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 id="2147483801" r:id="rId2"/>
    <p:sldMasterId id="2147483807" r:id="rId3"/>
  </p:sldMasterIdLst>
  <p:notesMasterIdLst>
    <p:notesMasterId r:id="rId246"/>
  </p:notesMasterIdLst>
  <p:sldIdLst>
    <p:sldId id="3229" r:id="rId4"/>
    <p:sldId id="2946" r:id="rId5"/>
    <p:sldId id="761" r:id="rId6"/>
    <p:sldId id="2957" r:id="rId7"/>
    <p:sldId id="3238" r:id="rId8"/>
    <p:sldId id="3237" r:id="rId9"/>
    <p:sldId id="848" r:id="rId10"/>
    <p:sldId id="1495" r:id="rId11"/>
    <p:sldId id="856" r:id="rId12"/>
    <p:sldId id="846" r:id="rId13"/>
    <p:sldId id="862" r:id="rId14"/>
    <p:sldId id="863" r:id="rId15"/>
    <p:sldId id="865" r:id="rId16"/>
    <p:sldId id="866" r:id="rId17"/>
    <p:sldId id="867" r:id="rId18"/>
    <p:sldId id="868" r:id="rId19"/>
    <p:sldId id="869" r:id="rId20"/>
    <p:sldId id="3239" r:id="rId21"/>
    <p:sldId id="2991" r:id="rId22"/>
    <p:sldId id="3240" r:id="rId23"/>
    <p:sldId id="1180" r:id="rId24"/>
    <p:sldId id="1481" r:id="rId25"/>
    <p:sldId id="1034" r:id="rId26"/>
    <p:sldId id="1035" r:id="rId27"/>
    <p:sldId id="1037" r:id="rId28"/>
    <p:sldId id="1039" r:id="rId29"/>
    <p:sldId id="1040" r:id="rId30"/>
    <p:sldId id="3660" r:id="rId31"/>
    <p:sldId id="3230" r:id="rId32"/>
    <p:sldId id="833" r:id="rId33"/>
    <p:sldId id="897" r:id="rId34"/>
    <p:sldId id="871" r:id="rId35"/>
    <p:sldId id="940" r:id="rId36"/>
    <p:sldId id="876" r:id="rId37"/>
    <p:sldId id="889" r:id="rId38"/>
    <p:sldId id="877" r:id="rId39"/>
    <p:sldId id="878" r:id="rId40"/>
    <p:sldId id="1023" r:id="rId41"/>
    <p:sldId id="1024" r:id="rId42"/>
    <p:sldId id="1025" r:id="rId43"/>
    <p:sldId id="882" r:id="rId44"/>
    <p:sldId id="834" r:id="rId45"/>
    <p:sldId id="1042" r:id="rId46"/>
    <p:sldId id="1043" r:id="rId47"/>
    <p:sldId id="1044" r:id="rId48"/>
    <p:sldId id="1045" r:id="rId49"/>
    <p:sldId id="1046" r:id="rId50"/>
    <p:sldId id="1047" r:id="rId51"/>
    <p:sldId id="1048" r:id="rId52"/>
    <p:sldId id="1049" r:id="rId53"/>
    <p:sldId id="1050" r:id="rId54"/>
    <p:sldId id="1051" r:id="rId55"/>
    <p:sldId id="1052" r:id="rId56"/>
    <p:sldId id="1053" r:id="rId57"/>
    <p:sldId id="1054" r:id="rId58"/>
    <p:sldId id="1055" r:id="rId59"/>
    <p:sldId id="1056" r:id="rId60"/>
    <p:sldId id="1057" r:id="rId61"/>
    <p:sldId id="1058" r:id="rId62"/>
    <p:sldId id="1059" r:id="rId63"/>
    <p:sldId id="1327" r:id="rId64"/>
    <p:sldId id="1328" r:id="rId65"/>
    <p:sldId id="1060" r:id="rId66"/>
    <p:sldId id="914" r:id="rId67"/>
    <p:sldId id="969" r:id="rId68"/>
    <p:sldId id="970" r:id="rId69"/>
    <p:sldId id="971" r:id="rId70"/>
    <p:sldId id="972" r:id="rId71"/>
    <p:sldId id="973" r:id="rId72"/>
    <p:sldId id="974" r:id="rId73"/>
    <p:sldId id="975" r:id="rId74"/>
    <p:sldId id="1117" r:id="rId75"/>
    <p:sldId id="1118" r:id="rId76"/>
    <p:sldId id="1119" r:id="rId77"/>
    <p:sldId id="1316" r:id="rId78"/>
    <p:sldId id="1317" r:id="rId79"/>
    <p:sldId id="1319" r:id="rId80"/>
    <p:sldId id="1320" r:id="rId81"/>
    <p:sldId id="1324" r:id="rId82"/>
    <p:sldId id="1322" r:id="rId83"/>
    <p:sldId id="1323" r:id="rId84"/>
    <p:sldId id="976" r:id="rId85"/>
    <p:sldId id="1038" r:id="rId86"/>
    <p:sldId id="979" r:id="rId87"/>
    <p:sldId id="980" r:id="rId88"/>
    <p:sldId id="981" r:id="rId89"/>
    <p:sldId id="982" r:id="rId90"/>
    <p:sldId id="983" r:id="rId91"/>
    <p:sldId id="984" r:id="rId92"/>
    <p:sldId id="985" r:id="rId93"/>
    <p:sldId id="1115" r:id="rId94"/>
    <p:sldId id="987" r:id="rId95"/>
    <p:sldId id="988" r:id="rId96"/>
    <p:sldId id="989" r:id="rId97"/>
    <p:sldId id="990" r:id="rId98"/>
    <p:sldId id="991" r:id="rId99"/>
    <p:sldId id="993" r:id="rId100"/>
    <p:sldId id="994" r:id="rId101"/>
    <p:sldId id="995" r:id="rId102"/>
    <p:sldId id="1534" r:id="rId103"/>
    <p:sldId id="998" r:id="rId104"/>
    <p:sldId id="999" r:id="rId105"/>
    <p:sldId id="1000" r:id="rId106"/>
    <p:sldId id="1001" r:id="rId107"/>
    <p:sldId id="1002" r:id="rId108"/>
    <p:sldId id="1003" r:id="rId109"/>
    <p:sldId id="1004" r:id="rId110"/>
    <p:sldId id="1005" r:id="rId111"/>
    <p:sldId id="1006" r:id="rId112"/>
    <p:sldId id="1007" r:id="rId113"/>
    <p:sldId id="1008" r:id="rId114"/>
    <p:sldId id="3665" r:id="rId115"/>
    <p:sldId id="1021" r:id="rId116"/>
    <p:sldId id="1341" r:id="rId117"/>
    <p:sldId id="1348" r:id="rId118"/>
    <p:sldId id="3662" r:id="rId119"/>
    <p:sldId id="3663" r:id="rId120"/>
    <p:sldId id="3664" r:id="rId121"/>
    <p:sldId id="1026" r:id="rId122"/>
    <p:sldId id="1027" r:id="rId123"/>
    <p:sldId id="1028" r:id="rId124"/>
    <p:sldId id="1029" r:id="rId125"/>
    <p:sldId id="1030" r:id="rId126"/>
    <p:sldId id="1031" r:id="rId127"/>
    <p:sldId id="1032" r:id="rId128"/>
    <p:sldId id="1354" r:id="rId129"/>
    <p:sldId id="1355" r:id="rId130"/>
    <p:sldId id="1356" r:id="rId131"/>
    <p:sldId id="1357" r:id="rId132"/>
    <p:sldId id="3234" r:id="rId133"/>
    <p:sldId id="3232" r:id="rId134"/>
    <p:sldId id="1360" r:id="rId135"/>
    <p:sldId id="3603" r:id="rId136"/>
    <p:sldId id="3650" r:id="rId137"/>
    <p:sldId id="3643" r:id="rId138"/>
    <p:sldId id="3588" r:id="rId139"/>
    <p:sldId id="3437" r:id="rId140"/>
    <p:sldId id="3645" r:id="rId141"/>
    <p:sldId id="3322" r:id="rId142"/>
    <p:sldId id="3053" r:id="rId143"/>
    <p:sldId id="3190" r:id="rId144"/>
    <p:sldId id="3413" r:id="rId145"/>
    <p:sldId id="3189" r:id="rId146"/>
    <p:sldId id="3191" r:id="rId147"/>
    <p:sldId id="3399" r:id="rId148"/>
    <p:sldId id="3363" r:id="rId149"/>
    <p:sldId id="3401" r:id="rId150"/>
    <p:sldId id="3269" r:id="rId151"/>
    <p:sldId id="3402" r:id="rId152"/>
    <p:sldId id="3592" r:id="rId153"/>
    <p:sldId id="3593" r:id="rId154"/>
    <p:sldId id="3661" r:id="rId155"/>
    <p:sldId id="3443" r:id="rId156"/>
    <p:sldId id="3594" r:id="rId157"/>
    <p:sldId id="1642" r:id="rId158"/>
    <p:sldId id="1643" r:id="rId159"/>
    <p:sldId id="1678" r:id="rId160"/>
    <p:sldId id="3540" r:id="rId161"/>
    <p:sldId id="3541" r:id="rId162"/>
    <p:sldId id="3542" r:id="rId163"/>
    <p:sldId id="3544" r:id="rId164"/>
    <p:sldId id="3447" r:id="rId165"/>
    <p:sldId id="3545" r:id="rId166"/>
    <p:sldId id="3398" r:id="rId167"/>
    <p:sldId id="3397" r:id="rId168"/>
    <p:sldId id="3666" r:id="rId169"/>
    <p:sldId id="3667" r:id="rId170"/>
    <p:sldId id="3668" r:id="rId171"/>
    <p:sldId id="1329" r:id="rId172"/>
    <p:sldId id="1330" r:id="rId173"/>
    <p:sldId id="1331" r:id="rId174"/>
    <p:sldId id="1332" r:id="rId175"/>
    <p:sldId id="1041" r:id="rId176"/>
    <p:sldId id="3669" r:id="rId177"/>
    <p:sldId id="3670" r:id="rId178"/>
    <p:sldId id="3671" r:id="rId179"/>
    <p:sldId id="3672" r:id="rId180"/>
    <p:sldId id="3673" r:id="rId181"/>
    <p:sldId id="3674" r:id="rId182"/>
    <p:sldId id="3675" r:id="rId183"/>
    <p:sldId id="3676" r:id="rId184"/>
    <p:sldId id="3677" r:id="rId185"/>
    <p:sldId id="3678" r:id="rId186"/>
    <p:sldId id="3679" r:id="rId187"/>
    <p:sldId id="3680" r:id="rId188"/>
    <p:sldId id="1061" r:id="rId189"/>
    <p:sldId id="1062" r:id="rId190"/>
    <p:sldId id="1063" r:id="rId191"/>
    <p:sldId id="1064" r:id="rId192"/>
    <p:sldId id="1065" r:id="rId193"/>
    <p:sldId id="614" r:id="rId194"/>
    <p:sldId id="621" r:id="rId195"/>
    <p:sldId id="626" r:id="rId196"/>
    <p:sldId id="843" r:id="rId197"/>
    <p:sldId id="1342" r:id="rId198"/>
    <p:sldId id="1069" r:id="rId199"/>
    <p:sldId id="1070" r:id="rId200"/>
    <p:sldId id="1350" r:id="rId201"/>
    <p:sldId id="1351" r:id="rId202"/>
    <p:sldId id="1352" r:id="rId203"/>
    <p:sldId id="1343" r:id="rId204"/>
    <p:sldId id="1344" r:id="rId205"/>
    <p:sldId id="1345" r:id="rId206"/>
    <p:sldId id="1318" r:id="rId207"/>
    <p:sldId id="1072" r:id="rId208"/>
    <p:sldId id="1073" r:id="rId209"/>
    <p:sldId id="1333" r:id="rId210"/>
    <p:sldId id="1334" r:id="rId211"/>
    <p:sldId id="1335" r:id="rId212"/>
    <p:sldId id="1336" r:id="rId213"/>
    <p:sldId id="1337" r:id="rId214"/>
    <p:sldId id="1338" r:id="rId215"/>
    <p:sldId id="1353" r:id="rId216"/>
    <p:sldId id="1358" r:id="rId217"/>
    <p:sldId id="1339" r:id="rId218"/>
    <p:sldId id="1349" r:id="rId219"/>
    <p:sldId id="3235" r:id="rId220"/>
    <p:sldId id="961" r:id="rId221"/>
    <p:sldId id="962" r:id="rId222"/>
    <p:sldId id="963" r:id="rId223"/>
    <p:sldId id="964" r:id="rId224"/>
    <p:sldId id="965" r:id="rId225"/>
    <p:sldId id="966" r:id="rId226"/>
    <p:sldId id="967" r:id="rId227"/>
    <p:sldId id="968" r:id="rId228"/>
    <p:sldId id="3681" r:id="rId229"/>
    <p:sldId id="3682" r:id="rId230"/>
    <p:sldId id="3683" r:id="rId231"/>
    <p:sldId id="3684" r:id="rId232"/>
    <p:sldId id="3685" r:id="rId233"/>
    <p:sldId id="3686" r:id="rId234"/>
    <p:sldId id="3687" r:id="rId235"/>
    <p:sldId id="3688" r:id="rId236"/>
    <p:sldId id="977" r:id="rId237"/>
    <p:sldId id="978" r:id="rId238"/>
    <p:sldId id="3689" r:id="rId239"/>
    <p:sldId id="3690" r:id="rId240"/>
    <p:sldId id="3691" r:id="rId241"/>
    <p:sldId id="997" r:id="rId242"/>
    <p:sldId id="3692" r:id="rId243"/>
    <p:sldId id="3693" r:id="rId244"/>
    <p:sldId id="3047" r:id="rId245"/>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9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rosimovgroup@gmail.com" initials="a" lastIdx="2" clrIdx="0">
    <p:extLst>
      <p:ext uri="{19B8F6BF-5375-455C-9EA6-DF929625EA0E}">
        <p15:presenceInfo xmlns:p15="http://schemas.microsoft.com/office/powerpoint/2012/main" userId="95b6778345d8a0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fill>
          <a:solidFill>
            <a:schemeClr val="accent1">
              <a:tint val="40000"/>
            </a:schemeClr>
          </a:solidFill>
        </a:fill>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60"/>
  </p:normalViewPr>
  <p:slideViewPr>
    <p:cSldViewPr snapToGrid="0">
      <p:cViewPr varScale="1">
        <p:scale>
          <a:sx n="92" d="100"/>
          <a:sy n="92" d="100"/>
        </p:scale>
        <p:origin x="77" y="101"/>
      </p:cViewPr>
      <p:guideLst>
        <p:guide orient="horz" pos="2160"/>
        <p:guide pos="3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commentAuthors" Target="commentAuthor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presProps" Target="presProp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viewProps" Target="viewProps.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theme" Target="theme/theme1.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tableStyles" Target="tableStyles.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6" Type="http://schemas.openxmlformats.org/officeDocument/2006/relationships/slide" Target="slides/slide23.xml"/><Relationship Id="rId231" Type="http://schemas.openxmlformats.org/officeDocument/2006/relationships/slide" Target="slides/slide228.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notesMaster" Target="notesMasters/notesMaster1.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88CBC-BCAB-4D63-8A67-D31CD300356D}"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ru-RU"/>
        </a:p>
      </dgm:t>
    </dgm:pt>
    <dgm:pt modelId="{866699BA-AD27-459D-A16F-DA02F6948DFE}">
      <dgm:prSet phldrT="[Текст]" custT="1"/>
      <dgm:spPr/>
      <dgm:t>
        <a:bodyPr/>
        <a:lstStyle/>
        <a:p>
          <a:pPr marL="0" algn="l">
            <a:lnSpc>
              <a:spcPct val="80000"/>
            </a:lnSpc>
            <a:spcAft>
              <a:spcPts val="0"/>
            </a:spcAft>
          </a:pPr>
          <a:endParaRPr lang="ru-RU" sz="1600" b="1" dirty="0">
            <a:solidFill>
              <a:schemeClr val="accent5"/>
            </a:solidFill>
          </a:endParaRPr>
        </a:p>
      </dgm:t>
    </dgm:pt>
    <dgm:pt modelId="{BD44F50F-C01C-4D39-8893-4036766EEA83}" type="sibTrans" cxnId="{305B61B7-2772-44B4-817C-A54C418F3A68}">
      <dgm:prSet/>
      <dgm:spPr/>
      <dgm:t>
        <a:bodyPr/>
        <a:lstStyle/>
        <a:p>
          <a:endParaRPr lang="ru-RU"/>
        </a:p>
      </dgm:t>
    </dgm:pt>
    <dgm:pt modelId="{DE9DB35A-C57B-4DED-A4F6-5306FE30D110}" type="parTrans" cxnId="{305B61B7-2772-44B4-817C-A54C418F3A68}">
      <dgm:prSet/>
      <dgm:spPr/>
      <dgm:t>
        <a:bodyPr/>
        <a:lstStyle/>
        <a:p>
          <a:endParaRPr lang="ru-RU"/>
        </a:p>
      </dgm:t>
    </dgm:pt>
    <dgm:pt modelId="{61D8C7D9-9CBB-4F7C-82D5-3D2B3098F012}">
      <dgm:prSet phldrT="[Текст]" custT="1"/>
      <dgm:spPr/>
      <dgm:t>
        <a:bodyPr/>
        <a:lstStyle/>
        <a:p>
          <a:pPr marL="180000" algn="l">
            <a:lnSpc>
              <a:spcPct val="80000"/>
            </a:lnSpc>
            <a:spcAft>
              <a:spcPts val="0"/>
            </a:spcAft>
          </a:pPr>
          <a:endParaRPr lang="ru-RU" sz="1600" b="1" dirty="0">
            <a:solidFill>
              <a:schemeClr val="accent5"/>
            </a:solidFill>
          </a:endParaRPr>
        </a:p>
      </dgm:t>
    </dgm:pt>
    <dgm:pt modelId="{D8652685-9338-4206-8FE1-64E9519778F9}" type="sibTrans" cxnId="{02875661-D6D3-4E9D-B1A0-02E5B3E9CDF2}">
      <dgm:prSet/>
      <dgm:spPr/>
      <dgm:t>
        <a:bodyPr/>
        <a:lstStyle/>
        <a:p>
          <a:endParaRPr lang="ru-RU"/>
        </a:p>
      </dgm:t>
    </dgm:pt>
    <dgm:pt modelId="{D5F5284E-A2F3-47B3-93B3-72861737FB04}" type="parTrans" cxnId="{02875661-D6D3-4E9D-B1A0-02E5B3E9CDF2}">
      <dgm:prSet/>
      <dgm:spPr/>
      <dgm:t>
        <a:bodyPr/>
        <a:lstStyle/>
        <a:p>
          <a:endParaRPr lang="ru-RU"/>
        </a:p>
      </dgm:t>
    </dgm:pt>
    <dgm:pt modelId="{0F990011-E839-4AF9-B3F9-19920279E657}" type="pres">
      <dgm:prSet presAssocID="{82688CBC-BCAB-4D63-8A67-D31CD300356D}" presName="compositeShape" presStyleCnt="0">
        <dgm:presLayoutVars>
          <dgm:chMax val="2"/>
          <dgm:dir/>
          <dgm:resizeHandles val="exact"/>
        </dgm:presLayoutVars>
      </dgm:prSet>
      <dgm:spPr/>
    </dgm:pt>
    <dgm:pt modelId="{9B9F6EF1-85D3-411B-AD31-465B94F9FD25}" type="pres">
      <dgm:prSet presAssocID="{82688CBC-BCAB-4D63-8A67-D31CD300356D}" presName="divider" presStyleLbl="fgShp" presStyleIdx="0" presStyleCnt="1"/>
      <dgm:spPr/>
    </dgm:pt>
    <dgm:pt modelId="{08D5202E-29AD-4DC1-8AF4-C66FA180D738}" type="pres">
      <dgm:prSet presAssocID="{866699BA-AD27-459D-A16F-DA02F6948DFE}" presName="downArrow" presStyleLbl="node1" presStyleIdx="0" presStyleCnt="2" custScaleX="41857"/>
      <dgm:spPr>
        <a:solidFill>
          <a:schemeClr val="accent4">
            <a:lumMod val="40000"/>
            <a:lumOff val="60000"/>
          </a:schemeClr>
        </a:solidFill>
      </dgm:spPr>
    </dgm:pt>
    <dgm:pt modelId="{99708FA8-E8AA-48CB-9A4B-4BAE35960BD0}" type="pres">
      <dgm:prSet presAssocID="{866699BA-AD27-459D-A16F-DA02F6948DFE}" presName="downArrowText" presStyleLbl="revTx" presStyleIdx="0" presStyleCnt="2" custScaleX="184822" custLinFactX="84152" custLinFactNeighborX="100000" custLinFactNeighborY="12117">
        <dgm:presLayoutVars>
          <dgm:bulletEnabled val="1"/>
        </dgm:presLayoutVars>
      </dgm:prSet>
      <dgm:spPr/>
    </dgm:pt>
    <dgm:pt modelId="{035C88ED-DD75-43B8-9D00-AFD656FEDFEB}" type="pres">
      <dgm:prSet presAssocID="{61D8C7D9-9CBB-4F7C-82D5-3D2B3098F012}" presName="upArrow" presStyleLbl="node1" presStyleIdx="1" presStyleCnt="2" custScaleX="44184"/>
      <dgm:spPr>
        <a:solidFill>
          <a:schemeClr val="accent6">
            <a:lumMod val="40000"/>
            <a:lumOff val="60000"/>
          </a:schemeClr>
        </a:solidFill>
      </dgm:spPr>
    </dgm:pt>
    <dgm:pt modelId="{F306F349-9732-4C71-A74A-ECCD4884CB14}" type="pres">
      <dgm:prSet presAssocID="{61D8C7D9-9CBB-4F7C-82D5-3D2B3098F012}" presName="upArrowText" presStyleLbl="revTx" presStyleIdx="1" presStyleCnt="2" custScaleX="183195">
        <dgm:presLayoutVars>
          <dgm:bulletEnabled val="1"/>
        </dgm:presLayoutVars>
      </dgm:prSet>
      <dgm:spPr/>
    </dgm:pt>
  </dgm:ptLst>
  <dgm:cxnLst>
    <dgm:cxn modelId="{02875661-D6D3-4E9D-B1A0-02E5B3E9CDF2}" srcId="{82688CBC-BCAB-4D63-8A67-D31CD300356D}" destId="{61D8C7D9-9CBB-4F7C-82D5-3D2B3098F012}" srcOrd="1" destOrd="0" parTransId="{D5F5284E-A2F3-47B3-93B3-72861737FB04}" sibTransId="{D8652685-9338-4206-8FE1-64E9519778F9}"/>
    <dgm:cxn modelId="{42D5A468-9BDE-41AA-9711-55E668F3A9F2}" type="presOf" srcId="{61D8C7D9-9CBB-4F7C-82D5-3D2B3098F012}" destId="{F306F349-9732-4C71-A74A-ECCD4884CB14}" srcOrd="0" destOrd="0" presId="urn:microsoft.com/office/officeart/2005/8/layout/arrow3"/>
    <dgm:cxn modelId="{0E355678-FC3B-49FA-9C52-829688328C63}" type="presOf" srcId="{82688CBC-BCAB-4D63-8A67-D31CD300356D}" destId="{0F990011-E839-4AF9-B3F9-19920279E657}" srcOrd="0" destOrd="0" presId="urn:microsoft.com/office/officeart/2005/8/layout/arrow3"/>
    <dgm:cxn modelId="{5735159A-ACC2-4A26-9E4A-5C35C6851831}" type="presOf" srcId="{866699BA-AD27-459D-A16F-DA02F6948DFE}" destId="{99708FA8-E8AA-48CB-9A4B-4BAE35960BD0}" srcOrd="0" destOrd="0" presId="urn:microsoft.com/office/officeart/2005/8/layout/arrow3"/>
    <dgm:cxn modelId="{305B61B7-2772-44B4-817C-A54C418F3A68}" srcId="{82688CBC-BCAB-4D63-8A67-D31CD300356D}" destId="{866699BA-AD27-459D-A16F-DA02F6948DFE}" srcOrd="0" destOrd="0" parTransId="{DE9DB35A-C57B-4DED-A4F6-5306FE30D110}" sibTransId="{BD44F50F-C01C-4D39-8893-4036766EEA83}"/>
    <dgm:cxn modelId="{2074E63E-45FE-4522-A0E0-1C6753D44F79}" type="presParOf" srcId="{0F990011-E839-4AF9-B3F9-19920279E657}" destId="{9B9F6EF1-85D3-411B-AD31-465B94F9FD25}" srcOrd="0" destOrd="0" presId="urn:microsoft.com/office/officeart/2005/8/layout/arrow3"/>
    <dgm:cxn modelId="{05B29332-6AC7-4547-9B17-81E1C79127B9}" type="presParOf" srcId="{0F990011-E839-4AF9-B3F9-19920279E657}" destId="{08D5202E-29AD-4DC1-8AF4-C66FA180D738}" srcOrd="1" destOrd="0" presId="urn:microsoft.com/office/officeart/2005/8/layout/arrow3"/>
    <dgm:cxn modelId="{756E817C-9588-43F6-8AE7-CE2DBBD3CEF7}" type="presParOf" srcId="{0F990011-E839-4AF9-B3F9-19920279E657}" destId="{99708FA8-E8AA-48CB-9A4B-4BAE35960BD0}" srcOrd="2" destOrd="0" presId="urn:microsoft.com/office/officeart/2005/8/layout/arrow3"/>
    <dgm:cxn modelId="{1357692E-AB9B-4E4D-8D72-957437616AE3}" type="presParOf" srcId="{0F990011-E839-4AF9-B3F9-19920279E657}" destId="{035C88ED-DD75-43B8-9D00-AFD656FEDFEB}" srcOrd="3" destOrd="0" presId="urn:microsoft.com/office/officeart/2005/8/layout/arrow3"/>
    <dgm:cxn modelId="{C062DF94-CBFA-4975-BF98-6AF6C06110C7}" type="presParOf" srcId="{0F990011-E839-4AF9-B3F9-19920279E657}" destId="{F306F349-9732-4C71-A74A-ECCD4884CB14}"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F6EF1-85D3-411B-AD31-465B94F9FD25}">
      <dsp:nvSpPr>
        <dsp:cNvPr id="0" name=""/>
        <dsp:cNvSpPr/>
      </dsp:nvSpPr>
      <dsp:spPr>
        <a:xfrm rot="21300000">
          <a:off x="1616539" y="847550"/>
          <a:ext cx="4866921" cy="425800"/>
        </a:xfrm>
        <a:prstGeom prst="mathMinus">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D5202E-29AD-4DC1-8AF4-C66FA180D738}">
      <dsp:nvSpPr>
        <dsp:cNvPr id="0" name=""/>
        <dsp:cNvSpPr/>
      </dsp:nvSpPr>
      <dsp:spPr>
        <a:xfrm>
          <a:off x="1678437" y="106045"/>
          <a:ext cx="1017125" cy="848360"/>
        </a:xfrm>
        <a:prstGeom prst="downArrow">
          <a:avLst/>
        </a:prstGeom>
        <a:solidFill>
          <a:schemeClr val="accent4">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708FA8-E8AA-48CB-9A4B-4BAE35960BD0}">
      <dsp:nvSpPr>
        <dsp:cNvPr id="0" name=""/>
        <dsp:cNvSpPr/>
      </dsp:nvSpPr>
      <dsp:spPr>
        <a:xfrm>
          <a:off x="3309413" y="107935"/>
          <a:ext cx="4790586" cy="89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l" defTabSz="711200">
            <a:lnSpc>
              <a:spcPct val="80000"/>
            </a:lnSpc>
            <a:spcBef>
              <a:spcPct val="0"/>
            </a:spcBef>
            <a:spcAft>
              <a:spcPts val="0"/>
            </a:spcAft>
            <a:buNone/>
          </a:pPr>
          <a:endParaRPr lang="ru-RU" sz="1600" b="1" kern="1200" dirty="0">
            <a:solidFill>
              <a:schemeClr val="accent5"/>
            </a:solidFill>
          </a:endParaRPr>
        </a:p>
      </dsp:txBody>
      <dsp:txXfrm>
        <a:off x="3309413" y="107935"/>
        <a:ext cx="4790586" cy="890778"/>
      </dsp:txXfrm>
    </dsp:sp>
    <dsp:sp modelId="{035C88ED-DD75-43B8-9D00-AFD656FEDFEB}">
      <dsp:nvSpPr>
        <dsp:cNvPr id="0" name=""/>
        <dsp:cNvSpPr/>
      </dsp:nvSpPr>
      <dsp:spPr>
        <a:xfrm>
          <a:off x="5376164" y="1166495"/>
          <a:ext cx="1073671" cy="848360"/>
        </a:xfrm>
        <a:prstGeom prst="upArrow">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06F349-9732-4C71-A74A-ECCD4884CB14}">
      <dsp:nvSpPr>
        <dsp:cNvPr id="0" name=""/>
        <dsp:cNvSpPr/>
      </dsp:nvSpPr>
      <dsp:spPr>
        <a:xfrm>
          <a:off x="136792" y="1230122"/>
          <a:ext cx="4748414" cy="890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180000" lvl="0" indent="0" algn="l" defTabSz="711200">
            <a:lnSpc>
              <a:spcPct val="80000"/>
            </a:lnSpc>
            <a:spcBef>
              <a:spcPct val="0"/>
            </a:spcBef>
            <a:spcAft>
              <a:spcPts val="0"/>
            </a:spcAft>
            <a:buNone/>
          </a:pPr>
          <a:endParaRPr lang="ru-RU" sz="1600" b="1" kern="1200" dirty="0">
            <a:solidFill>
              <a:schemeClr val="accent5"/>
            </a:solidFill>
          </a:endParaRPr>
        </a:p>
      </dsp:txBody>
      <dsp:txXfrm>
        <a:off x="136792" y="1230122"/>
        <a:ext cx="4748414" cy="890778"/>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1FEA837-2B54-4BF5-AC2F-1E019BB57545}" type="datetimeFigureOut">
              <a:rPr lang="ru-RU" smtClean="0"/>
              <a:t>18.06.2026</a:t>
            </a:fld>
            <a:endParaRPr lang="ru-RU"/>
          </a:p>
        </p:txBody>
      </p:sp>
      <p:sp>
        <p:nvSpPr>
          <p:cNvPr id="4" name="Образ слайда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7D827C76-0ED6-48D9-9784-AF5A4E60CE61}" type="slidenum">
              <a:rPr lang="ru-RU" smtClean="0"/>
              <a:t>‹#›</a:t>
            </a:fld>
            <a:endParaRPr lang="ru-RU"/>
          </a:p>
        </p:txBody>
      </p:sp>
    </p:spTree>
    <p:extLst>
      <p:ext uri="{BB962C8B-B14F-4D97-AF65-F5344CB8AC3E}">
        <p14:creationId xmlns:p14="http://schemas.microsoft.com/office/powerpoint/2010/main" val="2675542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1B9BE-FBC8-48F8-9E31-CFAAD3874743}"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826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41.png"/><Relationship Id="rId5" Type="http://schemas.openxmlformats.org/officeDocument/2006/relationships/image" Target="../media/image49.png"/><Relationship Id="rId10" Type="http://schemas.openxmlformats.org/officeDocument/2006/relationships/image" Target="../media/image53.png"/><Relationship Id="rId4" Type="http://schemas.microsoft.com/office/2007/relationships/hdphoto" Target="../media/hdphoto2.wdp"/><Relationship Id="rId9" Type="http://schemas.openxmlformats.org/officeDocument/2006/relationships/image" Target="../media/image5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56.png"/><Relationship Id="rId10" Type="http://schemas.openxmlformats.org/officeDocument/2006/relationships/image" Target="../media/image41.png"/><Relationship Id="rId4" Type="http://schemas.microsoft.com/office/2007/relationships/hdphoto" Target="../media/hdphoto4.wdp"/><Relationship Id="rId9" Type="http://schemas.openxmlformats.org/officeDocument/2006/relationships/image" Target="../media/image5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jp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18.jpg"/><Relationship Id="rId11" Type="http://schemas.openxmlformats.org/officeDocument/2006/relationships/image" Target="../media/image23.jp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jp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Титульный слайд">
    <p:spTree>
      <p:nvGrpSpPr>
        <p:cNvPr id="1" name=""/>
        <p:cNvGrpSpPr/>
        <p:nvPr/>
      </p:nvGrpSpPr>
      <p:grpSpPr>
        <a:xfrm>
          <a:off x="0" y="0"/>
          <a:ext cx="0" cy="0"/>
          <a:chOff x="0" y="0"/>
          <a:chExt cx="0" cy="0"/>
        </a:xfrm>
      </p:grpSpPr>
      <p:pic>
        <p:nvPicPr>
          <p:cNvPr id="10" name="Рисунок 9" descr="Изображение выглядит как на открытом воздухе, вода, облако, небо&#10;&#10;Содержимое, созданное искусственным интеллектом, может быть неверным.">
            <a:extLst>
              <a:ext uri="{FF2B5EF4-FFF2-40B4-BE49-F238E27FC236}">
                <a16:creationId xmlns:a16="http://schemas.microsoft.com/office/drawing/2014/main" id="{06EFCC46-EEB4-6C7C-45F9-F570FDEF2C38}"/>
              </a:ext>
            </a:extLst>
          </p:cNvPr>
          <p:cNvPicPr>
            <a:picLocks noChangeAspect="1"/>
          </p:cNvPicPr>
          <p:nvPr/>
        </p:nvPicPr>
        <p:blipFill>
          <a:blip r:embed="rId2">
            <a:extLst>
              <a:ext uri="{28A0092B-C50C-407E-A947-70E740481C1C}">
                <a14:useLocalDpi xmlns:a14="http://schemas.microsoft.com/office/drawing/2010/main" val="0"/>
              </a:ext>
            </a:extLst>
          </a:blip>
          <a:srcRect t="4288" b="11277"/>
          <a:stretch>
            <a:fillRect/>
          </a:stretch>
        </p:blipFill>
        <p:spPr>
          <a:xfrm>
            <a:off x="0" y="1"/>
            <a:ext cx="12192000" cy="6858000"/>
          </a:xfrm>
          <a:prstGeom prst="rect">
            <a:avLst/>
          </a:prstGeom>
        </p:spPr>
      </p:pic>
      <p:sp>
        <p:nvSpPr>
          <p:cNvPr id="13" name="Прямоугольник 12">
            <a:extLst>
              <a:ext uri="{FF2B5EF4-FFF2-40B4-BE49-F238E27FC236}">
                <a16:creationId xmlns:a16="http://schemas.microsoft.com/office/drawing/2014/main" id="{74462036-8BF2-7B3A-1225-C0E23A3514C2}"/>
              </a:ext>
            </a:extLst>
          </p:cNvPr>
          <p:cNvSpPr/>
          <p:nvPr/>
        </p:nvSpPr>
        <p:spPr bwMode="auto">
          <a:xfrm rot="5400000">
            <a:off x="4018505" y="-4018503"/>
            <a:ext cx="4186409" cy="12223424"/>
          </a:xfrm>
          <a:prstGeom prst="rect">
            <a:avLst/>
          </a:prstGeom>
          <a:gradFill flip="none" rotWithShape="1">
            <a:gsLst>
              <a:gs pos="27000">
                <a:schemeClr val="tx1">
                  <a:alpha val="15000"/>
                </a:schemeClr>
              </a:gs>
              <a:gs pos="13000">
                <a:schemeClr val="tx1">
                  <a:alpha val="0"/>
                </a:schemeClr>
              </a:gs>
              <a:gs pos="93000">
                <a:srgbClr val="21A0DA"/>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7" name="Рисунок 6">
            <a:extLst>
              <a:ext uri="{FF2B5EF4-FFF2-40B4-BE49-F238E27FC236}">
                <a16:creationId xmlns:a16="http://schemas.microsoft.com/office/drawing/2014/main" id="{A693665B-AE74-D2AE-1A47-627349AA4BE6}"/>
              </a:ext>
            </a:extLst>
          </p:cNvPr>
          <p:cNvPicPr>
            <a:picLocks noChangeAspect="1"/>
          </p:cNvPicPr>
          <p:nvPr/>
        </p:nvPicPr>
        <p:blipFill>
          <a:blip r:embed="rId3"/>
          <a:stretch/>
        </p:blipFill>
        <p:spPr bwMode="auto">
          <a:xfrm>
            <a:off x="649412" y="337137"/>
            <a:ext cx="4713190" cy="556050"/>
          </a:xfrm>
          <a:prstGeom prst="rect">
            <a:avLst/>
          </a:prstGeom>
        </p:spPr>
      </p:pic>
      <p:sp>
        <p:nvSpPr>
          <p:cNvPr id="8" name="TextBox 7">
            <a:extLst>
              <a:ext uri="{FF2B5EF4-FFF2-40B4-BE49-F238E27FC236}">
                <a16:creationId xmlns:a16="http://schemas.microsoft.com/office/drawing/2014/main" id="{1DD5083A-1FA1-6656-BB67-F1307ED2A542}"/>
              </a:ext>
            </a:extLst>
          </p:cNvPr>
          <p:cNvSpPr txBox="1"/>
          <p:nvPr/>
        </p:nvSpPr>
        <p:spPr bwMode="auto">
          <a:xfrm>
            <a:off x="6096000" y="454302"/>
            <a:ext cx="6127422" cy="523220"/>
          </a:xfrm>
          <a:prstGeom prst="rect">
            <a:avLst/>
          </a:prstGeom>
          <a:noFill/>
          <a:effectLst>
            <a:outerShdw blurRad="50800" dist="38100" dir="2700000" algn="tl" rotWithShape="0">
              <a:prstClr val="black">
                <a:alpha val="40000"/>
              </a:prstClr>
            </a:outerShdw>
          </a:effectLst>
        </p:spPr>
        <p:txBody>
          <a:bodyPr wrap="square">
            <a:spAutoFit/>
          </a:bodyPr>
          <a:lstStyle/>
          <a:p>
            <a:r>
              <a:rPr lang="ru-RU" sz="2800" b="1" dirty="0">
                <a:solidFill>
                  <a:prstClr val="white"/>
                </a:solidFill>
                <a:latin typeface="Arial"/>
                <a:cs typeface="Arial"/>
              </a:rPr>
              <a:t>ДЕЛАЕМ ЗАКУПКИ ДОСТУПНЕЕ</a:t>
            </a:r>
            <a:endParaRPr lang="ru-RU" sz="2800" dirty="0"/>
          </a:p>
        </p:txBody>
      </p:sp>
      <p:sp>
        <p:nvSpPr>
          <p:cNvPr id="11" name="Заголовок 1">
            <a:extLst>
              <a:ext uri="{FF2B5EF4-FFF2-40B4-BE49-F238E27FC236}">
                <a16:creationId xmlns:a16="http://schemas.microsoft.com/office/drawing/2014/main" id="{002F259C-5E6D-F6D8-0F85-3C477E9E057B}"/>
              </a:ext>
            </a:extLst>
          </p:cNvPr>
          <p:cNvSpPr>
            <a:spLocks noGrp="1"/>
          </p:cNvSpPr>
          <p:nvPr>
            <p:ph type="title" hasCustomPrompt="1"/>
          </p:nvPr>
        </p:nvSpPr>
        <p:spPr>
          <a:xfrm>
            <a:off x="485095" y="2506255"/>
            <a:ext cx="6819088" cy="2506420"/>
          </a:xfrm>
          <a:prstGeom prst="rect">
            <a:avLst/>
          </a:prstGeom>
          <a:effectLst>
            <a:outerShdw blurRad="50800" dist="38100" dir="2700000" algn="tl" rotWithShape="0">
              <a:prstClr val="black">
                <a:alpha val="40000"/>
              </a:prstClr>
            </a:outerShdw>
          </a:effectLst>
        </p:spPr>
        <p:txBody>
          <a:bodyPr anchor="t">
            <a:normAutofit/>
          </a:bodyPr>
          <a:lstStyle>
            <a:lvl1pPr algn="l">
              <a:defRPr lang="ru-RU" sz="3600" b="1" kern="1200" dirty="0">
                <a:solidFill>
                  <a:schemeClr val="bg1"/>
                </a:solidFill>
                <a:latin typeface="Arial" panose="020B0604020202020204" pitchFamily="34" charset="0"/>
                <a:ea typeface="+mj-ea"/>
                <a:cs typeface="Arial" panose="020B0604020202020204" pitchFamily="34" charset="0"/>
              </a:defRPr>
            </a:lvl1pPr>
          </a:lstStyle>
          <a:p>
            <a:r>
              <a:rPr lang="ru-RU" dirty="0"/>
              <a:t>ОБРАЗЕЦ ЗАГОЛОВКА</a:t>
            </a:r>
          </a:p>
        </p:txBody>
      </p:sp>
      <p:sp>
        <p:nvSpPr>
          <p:cNvPr id="12" name="Объект 2">
            <a:extLst>
              <a:ext uri="{FF2B5EF4-FFF2-40B4-BE49-F238E27FC236}">
                <a16:creationId xmlns:a16="http://schemas.microsoft.com/office/drawing/2014/main" id="{63DBB50F-C925-244D-6242-9374A74EED9A}"/>
              </a:ext>
            </a:extLst>
          </p:cNvPr>
          <p:cNvSpPr>
            <a:spLocks noGrp="1"/>
          </p:cNvSpPr>
          <p:nvPr>
            <p:ph idx="1"/>
          </p:nvPr>
        </p:nvSpPr>
        <p:spPr>
          <a:xfrm>
            <a:off x="6436593" y="5625000"/>
            <a:ext cx="5446236" cy="932934"/>
          </a:xfrm>
          <a:prstGeom prst="rect">
            <a:avLst/>
          </a:prstGeom>
        </p:spPr>
        <p:txBody>
          <a:bodyPr/>
          <a:lstStyle>
            <a:lvl1pPr>
              <a:buNone/>
              <a:defRPr sz="2000" b="1">
                <a:solidFill>
                  <a:schemeClr val="bg1"/>
                </a:solidFill>
                <a:latin typeface="Arial" panose="020B0604020202020204" pitchFamily="34" charset="0"/>
                <a:cs typeface="Arial" panose="020B0604020202020204" pitchFamily="34" charset="0"/>
              </a:defRPr>
            </a:lvl1pPr>
            <a:lvl2pPr>
              <a:buNone/>
              <a:defRPr sz="1800">
                <a:solidFill>
                  <a:schemeClr val="bg1"/>
                </a:solidFill>
                <a:latin typeface="Arial" panose="020B0604020202020204" pitchFamily="34" charset="0"/>
                <a:cs typeface="Arial" panose="020B0604020202020204" pitchFamily="34" charset="0"/>
              </a:defRPr>
            </a:lvl2pPr>
            <a:lvl3pPr>
              <a:buNone/>
              <a:defRPr sz="1600" b="0">
                <a:solidFill>
                  <a:schemeClr val="bg1"/>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a:t>Образец текста</a:t>
            </a:r>
          </a:p>
        </p:txBody>
      </p:sp>
    </p:spTree>
    <p:extLst>
      <p:ext uri="{BB962C8B-B14F-4D97-AF65-F5344CB8AC3E}">
        <p14:creationId xmlns:p14="http://schemas.microsoft.com/office/powerpoint/2010/main" val="1019200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Разделитель 1">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E5334057-4B3C-A71D-17E2-BBC1D94DDC88}"/>
              </a:ext>
            </a:extLst>
          </p:cNvPr>
          <p:cNvSpPr/>
          <p:nvPr/>
        </p:nvSpPr>
        <p:spPr bwMode="auto">
          <a:xfrm>
            <a:off x="0" y="0"/>
            <a:ext cx="12192000" cy="6858000"/>
          </a:xfrm>
          <a:prstGeom prst="rect">
            <a:avLst/>
          </a:prstGeom>
          <a:gradFill>
            <a:gsLst>
              <a:gs pos="0">
                <a:srgbClr val="23A3DC"/>
              </a:gs>
              <a:gs pos="100000">
                <a:srgbClr val="0274B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ru-RU"/>
          </a:p>
        </p:txBody>
      </p:sp>
      <p:pic>
        <p:nvPicPr>
          <p:cNvPr id="4" name="Рисунок 3">
            <a:extLst>
              <a:ext uri="{FF2B5EF4-FFF2-40B4-BE49-F238E27FC236}">
                <a16:creationId xmlns:a16="http://schemas.microsoft.com/office/drawing/2014/main" id="{DB763BA5-31B1-F941-F511-CE4610A41CD8}"/>
              </a:ext>
            </a:extLst>
          </p:cNvPr>
          <p:cNvPicPr>
            <a:picLocks noChangeAspect="1"/>
          </p:cNvPicPr>
          <p:nvPr/>
        </p:nvPicPr>
        <p:blipFill>
          <a:blip r:embed="rId2"/>
          <a:stretch/>
        </p:blipFill>
        <p:spPr bwMode="auto">
          <a:xfrm>
            <a:off x="649412" y="337137"/>
            <a:ext cx="4713190" cy="556050"/>
          </a:xfrm>
          <a:prstGeom prst="rect">
            <a:avLst/>
          </a:prstGeom>
        </p:spPr>
      </p:pic>
      <p:pic>
        <p:nvPicPr>
          <p:cNvPr id="10" name="object 3">
            <a:extLst>
              <a:ext uri="{FF2B5EF4-FFF2-40B4-BE49-F238E27FC236}">
                <a16:creationId xmlns:a16="http://schemas.microsoft.com/office/drawing/2014/main" id="{68411ABA-F5B1-0712-E6DE-42B6C2A29778}"/>
              </a:ext>
            </a:extLst>
          </p:cNvPr>
          <p:cNvPicPr/>
          <p:nvPr/>
        </p:nvPicPr>
        <p:blipFill>
          <a:blip r:embed="rId3"/>
          <a:stretch/>
        </p:blipFill>
        <p:spPr bwMode="auto">
          <a:xfrm>
            <a:off x="6096000" y="-24237"/>
            <a:ext cx="6253908" cy="6882237"/>
          </a:xfrm>
          <a:prstGeom prst="rect">
            <a:avLst/>
          </a:prstGeom>
        </p:spPr>
      </p:pic>
      <p:sp>
        <p:nvSpPr>
          <p:cNvPr id="5" name="TextBox 4">
            <a:extLst>
              <a:ext uri="{FF2B5EF4-FFF2-40B4-BE49-F238E27FC236}">
                <a16:creationId xmlns:a16="http://schemas.microsoft.com/office/drawing/2014/main" id="{54F19B27-6AD5-9BEA-8497-2E8A2E786F89}"/>
              </a:ext>
            </a:extLst>
          </p:cNvPr>
          <p:cNvSpPr txBox="1"/>
          <p:nvPr/>
        </p:nvSpPr>
        <p:spPr bwMode="auto">
          <a:xfrm>
            <a:off x="6096000" y="454302"/>
            <a:ext cx="6127422" cy="523220"/>
          </a:xfrm>
          <a:prstGeom prst="rect">
            <a:avLst/>
          </a:prstGeom>
          <a:noFill/>
          <a:effectLst>
            <a:outerShdw blurRad="50800" dist="38100" dir="2700000" algn="tl" rotWithShape="0">
              <a:prstClr val="black">
                <a:alpha val="40000"/>
              </a:prstClr>
            </a:outerShdw>
          </a:effectLst>
        </p:spPr>
        <p:txBody>
          <a:bodyPr wrap="square">
            <a:spAutoFit/>
          </a:bodyPr>
          <a:lstStyle/>
          <a:p>
            <a:r>
              <a:rPr lang="ru-RU" sz="2800" b="1" dirty="0">
                <a:solidFill>
                  <a:prstClr val="white"/>
                </a:solidFill>
                <a:latin typeface="Arial"/>
                <a:cs typeface="Arial"/>
              </a:rPr>
              <a:t>ДЕЛАЕМ ЗАКУПКИ ДОСТУПНЕЕ</a:t>
            </a:r>
            <a:endParaRPr lang="ru-RU" sz="2800" dirty="0"/>
          </a:p>
        </p:txBody>
      </p:sp>
      <p:sp>
        <p:nvSpPr>
          <p:cNvPr id="6" name="Заголовок 1">
            <a:extLst>
              <a:ext uri="{FF2B5EF4-FFF2-40B4-BE49-F238E27FC236}">
                <a16:creationId xmlns:a16="http://schemas.microsoft.com/office/drawing/2014/main" id="{335E0216-EED2-2F87-678E-00DA0DB6E107}"/>
              </a:ext>
            </a:extLst>
          </p:cNvPr>
          <p:cNvSpPr>
            <a:spLocks noGrp="1"/>
          </p:cNvSpPr>
          <p:nvPr>
            <p:ph type="title" hasCustomPrompt="1"/>
          </p:nvPr>
        </p:nvSpPr>
        <p:spPr>
          <a:xfrm>
            <a:off x="518146" y="2946930"/>
            <a:ext cx="5577854" cy="2506420"/>
          </a:xfrm>
          <a:prstGeom prst="rect">
            <a:avLst/>
          </a:prstGeom>
          <a:effectLst>
            <a:outerShdw blurRad="50800" dist="38100" dir="2700000" algn="tl" rotWithShape="0">
              <a:prstClr val="black">
                <a:alpha val="40000"/>
              </a:prstClr>
            </a:outerShdw>
          </a:effectLst>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ru-RU" dirty="0"/>
              <a:t>ОБРАЗЕЦ ЗАГОЛОВКА</a:t>
            </a:r>
          </a:p>
        </p:txBody>
      </p:sp>
    </p:spTree>
    <p:extLst>
      <p:ext uri="{BB962C8B-B14F-4D97-AF65-F5344CB8AC3E}">
        <p14:creationId xmlns:p14="http://schemas.microsoft.com/office/powerpoint/2010/main" val="343005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Разделитель 2">
    <p:spTree>
      <p:nvGrpSpPr>
        <p:cNvPr id="1" name=""/>
        <p:cNvGrpSpPr/>
        <p:nvPr/>
      </p:nvGrpSpPr>
      <p:grpSpPr>
        <a:xfrm>
          <a:off x="0" y="0"/>
          <a:ext cx="0" cy="0"/>
          <a:chOff x="0" y="0"/>
          <a:chExt cx="0" cy="0"/>
        </a:xfrm>
      </p:grpSpPr>
      <p:pic>
        <p:nvPicPr>
          <p:cNvPr id="3" name="Рисунок 2" descr="Изображение выглядит как снимок экрана, синий, линия, дизайн&#10;&#10;Содержимое, созданное искусственным интеллектом, может быть неверным.">
            <a:extLst>
              <a:ext uri="{FF2B5EF4-FFF2-40B4-BE49-F238E27FC236}">
                <a16:creationId xmlns:a16="http://schemas.microsoft.com/office/drawing/2014/main" id="{F830E6FE-DFE5-AAFD-8AD3-601DA73AD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Рисунок 3">
            <a:extLst>
              <a:ext uri="{FF2B5EF4-FFF2-40B4-BE49-F238E27FC236}">
                <a16:creationId xmlns:a16="http://schemas.microsoft.com/office/drawing/2014/main" id="{DB763BA5-31B1-F941-F511-CE4610A41CD8}"/>
              </a:ext>
            </a:extLst>
          </p:cNvPr>
          <p:cNvPicPr>
            <a:picLocks noChangeAspect="1"/>
          </p:cNvPicPr>
          <p:nvPr/>
        </p:nvPicPr>
        <p:blipFill>
          <a:blip r:embed="rId3"/>
          <a:stretch/>
        </p:blipFill>
        <p:spPr bwMode="auto">
          <a:xfrm>
            <a:off x="649412" y="337137"/>
            <a:ext cx="4713190" cy="556050"/>
          </a:xfrm>
          <a:prstGeom prst="rect">
            <a:avLst/>
          </a:prstGeom>
        </p:spPr>
      </p:pic>
      <p:sp>
        <p:nvSpPr>
          <p:cNvPr id="5" name="TextBox 4">
            <a:extLst>
              <a:ext uri="{FF2B5EF4-FFF2-40B4-BE49-F238E27FC236}">
                <a16:creationId xmlns:a16="http://schemas.microsoft.com/office/drawing/2014/main" id="{54F19B27-6AD5-9BEA-8497-2E8A2E786F89}"/>
              </a:ext>
            </a:extLst>
          </p:cNvPr>
          <p:cNvSpPr txBox="1"/>
          <p:nvPr/>
        </p:nvSpPr>
        <p:spPr bwMode="auto">
          <a:xfrm>
            <a:off x="6096000" y="454302"/>
            <a:ext cx="6127422" cy="523220"/>
          </a:xfrm>
          <a:prstGeom prst="rect">
            <a:avLst/>
          </a:prstGeom>
          <a:noFill/>
          <a:effectLst>
            <a:outerShdw blurRad="50800" dist="38100" dir="2700000" algn="tl" rotWithShape="0">
              <a:prstClr val="black">
                <a:alpha val="40000"/>
              </a:prstClr>
            </a:outerShdw>
          </a:effectLst>
        </p:spPr>
        <p:txBody>
          <a:bodyPr wrap="square">
            <a:spAutoFit/>
          </a:bodyPr>
          <a:lstStyle/>
          <a:p>
            <a:r>
              <a:rPr lang="ru-RU" sz="2800" b="1" dirty="0">
                <a:solidFill>
                  <a:prstClr val="white"/>
                </a:solidFill>
                <a:latin typeface="Arial"/>
                <a:cs typeface="Arial"/>
              </a:rPr>
              <a:t>ДЕЛАЕМ ЗАКУПКИ ДОСТУПНЕЕ</a:t>
            </a:r>
            <a:endParaRPr lang="ru-RU" sz="2800" dirty="0"/>
          </a:p>
        </p:txBody>
      </p:sp>
      <p:sp>
        <p:nvSpPr>
          <p:cNvPr id="6" name="Заголовок 1">
            <a:extLst>
              <a:ext uri="{FF2B5EF4-FFF2-40B4-BE49-F238E27FC236}">
                <a16:creationId xmlns:a16="http://schemas.microsoft.com/office/drawing/2014/main" id="{335E0216-EED2-2F87-678E-00DA0DB6E107}"/>
              </a:ext>
            </a:extLst>
          </p:cNvPr>
          <p:cNvSpPr>
            <a:spLocks noGrp="1"/>
          </p:cNvSpPr>
          <p:nvPr>
            <p:ph type="title" hasCustomPrompt="1"/>
          </p:nvPr>
        </p:nvSpPr>
        <p:spPr>
          <a:xfrm>
            <a:off x="518146" y="2935913"/>
            <a:ext cx="5577854" cy="2506420"/>
          </a:xfrm>
          <a:prstGeom prst="rect">
            <a:avLst/>
          </a:prstGeom>
          <a:effectLst>
            <a:outerShdw blurRad="50800" dist="38100" dir="2700000" algn="tl" rotWithShape="0">
              <a:prstClr val="black">
                <a:alpha val="40000"/>
              </a:prstClr>
            </a:outerShdw>
          </a:effectLst>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ru-RU" dirty="0"/>
              <a:t>ОБРАЗЕЦ ЗАГОЛОВКА</a:t>
            </a:r>
          </a:p>
        </p:txBody>
      </p:sp>
    </p:spTree>
    <p:extLst>
      <p:ext uri="{BB962C8B-B14F-4D97-AF65-F5344CB8AC3E}">
        <p14:creationId xmlns:p14="http://schemas.microsoft.com/office/powerpoint/2010/main" val="3906245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Разделитель 3">
    <p:spTree>
      <p:nvGrpSpPr>
        <p:cNvPr id="1" name=""/>
        <p:cNvGrpSpPr/>
        <p:nvPr/>
      </p:nvGrpSpPr>
      <p:grpSpPr>
        <a:xfrm>
          <a:off x="0" y="0"/>
          <a:ext cx="0" cy="0"/>
          <a:chOff x="0" y="0"/>
          <a:chExt cx="0" cy="0"/>
        </a:xfrm>
      </p:grpSpPr>
      <p:pic>
        <p:nvPicPr>
          <p:cNvPr id="11" name="Рисунок 10" descr="Изображение выглядит как синий, размытие, Красочность, вода&#10;&#10;Содержимое, созданное искусственным интеллектом, может быть неверным.">
            <a:extLst>
              <a:ext uri="{FF2B5EF4-FFF2-40B4-BE49-F238E27FC236}">
                <a16:creationId xmlns:a16="http://schemas.microsoft.com/office/drawing/2014/main" id="{BA95A9BD-F2AB-A027-91E7-C7A2433B847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3000"/>
                    </a14:imgEffect>
                    <a14:imgEffect>
                      <a14:colorTemperature colorTemp="4700"/>
                    </a14:imgEffect>
                    <a14:imgEffect>
                      <a14:saturation sat="400000"/>
                    </a14:imgEffect>
                    <a14:imgEffect>
                      <a14:brightnessContrast bright="4000" contrast="-20000"/>
                    </a14:imgEffect>
                  </a14:imgLayer>
                </a14:imgProps>
              </a:ext>
              <a:ext uri="{28A0092B-C50C-407E-A947-70E740481C1C}">
                <a14:useLocalDpi xmlns:a14="http://schemas.microsoft.com/office/drawing/2010/main" val="0"/>
              </a:ext>
            </a:extLst>
          </a:blip>
          <a:stretch>
            <a:fillRect/>
          </a:stretch>
        </p:blipFill>
        <p:spPr>
          <a:xfrm>
            <a:off x="0" y="0"/>
            <a:ext cx="12223422" cy="6858000"/>
          </a:xfrm>
          <a:prstGeom prst="rect">
            <a:avLst/>
          </a:prstGeom>
        </p:spPr>
      </p:pic>
      <p:pic>
        <p:nvPicPr>
          <p:cNvPr id="4" name="Рисунок 3">
            <a:extLst>
              <a:ext uri="{FF2B5EF4-FFF2-40B4-BE49-F238E27FC236}">
                <a16:creationId xmlns:a16="http://schemas.microsoft.com/office/drawing/2014/main" id="{DB763BA5-31B1-F941-F511-CE4610A41CD8}"/>
              </a:ext>
            </a:extLst>
          </p:cNvPr>
          <p:cNvPicPr>
            <a:picLocks noChangeAspect="1"/>
          </p:cNvPicPr>
          <p:nvPr/>
        </p:nvPicPr>
        <p:blipFill>
          <a:blip r:embed="rId4"/>
          <a:stretch/>
        </p:blipFill>
        <p:spPr bwMode="auto">
          <a:xfrm>
            <a:off x="649412" y="337137"/>
            <a:ext cx="4713190" cy="556050"/>
          </a:xfrm>
          <a:prstGeom prst="rect">
            <a:avLst/>
          </a:prstGeom>
        </p:spPr>
      </p:pic>
      <p:sp>
        <p:nvSpPr>
          <p:cNvPr id="6" name="Заголовок 1">
            <a:extLst>
              <a:ext uri="{FF2B5EF4-FFF2-40B4-BE49-F238E27FC236}">
                <a16:creationId xmlns:a16="http://schemas.microsoft.com/office/drawing/2014/main" id="{335E0216-EED2-2F87-678E-00DA0DB6E107}"/>
              </a:ext>
            </a:extLst>
          </p:cNvPr>
          <p:cNvSpPr>
            <a:spLocks noGrp="1"/>
          </p:cNvSpPr>
          <p:nvPr>
            <p:ph type="title" hasCustomPrompt="1"/>
          </p:nvPr>
        </p:nvSpPr>
        <p:spPr>
          <a:xfrm>
            <a:off x="518146" y="2958315"/>
            <a:ext cx="5577854" cy="2506420"/>
          </a:xfrm>
          <a:prstGeom prst="rect">
            <a:avLst/>
          </a:prstGeom>
          <a:effectLst>
            <a:outerShdw blurRad="50800" dist="38100" dir="2700000" algn="tl" rotWithShape="0">
              <a:prstClr val="black">
                <a:alpha val="40000"/>
              </a:prstClr>
            </a:outerShdw>
          </a:effectLst>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ru-RU" dirty="0"/>
              <a:t>ОБРАЗЕЦ ЗАГОЛОВКА</a:t>
            </a:r>
          </a:p>
        </p:txBody>
      </p:sp>
      <p:sp>
        <p:nvSpPr>
          <p:cNvPr id="12" name="TextBox 11">
            <a:extLst>
              <a:ext uri="{FF2B5EF4-FFF2-40B4-BE49-F238E27FC236}">
                <a16:creationId xmlns:a16="http://schemas.microsoft.com/office/drawing/2014/main" id="{741122DB-FCEA-5BEF-3A81-F8F99544D6AA}"/>
              </a:ext>
            </a:extLst>
          </p:cNvPr>
          <p:cNvSpPr txBox="1"/>
          <p:nvPr/>
        </p:nvSpPr>
        <p:spPr bwMode="auto">
          <a:xfrm>
            <a:off x="6096000" y="454302"/>
            <a:ext cx="6127422" cy="523220"/>
          </a:xfrm>
          <a:prstGeom prst="rect">
            <a:avLst/>
          </a:prstGeom>
          <a:noFill/>
          <a:effectLst>
            <a:outerShdw blurRad="50800" dist="38100" dir="2700000" algn="tl" rotWithShape="0">
              <a:prstClr val="black">
                <a:alpha val="40000"/>
              </a:prstClr>
            </a:outerShdw>
          </a:effectLst>
        </p:spPr>
        <p:txBody>
          <a:bodyPr wrap="square">
            <a:spAutoFit/>
          </a:bodyPr>
          <a:lstStyle/>
          <a:p>
            <a:r>
              <a:rPr lang="ru-RU" sz="2800" b="1" dirty="0">
                <a:solidFill>
                  <a:prstClr val="white"/>
                </a:solidFill>
                <a:latin typeface="Arial"/>
                <a:cs typeface="Arial"/>
              </a:rPr>
              <a:t>ДЕЛАЕМ ЗАКУПКИ ДОСТУПНЕЕ</a:t>
            </a:r>
            <a:endParaRPr lang="ru-RU" sz="2800" dirty="0"/>
          </a:p>
        </p:txBody>
      </p:sp>
    </p:spTree>
    <p:extLst>
      <p:ext uri="{BB962C8B-B14F-4D97-AF65-F5344CB8AC3E}">
        <p14:creationId xmlns:p14="http://schemas.microsoft.com/office/powerpoint/2010/main" val="2271052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оды ТЭК-бонус">
    <p:spTree>
      <p:nvGrpSpPr>
        <p:cNvPr id="1" name=""/>
        <p:cNvGrpSpPr/>
        <p:nvPr/>
      </p:nvGrpSpPr>
      <p:grpSpPr>
        <a:xfrm>
          <a:off x="0" y="0"/>
          <a:ext cx="0" cy="0"/>
          <a:chOff x="0" y="0"/>
          <a:chExt cx="0" cy="0"/>
        </a:xfrm>
      </p:grpSpPr>
      <p:pic>
        <p:nvPicPr>
          <p:cNvPr id="30" name="Rectangle 5665" descr="preencoded.png">
            <a:extLst>
              <a:ext uri="{FF2B5EF4-FFF2-40B4-BE49-F238E27FC236}">
                <a16:creationId xmlns:a16="http://schemas.microsoft.com/office/drawing/2014/main" id="{CBB47274-A183-1E8B-ED03-C3F22BDB5E39}"/>
              </a:ext>
            </a:extLst>
          </p:cNvPr>
          <p:cNvPicPr>
            <a:picLocks noGrp="1" noRot="1" noChangeAspect="1" noMove="1" noResize="1" noEditPoints="1" noAdjustHandles="1" noChangeArrowheads="1" noChangeShapeType="1" noCrop="1"/>
          </p:cNvPicPr>
          <p:nvPr/>
        </p:nvPicPr>
        <p:blipFill>
          <a:blip r:embed="rId2"/>
          <a:srcRect/>
          <a:stretch/>
        </p:blipFill>
        <p:spPr bwMode="auto">
          <a:xfrm>
            <a:off x="659665" y="4298368"/>
            <a:ext cx="4463320" cy="1680915"/>
          </a:xfrm>
          <a:prstGeom prst="rect">
            <a:avLst/>
          </a:prstGeom>
        </p:spPr>
      </p:pic>
      <p:sp>
        <p:nvSpPr>
          <p:cNvPr id="31" name="TextBox 30">
            <a:extLst>
              <a:ext uri="{FF2B5EF4-FFF2-40B4-BE49-F238E27FC236}">
                <a16:creationId xmlns:a16="http://schemas.microsoft.com/office/drawing/2014/main" id="{6A0359DC-34E5-DE49-1075-10A429C5B764}"/>
              </a:ext>
            </a:extLst>
          </p:cNvPr>
          <p:cNvSpPr txBox="1">
            <a:spLocks noGrp="1" noRot="1" noMove="1" noResize="1" noEditPoints="1" noAdjustHandles="1" noChangeArrowheads="1" noChangeShapeType="1"/>
          </p:cNvSpPr>
          <p:nvPr/>
        </p:nvSpPr>
        <p:spPr>
          <a:xfrm>
            <a:off x="209763" y="1797229"/>
            <a:ext cx="5633240" cy="954107"/>
          </a:xfrm>
          <a:prstGeom prst="rect">
            <a:avLst/>
          </a:prstGeom>
          <a:noFill/>
        </p:spPr>
        <p:txBody>
          <a:bodyPr wrap="square">
            <a:spAutoFit/>
          </a:bodyPr>
          <a:lstStyle/>
          <a:p>
            <a:pPr lvl="0" algn="ctr">
              <a:defRPr/>
            </a:pPr>
            <a:r>
              <a:rPr lang="ru-RU" sz="2000" b="1" dirty="0"/>
              <a:t>САМЫЕ НОВЫЕ ВИДЕОМАТЕРИАЛЫ </a:t>
            </a:r>
          </a:p>
          <a:p>
            <a:pPr lvl="0" algn="ctr">
              <a:defRPr/>
            </a:pPr>
            <a:r>
              <a:rPr lang="ru-RU" dirty="0"/>
              <a:t>о порядке применения законодательства </a:t>
            </a:r>
          </a:p>
          <a:p>
            <a:pPr lvl="0" algn="ctr">
              <a:defRPr/>
            </a:pPr>
            <a:r>
              <a:rPr lang="ru-RU" dirty="0"/>
              <a:t>в сфере закупок тут</a:t>
            </a:r>
            <a:endParaRPr lang="ru-RU" sz="2000" dirty="0"/>
          </a:p>
        </p:txBody>
      </p:sp>
      <p:pic>
        <p:nvPicPr>
          <p:cNvPr id="32" name="Рисунок 31" descr="Изображение выглядит как электроника, блокнот, компьютер, ноутбук&#10;&#10;Содержимое, созданное искусственным интеллектом, может быть неверным.">
            <a:extLst>
              <a:ext uri="{FF2B5EF4-FFF2-40B4-BE49-F238E27FC236}">
                <a16:creationId xmlns:a16="http://schemas.microsoft.com/office/drawing/2014/main" id="{19526EC0-41B5-FD2F-DCFD-0019F57440DE}"/>
              </a:ext>
            </a:extLst>
          </p:cNvPr>
          <p:cNvPicPr>
            <a:picLocks noGrp="1" noRot="1" noChangeAspect="1" noMove="1" noResize="1" noEditPoints="1" noAdjustHandles="1" noChangeArrowheads="1" noChangeShapeType="1" noCrop="1"/>
          </p:cNvPicPr>
          <p:nvPr/>
        </p:nvPicPr>
        <p:blipFill>
          <a:blip r:embed="rId3" cstate="print">
            <a:grayscl/>
            <a:extLst>
              <a:ext uri="{BEBA8EAE-BF5A-486C-A8C5-ECC9F3942E4B}">
                <a14:imgProps xmlns:a14="http://schemas.microsoft.com/office/drawing/2010/main">
                  <a14:imgLayer r:embed="rId4">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63423" y="2674242"/>
            <a:ext cx="5850327" cy="3928174"/>
          </a:xfrm>
          <a:prstGeom prst="rect">
            <a:avLst/>
          </a:prstGeom>
          <a:effectLst>
            <a:outerShdw blurRad="50800" dist="38100" dir="2700000" algn="tl" rotWithShape="0">
              <a:prstClr val="black">
                <a:alpha val="40000"/>
              </a:prstClr>
            </a:outerShdw>
          </a:effectLst>
        </p:spPr>
      </p:pic>
      <p:sp>
        <p:nvSpPr>
          <p:cNvPr id="33" name="Прямоугольник: скругленные углы 32">
            <a:extLst>
              <a:ext uri="{FF2B5EF4-FFF2-40B4-BE49-F238E27FC236}">
                <a16:creationId xmlns:a16="http://schemas.microsoft.com/office/drawing/2014/main" id="{E01547D0-EFD2-EE96-31EE-3ADE33CB32AA}"/>
              </a:ext>
            </a:extLst>
          </p:cNvPr>
          <p:cNvSpPr>
            <a:spLocks noGrp="1" noRot="1" noMove="1" noResize="1" noEditPoints="1" noAdjustHandles="1" noChangeArrowheads="1" noChangeShapeType="1"/>
          </p:cNvSpPr>
          <p:nvPr/>
        </p:nvSpPr>
        <p:spPr bwMode="auto">
          <a:xfrm>
            <a:off x="1315162" y="3135758"/>
            <a:ext cx="2992922" cy="255687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4" name="Рисунок 33">
            <a:extLst>
              <a:ext uri="{FF2B5EF4-FFF2-40B4-BE49-F238E27FC236}">
                <a16:creationId xmlns:a16="http://schemas.microsoft.com/office/drawing/2014/main" id="{0F0F952D-1E3C-B668-36D1-29FB5F0AC5F7}"/>
              </a:ext>
            </a:extLst>
          </p:cNvPr>
          <p:cNvPicPr>
            <a:picLocks noGrp="1" noRot="1" noChangeAspect="1" noMove="1" noResize="1" noEditPoints="1" noAdjustHandles="1" noChangeArrowheads="1" noChangeShapeType="1" noCrop="1"/>
          </p:cNvPicPr>
          <p:nvPr/>
        </p:nvPicPr>
        <p:blipFill>
          <a:blip r:embed="rId5"/>
          <a:srcRect l="5657" t="7064" r="6114" b="6918"/>
          <a:stretch>
            <a:fillRect/>
          </a:stretch>
        </p:blipFill>
        <p:spPr bwMode="auto">
          <a:xfrm>
            <a:off x="1510688" y="3030035"/>
            <a:ext cx="2601870" cy="2536665"/>
          </a:xfrm>
          <a:prstGeom prst="rect">
            <a:avLst/>
          </a:prstGeom>
        </p:spPr>
      </p:pic>
      <p:sp>
        <p:nvSpPr>
          <p:cNvPr id="35" name="Прямоугольник: скругленные углы 34">
            <a:extLst>
              <a:ext uri="{FF2B5EF4-FFF2-40B4-BE49-F238E27FC236}">
                <a16:creationId xmlns:a16="http://schemas.microsoft.com/office/drawing/2014/main" id="{E8FE5C91-79CE-7F8D-33E8-5BC04B9BD935}"/>
              </a:ext>
            </a:extLst>
          </p:cNvPr>
          <p:cNvSpPr>
            <a:spLocks noGrp="1" noRot="1" noMove="1" noResize="1" noEditPoints="1" noAdjustHandles="1" noChangeArrowheads="1" noChangeShapeType="1"/>
          </p:cNvSpPr>
          <p:nvPr/>
        </p:nvSpPr>
        <p:spPr bwMode="auto">
          <a:xfrm>
            <a:off x="7456603" y="2875176"/>
            <a:ext cx="3440784" cy="3393650"/>
          </a:xfrm>
          <a:prstGeom prst="roundRect">
            <a:avLst/>
          </a:prstGeom>
          <a:gradFill>
            <a:gsLst>
              <a:gs pos="13000">
                <a:srgbClr val="0376BF"/>
              </a:gs>
              <a:gs pos="77000">
                <a:srgbClr val="29AAE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скругленные углы 35">
            <a:extLst>
              <a:ext uri="{FF2B5EF4-FFF2-40B4-BE49-F238E27FC236}">
                <a16:creationId xmlns:a16="http://schemas.microsoft.com/office/drawing/2014/main" id="{E19410D1-09A3-C9EC-844E-7439218C8420}"/>
              </a:ext>
            </a:extLst>
          </p:cNvPr>
          <p:cNvSpPr>
            <a:spLocks noGrp="1" noRot="1" noMove="1" noResize="1" noEditPoints="1" noAdjustHandles="1" noChangeArrowheads="1" noChangeShapeType="1"/>
          </p:cNvSpPr>
          <p:nvPr/>
        </p:nvSpPr>
        <p:spPr bwMode="auto">
          <a:xfrm>
            <a:off x="7688390" y="3135759"/>
            <a:ext cx="2992922" cy="28435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a:extLst>
              <a:ext uri="{FF2B5EF4-FFF2-40B4-BE49-F238E27FC236}">
                <a16:creationId xmlns:a16="http://schemas.microsoft.com/office/drawing/2014/main" id="{1A05B925-4993-C2AA-2A49-F36CFE948B9B}"/>
              </a:ext>
            </a:extLst>
          </p:cNvPr>
          <p:cNvPicPr>
            <a:picLocks noGrp="1" noRot="1" noChangeAspect="1" noMove="1" noResize="1" noEditPoints="1" noAdjustHandles="1" noChangeArrowheads="1" noChangeShapeType="1" noCrop="1"/>
          </p:cNvPicPr>
          <p:nvPr/>
        </p:nvPicPr>
        <p:blipFill>
          <a:blip r:embed="rId6"/>
          <a:stretch>
            <a:fillRect/>
          </a:stretch>
        </p:blipFill>
        <p:spPr bwMode="auto">
          <a:xfrm>
            <a:off x="7892847" y="3251934"/>
            <a:ext cx="2593374" cy="2495970"/>
          </a:xfrm>
          <a:prstGeom prst="rect">
            <a:avLst/>
          </a:prstGeom>
        </p:spPr>
      </p:pic>
      <p:sp>
        <p:nvSpPr>
          <p:cNvPr id="38" name="TextBox 37">
            <a:extLst>
              <a:ext uri="{FF2B5EF4-FFF2-40B4-BE49-F238E27FC236}">
                <a16:creationId xmlns:a16="http://schemas.microsoft.com/office/drawing/2014/main" id="{6D021BA5-2CCB-A058-CFDB-71DFC8A2A7ED}"/>
              </a:ext>
            </a:extLst>
          </p:cNvPr>
          <p:cNvSpPr txBox="1">
            <a:spLocks noGrp="1" noRot="1" noMove="1" noResize="1" noEditPoints="1" noAdjustHandles="1" noChangeArrowheads="1" noChangeShapeType="1"/>
          </p:cNvSpPr>
          <p:nvPr/>
        </p:nvSpPr>
        <p:spPr>
          <a:xfrm>
            <a:off x="6287007" y="2090187"/>
            <a:ext cx="5633240" cy="64633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800" i="0" u="none" strike="noStrike" kern="0" cap="none" spc="0" normalizeH="0" baseline="0" noProof="0" dirty="0">
                <a:ln>
                  <a:noFill/>
                </a:ln>
                <a:effectLst/>
                <a:uLnTx/>
                <a:uFillTx/>
                <a:latin typeface="Arial" panose="020B0604020202020204"/>
                <a:ea typeface="+mn-ea"/>
                <a:cs typeface="+mn-cs"/>
              </a:rPr>
              <a:t>Получайте бонусы за размещение закупочных процедур на Федеральной площадке ТЭК-Торг</a:t>
            </a:r>
          </a:p>
        </p:txBody>
      </p:sp>
      <p:pic>
        <p:nvPicPr>
          <p:cNvPr id="39" name="Picture 2" descr="Picture background">
            <a:extLst>
              <a:ext uri="{FF2B5EF4-FFF2-40B4-BE49-F238E27FC236}">
                <a16:creationId xmlns:a16="http://schemas.microsoft.com/office/drawing/2014/main" id="{F29669A9-D6D0-A88F-27D7-DDB339230158}"/>
              </a:ext>
            </a:extLst>
          </p:cNvPr>
          <p:cNvPicPr>
            <a:picLocks noGrp="1" noRot="1" noChangeAspect="1" noMove="1" noResize="1" noEditPoints="1" noAdjustHandles="1" noChangeArrowheads="1" noChangeShapeType="1" noCrop="1"/>
          </p:cNvPicPr>
          <p:nvPr/>
        </p:nvPicPr>
        <p:blipFill>
          <a:blip r:embed="rId7">
            <a:extLst>
              <a:ext uri="{BEBA8EAE-BF5A-486C-A8C5-ECC9F3942E4B}">
                <a14:imgProps xmlns:a14="http://schemas.microsoft.com/office/drawing/2010/main">
                  <a14:imgLayer r:embed="rId8">
                    <a14:imgEffect>
                      <a14:backgroundRemoval t="3008" b="98496" l="2256" r="96241">
                        <a14:foregroundMark x1="33835" y1="30827" x2="70677" y2="41353"/>
                        <a14:foregroundMark x1="70677" y1="41353" x2="60150" y2="90226"/>
                        <a14:foregroundMark x1="54135" y1="23308" x2="80451" y2="24060"/>
                        <a14:foregroundMark x1="28571" y1="12030" x2="2256" y2="53383"/>
                        <a14:foregroundMark x1="21053" y1="51128" x2="45865" y2="96241"/>
                        <a14:foregroundMark x1="55639" y1="89474" x2="96992" y2="45113"/>
                        <a14:foregroundMark x1="96992" y1="45113" x2="96992" y2="42857"/>
                        <a14:foregroundMark x1="64662" y1="9774" x2="45113" y2="3008"/>
                        <a14:foregroundMark x1="20301" y1="54887" x2="56391" y2="82707"/>
                        <a14:foregroundMark x1="51880" y1="21805" x2="49624" y2="98496"/>
                        <a14:foregroundMark x1="31579" y1="39098" x2="60902" y2="81955"/>
                      </a14:backgroundRemoval>
                    </a14:imgEffect>
                  </a14:imgLayer>
                </a14:imgProps>
              </a:ext>
              <a:ext uri="{28A0092B-C50C-407E-A947-70E740481C1C}">
                <a14:useLocalDpi xmlns:a14="http://schemas.microsoft.com/office/drawing/2010/main" val="0"/>
              </a:ext>
            </a:extLst>
          </a:blip>
          <a:srcRect/>
          <a:stretch>
            <a:fillRect/>
          </a:stretch>
        </p:blipFill>
        <p:spPr bwMode="auto">
          <a:xfrm rot="1680923">
            <a:off x="4268252" y="2630877"/>
            <a:ext cx="1302924" cy="1302924"/>
          </a:xfrm>
          <a:prstGeom prst="rect">
            <a:avLst/>
          </a:prstGeom>
          <a:noFill/>
          <a:extLst>
            <a:ext uri="{909E8E84-426E-40DD-AFC4-6F175D3DCCD1}">
              <a14:hiddenFill xmlns:a14="http://schemas.microsoft.com/office/drawing/2010/main">
                <a:solidFill>
                  <a:srgbClr val="FFFFFF"/>
                </a:solidFill>
              </a14:hiddenFill>
            </a:ext>
          </a:extLst>
        </p:spPr>
      </p:pic>
      <p:pic>
        <p:nvPicPr>
          <p:cNvPr id="40" name="Рисунок 39" descr="Изображение выглядит как Цвет электрик, снимок экрана, синий, Кобальтовая синь&#10;&#10;Содержимое, созданное искусственным интеллектом, может быть неверным.">
            <a:extLst>
              <a:ext uri="{FF2B5EF4-FFF2-40B4-BE49-F238E27FC236}">
                <a16:creationId xmlns:a16="http://schemas.microsoft.com/office/drawing/2014/main" id="{B07298ED-DDFF-6626-3261-18C123784555}"/>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l="21796" r="58243"/>
          <a:stretch>
            <a:fillRect/>
          </a:stretch>
        </p:blipFill>
        <p:spPr>
          <a:xfrm flipH="1">
            <a:off x="10363539" y="3668297"/>
            <a:ext cx="1248789" cy="1617784"/>
          </a:xfrm>
          <a:prstGeom prst="rect">
            <a:avLst/>
          </a:prstGeom>
        </p:spPr>
      </p:pic>
      <p:sp>
        <p:nvSpPr>
          <p:cNvPr id="41" name="TextBox 40">
            <a:extLst>
              <a:ext uri="{FF2B5EF4-FFF2-40B4-BE49-F238E27FC236}">
                <a16:creationId xmlns:a16="http://schemas.microsoft.com/office/drawing/2014/main" id="{24F4C678-873B-51C5-78A9-98DC0D53E7CC}"/>
              </a:ext>
            </a:extLst>
          </p:cNvPr>
          <p:cNvSpPr txBox="1">
            <a:spLocks noGrp="1" noRot="1" noMove="1" noResize="1" noEditPoints="1" noAdjustHandles="1" noChangeArrowheads="1" noChangeShapeType="1"/>
          </p:cNvSpPr>
          <p:nvPr/>
        </p:nvSpPr>
        <p:spPr bwMode="auto">
          <a:xfrm>
            <a:off x="5947927" y="454650"/>
            <a:ext cx="6127422" cy="523220"/>
          </a:xfrm>
          <a:prstGeom prst="rect">
            <a:avLst/>
          </a:prstGeom>
          <a:noFill/>
          <a:effectLst/>
        </p:spPr>
        <p:txBody>
          <a:bodyPr wrap="square">
            <a:spAutoFit/>
          </a:bodyPr>
          <a:lstStyle/>
          <a:p>
            <a:r>
              <a:rPr lang="ru-RU" sz="2800" b="1" dirty="0">
                <a:solidFill>
                  <a:srgbClr val="008EDE"/>
                </a:solidFill>
                <a:latin typeface="Arial"/>
                <a:cs typeface="Arial"/>
              </a:rPr>
              <a:t>ДЕЛАЕМ ЗАКУПКИ ДОСТУПНЕЕ</a:t>
            </a:r>
            <a:endParaRPr lang="ru-RU" sz="2800" dirty="0">
              <a:solidFill>
                <a:srgbClr val="008EDE"/>
              </a:solidFill>
            </a:endParaRPr>
          </a:p>
        </p:txBody>
      </p:sp>
      <p:pic>
        <p:nvPicPr>
          <p:cNvPr id="42" name="Рисунок 41">
            <a:extLst>
              <a:ext uri="{FF2B5EF4-FFF2-40B4-BE49-F238E27FC236}">
                <a16:creationId xmlns:a16="http://schemas.microsoft.com/office/drawing/2014/main" id="{582AA5AC-0FF2-9AD8-F804-FB04EC19A922}"/>
              </a:ext>
            </a:extLst>
          </p:cNvPr>
          <p:cNvPicPr>
            <a:picLocks noGrp="1" noRot="1" noChangeAspect="1" noMove="1" noResize="1" noEditPoints="1" noAdjustHandles="1" noChangeArrowheads="1" noChangeShapeType="1" noCrop="1"/>
          </p:cNvPicPr>
          <p:nvPr/>
        </p:nvPicPr>
        <p:blipFill>
          <a:blip r:embed="rId10"/>
          <a:srcRect l="13720"/>
          <a:stretch>
            <a:fillRect/>
          </a:stretch>
        </p:blipFill>
        <p:spPr bwMode="auto">
          <a:xfrm>
            <a:off x="1270514" y="395241"/>
            <a:ext cx="4066564" cy="556050"/>
          </a:xfrm>
          <a:prstGeom prst="rect">
            <a:avLst/>
          </a:prstGeom>
        </p:spPr>
      </p:pic>
      <p:pic>
        <p:nvPicPr>
          <p:cNvPr id="43" name="Рисунок 42"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85A34A0E-201B-2176-7BB6-3EA4E661CD5F}"/>
              </a:ext>
            </a:extLst>
          </p:cNvPr>
          <p:cNvPicPr>
            <a:picLocks noGrp="1" noRot="1" noChangeAspect="1" noMove="1" noResize="1" noEditPoints="1" noAdjustHandles="1" noChangeArrowheads="1" noChangeShapeType="1" noCrop="1"/>
          </p:cNvPicPr>
          <p:nvPr/>
        </p:nvPicPr>
        <p:blipFill>
          <a:blip r:embed="rId11" cstate="print">
            <a:extLst>
              <a:ext uri="{28A0092B-C50C-407E-A947-70E740481C1C}">
                <a14:useLocalDpi xmlns:a14="http://schemas.microsoft.com/office/drawing/2010/main" val="0"/>
              </a:ext>
            </a:extLst>
          </a:blip>
          <a:srcRect r="76997"/>
          <a:stretch>
            <a:fillRect/>
          </a:stretch>
        </p:blipFill>
        <p:spPr bwMode="auto">
          <a:xfrm>
            <a:off x="659665" y="406550"/>
            <a:ext cx="610849" cy="533431"/>
          </a:xfrm>
          <a:prstGeom prst="rect">
            <a:avLst/>
          </a:prstGeom>
        </p:spPr>
      </p:pic>
    </p:spTree>
    <p:extLst>
      <p:ext uri="{BB962C8B-B14F-4D97-AF65-F5344CB8AC3E}">
        <p14:creationId xmlns:p14="http://schemas.microsoft.com/office/powerpoint/2010/main" val="657865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Коды телега вк">
    <p:spTree>
      <p:nvGrpSpPr>
        <p:cNvPr id="1" name=""/>
        <p:cNvGrpSpPr/>
        <p:nvPr/>
      </p:nvGrpSpPr>
      <p:grpSpPr>
        <a:xfrm>
          <a:off x="0" y="0"/>
          <a:ext cx="0" cy="0"/>
          <a:chOff x="0" y="0"/>
          <a:chExt cx="0" cy="0"/>
        </a:xfrm>
      </p:grpSpPr>
      <p:sp>
        <p:nvSpPr>
          <p:cNvPr id="3" name="Прямоугольник: скругленные углы 2">
            <a:extLst>
              <a:ext uri="{FF2B5EF4-FFF2-40B4-BE49-F238E27FC236}">
                <a16:creationId xmlns:a16="http://schemas.microsoft.com/office/drawing/2014/main" id="{9BEDDF59-1373-FA7D-F42F-D46B503DE26A}"/>
              </a:ext>
            </a:extLst>
          </p:cNvPr>
          <p:cNvSpPr>
            <a:spLocks noGrp="1" noRot="1" noMove="1" noResize="1" noEditPoints="1" noAdjustHandles="1" noChangeArrowheads="1" noChangeShapeType="1"/>
          </p:cNvSpPr>
          <p:nvPr/>
        </p:nvSpPr>
        <p:spPr bwMode="auto">
          <a:xfrm>
            <a:off x="1815159" y="1711614"/>
            <a:ext cx="3307595" cy="3916187"/>
          </a:xfrm>
          <a:prstGeom prst="roundRect">
            <a:avLst/>
          </a:prstGeom>
          <a:gradFill>
            <a:gsLst>
              <a:gs pos="13000">
                <a:srgbClr val="0376BF"/>
              </a:gs>
              <a:gs pos="77000">
                <a:srgbClr val="29AAE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скругленные углы 3">
            <a:extLst>
              <a:ext uri="{FF2B5EF4-FFF2-40B4-BE49-F238E27FC236}">
                <a16:creationId xmlns:a16="http://schemas.microsoft.com/office/drawing/2014/main" id="{E912FFAA-BAB6-F3E4-CEFA-2BD2E19B7D51}"/>
              </a:ext>
            </a:extLst>
          </p:cNvPr>
          <p:cNvSpPr>
            <a:spLocks noGrp="1" noRot="1" noMove="1" noResize="1" noEditPoints="1" noAdjustHandles="1" noChangeArrowheads="1" noChangeShapeType="1"/>
          </p:cNvSpPr>
          <p:nvPr/>
        </p:nvSpPr>
        <p:spPr bwMode="auto">
          <a:xfrm>
            <a:off x="7359840" y="1711615"/>
            <a:ext cx="3307595" cy="3916187"/>
          </a:xfrm>
          <a:prstGeom prst="roundRect">
            <a:avLst/>
          </a:prstGeom>
          <a:gradFill>
            <a:gsLst>
              <a:gs pos="13000">
                <a:srgbClr val="0376BF"/>
              </a:gs>
              <a:gs pos="77000">
                <a:srgbClr val="29AAE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object 2">
            <a:extLst>
              <a:ext uri="{FF2B5EF4-FFF2-40B4-BE49-F238E27FC236}">
                <a16:creationId xmlns:a16="http://schemas.microsoft.com/office/drawing/2014/main" id="{8237F3B2-5DC2-05D9-DEC5-7EEB076A3543}"/>
              </a:ext>
            </a:extLst>
          </p:cNvPr>
          <p:cNvPicPr>
            <a:picLocks noGrp="1" noRot="1" noMove="1" noResize="1" noEditPoints="1" noAdjustHandles="1" noChangeArrowheads="1" noChangeShapeType="1" noCrop="1"/>
          </p:cNvPicPr>
          <p:nvPr/>
        </p:nvPicPr>
        <p:blipFill>
          <a:blip r:embed="rId2"/>
          <a:stretch/>
        </p:blipFill>
        <p:spPr bwMode="auto">
          <a:xfrm>
            <a:off x="428" y="2686"/>
            <a:ext cx="12191143" cy="6854833"/>
          </a:xfrm>
          <a:prstGeom prst="rect">
            <a:avLst/>
          </a:prstGeom>
        </p:spPr>
      </p:pic>
      <p:pic>
        <p:nvPicPr>
          <p:cNvPr id="6" name="Picture 6" descr="Picture background">
            <a:extLst>
              <a:ext uri="{FF2B5EF4-FFF2-40B4-BE49-F238E27FC236}">
                <a16:creationId xmlns:a16="http://schemas.microsoft.com/office/drawing/2014/main" id="{87101CB8-42F6-0C87-EF9D-D8336D6C71AA}"/>
              </a:ext>
            </a:extLst>
          </p:cNvPr>
          <p:cNvPicPr>
            <a:picLocks noGrp="1" noRot="1" noChangeAspect="1" noMove="1" noResize="1" noEditPoints="1" noAdjustHandles="1" noChangeArrowheads="1" noChangeShapeType="1" noCrop="1"/>
          </p:cNvPicPr>
          <p:nvPr/>
        </p:nvPicPr>
        <p:blipFill>
          <a:blip r:embed="rId3" cstate="print">
            <a:duotone>
              <a:srgbClr val="5B9BD5">
                <a:shade val="45000"/>
                <a:satMod val="135000"/>
              </a:srgbClr>
              <a:prstClr val="white"/>
            </a:duotone>
            <a:extLst>
              <a:ext uri="{BEBA8EAE-BF5A-486C-A8C5-ECC9F3942E4B}">
                <a14:imgProps xmlns:a14="http://schemas.microsoft.com/office/drawing/2010/main">
                  <a14:imgLayer r:embed="rId4">
                    <a14:imgEffect>
                      <a14:backgroundRemoval t="10000" b="90000" l="10000" r="90000">
                        <a14:backgroundMark x1="72949" y1="61372" x2="72949" y2="61372"/>
                        <a14:backgroundMark x1="71680" y1="39757" x2="71680" y2="39757"/>
                        <a14:backgroundMark x1="71680" y1="39757" x2="74902" y2="87587"/>
                        <a14:backgroundMark x1="74902" y1="87587" x2="74902" y2="87587"/>
                        <a14:backgroundMark x1="41602" y1="45486" x2="42871" y2="29514"/>
                        <a14:backgroundMark x1="56916" y1="37903" x2="56916" y2="37903"/>
                        <a14:backgroundMark x1="55782" y1="40726" x2="55782" y2="4072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64780" y="1609100"/>
            <a:ext cx="1831830" cy="10304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icture background">
            <a:extLst>
              <a:ext uri="{FF2B5EF4-FFF2-40B4-BE49-F238E27FC236}">
                <a16:creationId xmlns:a16="http://schemas.microsoft.com/office/drawing/2014/main" id="{31D86A6E-D7AF-C498-9C73-53C229ECF8BD}"/>
              </a:ext>
            </a:extLst>
          </p:cNvPr>
          <p:cNvPicPr>
            <a:picLocks noGrp="1" noRot="1" noChangeAspect="1" noMove="1" noResize="1" noEditPoints="1" noAdjustHandles="1" noChangeArrowheads="1" noChangeShapeType="1" noCrop="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28469" y1="26939" x2="28469" y2="26939"/>
                        <a14:backgroundMark x1="28469" y1="26939" x2="83980" y2="21020"/>
                        <a14:backgroundMark x1="83980" y1="21020" x2="84490" y2="21020"/>
                        <a14:backgroundMark x1="75612" y1="74082" x2="84490" y2="22959"/>
                        <a14:backgroundMark x1="30510" y1="77959" x2="71735" y2="78980"/>
                        <a14:backgroundMark x1="22653" y1="75102" x2="14796" y2="45612"/>
                        <a14:backgroundMark x1="26531" y1="24898" x2="62857" y2="28878"/>
                        <a14:backgroundMark x1="34388" y1="38673" x2="60918" y2="17041"/>
                        <a14:backgroundMark x1="80612" y1="72143" x2="79592" y2="33776"/>
                        <a14:backgroundMark x1="69796" y1="69184" x2="91429" y2="39694"/>
                        <a14:backgroundMark x1="19694" y1="73061" x2="30510" y2="64286"/>
                        <a14:backgroundMark x1="63878" y1="90816" x2="94286" y2="62245"/>
                        <a14:backgroundMark x1="23571" y1="12143" x2="68776" y2="23980"/>
                        <a14:backgroundMark x1="13776" y1="29898" x2="59592" y2="19082"/>
                        <a14:backgroundMark x1="59592" y1="19082" x2="60918" y2="19082"/>
                        <a14:backgroundMark x1="44184" y1="28878" x2="3980" y2="51429"/>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442769" y="1506543"/>
            <a:ext cx="1141736" cy="114173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скругленные углы 7">
            <a:extLst>
              <a:ext uri="{FF2B5EF4-FFF2-40B4-BE49-F238E27FC236}">
                <a16:creationId xmlns:a16="http://schemas.microsoft.com/office/drawing/2014/main" id="{020CA669-A0A1-906C-80B1-7AFA028CA31F}"/>
              </a:ext>
            </a:extLst>
          </p:cNvPr>
          <p:cNvSpPr>
            <a:spLocks noGrp="1" noRot="1" noMove="1" noResize="1" noEditPoints="1" noAdjustHandles="1" noChangeArrowheads="1" noChangeShapeType="1"/>
          </p:cNvSpPr>
          <p:nvPr/>
        </p:nvSpPr>
        <p:spPr bwMode="auto">
          <a:xfrm>
            <a:off x="7614498" y="2471182"/>
            <a:ext cx="2821322" cy="28435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9" name="Рисунок 8" descr="Изображение выглядит как Графика, дизайн, графический дизайн, Шрифт&#10;&#10;Содержимое, созданное искусственным интеллектом, может быть неверным.">
            <a:extLst>
              <a:ext uri="{FF2B5EF4-FFF2-40B4-BE49-F238E27FC236}">
                <a16:creationId xmlns:a16="http://schemas.microsoft.com/office/drawing/2014/main" id="{E024FB70-A3B3-0727-43C3-60BBB47E708D}"/>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7771719" y="2639504"/>
            <a:ext cx="2506881" cy="2506881"/>
          </a:xfrm>
          <a:prstGeom prst="rect">
            <a:avLst/>
          </a:prstGeom>
        </p:spPr>
      </p:pic>
      <p:sp>
        <p:nvSpPr>
          <p:cNvPr id="10" name="Прямоугольник: скругленные углы 9">
            <a:extLst>
              <a:ext uri="{FF2B5EF4-FFF2-40B4-BE49-F238E27FC236}">
                <a16:creationId xmlns:a16="http://schemas.microsoft.com/office/drawing/2014/main" id="{5CDD8175-089D-6C56-DF6F-A366E8A7368B}"/>
              </a:ext>
            </a:extLst>
          </p:cNvPr>
          <p:cNvSpPr>
            <a:spLocks noGrp="1" noRot="1" noMove="1" noResize="1" noEditPoints="1" noAdjustHandles="1" noChangeArrowheads="1" noChangeShapeType="1"/>
          </p:cNvSpPr>
          <p:nvPr/>
        </p:nvSpPr>
        <p:spPr bwMode="auto">
          <a:xfrm>
            <a:off x="2052335" y="2471182"/>
            <a:ext cx="2821322" cy="28435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descr="Изображение выглядит как Графика, шаблон, графический дизайн, снимок экрана&#10;&#10;Содержимое, созданное искусственным интеллектом, может быть неверным.">
            <a:extLst>
              <a:ext uri="{FF2B5EF4-FFF2-40B4-BE49-F238E27FC236}">
                <a16:creationId xmlns:a16="http://schemas.microsoft.com/office/drawing/2014/main" id="{7EAD5068-B963-825E-19D6-DECE10A58171}"/>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2187234" y="2639504"/>
            <a:ext cx="2506881" cy="2506881"/>
          </a:xfrm>
          <a:prstGeom prst="rect">
            <a:avLst/>
          </a:prstGeom>
        </p:spPr>
      </p:pic>
      <p:sp>
        <p:nvSpPr>
          <p:cNvPr id="12" name="Rectangle 2">
            <a:extLst>
              <a:ext uri="{FF2B5EF4-FFF2-40B4-BE49-F238E27FC236}">
                <a16:creationId xmlns:a16="http://schemas.microsoft.com/office/drawing/2014/main" id="{3957782F-665A-B4F7-8706-0B28FE903235}"/>
              </a:ext>
            </a:extLst>
          </p:cNvPr>
          <p:cNvSpPr txBox="1">
            <a:spLocks noGrp="1" noRot="1" noMove="1" noResize="1" noEditPoints="1" noAdjustHandles="1" noChangeArrowheads="1" noChangeShapeType="1"/>
          </p:cNvSpPr>
          <p:nvPr/>
        </p:nvSpPr>
        <p:spPr bwMode="auto">
          <a:xfrm>
            <a:off x="508994" y="5912421"/>
            <a:ext cx="9926826" cy="759690"/>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lvl="0">
              <a:lnSpc>
                <a:spcPct val="100000"/>
              </a:lnSpc>
              <a:defRPr/>
            </a:pPr>
            <a:r>
              <a:rPr lang="ru-RU" sz="2800" b="1" dirty="0">
                <a:solidFill>
                  <a:prstClr val="black"/>
                </a:solidFill>
                <a:cs typeface="Arial" panose="020B0604020202020204"/>
              </a:rPr>
              <a:t>СПАСИБО ЗА ВНИМАНИЕ!</a:t>
            </a:r>
            <a:endParaRPr lang="ru-RU" sz="2800" dirty="0">
              <a:solidFill>
                <a:prstClr val="black"/>
              </a:solidFill>
              <a:cs typeface="Arial" panose="020B0604020202020204"/>
            </a:endParaRPr>
          </a:p>
        </p:txBody>
      </p:sp>
      <p:pic>
        <p:nvPicPr>
          <p:cNvPr id="13" name="Рисунок 12">
            <a:extLst>
              <a:ext uri="{FF2B5EF4-FFF2-40B4-BE49-F238E27FC236}">
                <a16:creationId xmlns:a16="http://schemas.microsoft.com/office/drawing/2014/main" id="{9B75FCF2-454E-8F95-C950-38EFDEC7220C}"/>
              </a:ext>
            </a:extLst>
          </p:cNvPr>
          <p:cNvPicPr>
            <a:picLocks noGrp="1" noRot="1" noChangeAspect="1" noMove="1" noResize="1" noEditPoints="1" noAdjustHandles="1" noChangeArrowheads="1" noChangeShapeType="1" noCrop="1"/>
          </p:cNvPicPr>
          <p:nvPr/>
        </p:nvPicPr>
        <p:blipFill>
          <a:blip r:embed="rId9"/>
          <a:srcRect l="13720"/>
          <a:stretch>
            <a:fillRect/>
          </a:stretch>
        </p:blipFill>
        <p:spPr bwMode="auto">
          <a:xfrm>
            <a:off x="1270514" y="395241"/>
            <a:ext cx="4066564" cy="556050"/>
          </a:xfrm>
          <a:prstGeom prst="rect">
            <a:avLst/>
          </a:prstGeom>
        </p:spPr>
      </p:pic>
      <p:pic>
        <p:nvPicPr>
          <p:cNvPr id="14" name="Рисунок 13"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9B5C34CD-6B32-AD46-B5C2-896ADC9F7178}"/>
              </a:ext>
            </a:extLst>
          </p:cNvPr>
          <p:cNvPicPr>
            <a:picLocks noGrp="1" noRot="1" noChangeAspect="1" noMove="1" noResize="1" noEditPoints="1" noAdjustHandles="1" noChangeArrowheads="1" noChangeShapeType="1" noCrop="1"/>
          </p:cNvPicPr>
          <p:nvPr/>
        </p:nvPicPr>
        <p:blipFill>
          <a:blip r:embed="rId10" cstate="print">
            <a:extLst>
              <a:ext uri="{28A0092B-C50C-407E-A947-70E740481C1C}">
                <a14:useLocalDpi xmlns:a14="http://schemas.microsoft.com/office/drawing/2010/main" val="0"/>
              </a:ext>
            </a:extLst>
          </a:blip>
          <a:srcRect r="76997"/>
          <a:stretch>
            <a:fillRect/>
          </a:stretch>
        </p:blipFill>
        <p:spPr bwMode="auto">
          <a:xfrm>
            <a:off x="659665" y="406550"/>
            <a:ext cx="610849" cy="533431"/>
          </a:xfrm>
          <a:prstGeom prst="rect">
            <a:avLst/>
          </a:prstGeom>
        </p:spPr>
      </p:pic>
      <p:sp>
        <p:nvSpPr>
          <p:cNvPr id="15" name="TextBox 14">
            <a:extLst>
              <a:ext uri="{FF2B5EF4-FFF2-40B4-BE49-F238E27FC236}">
                <a16:creationId xmlns:a16="http://schemas.microsoft.com/office/drawing/2014/main" id="{2F8F8231-D2BA-42EC-A8F4-AA2E5FD7E2AE}"/>
              </a:ext>
            </a:extLst>
          </p:cNvPr>
          <p:cNvSpPr txBox="1">
            <a:spLocks noGrp="1" noRot="1" noMove="1" noResize="1" noEditPoints="1" noAdjustHandles="1" noChangeArrowheads="1" noChangeShapeType="1"/>
          </p:cNvSpPr>
          <p:nvPr/>
        </p:nvSpPr>
        <p:spPr bwMode="auto">
          <a:xfrm>
            <a:off x="5947927" y="478545"/>
            <a:ext cx="6127422" cy="523220"/>
          </a:xfrm>
          <a:prstGeom prst="rect">
            <a:avLst/>
          </a:prstGeom>
          <a:noFill/>
          <a:effectLst/>
        </p:spPr>
        <p:txBody>
          <a:bodyPr wrap="square">
            <a:spAutoFit/>
          </a:bodyPr>
          <a:lstStyle/>
          <a:p>
            <a:r>
              <a:rPr lang="ru-RU" sz="2800" b="1" dirty="0">
                <a:solidFill>
                  <a:srgbClr val="008EDE"/>
                </a:solidFill>
                <a:latin typeface="Arial"/>
                <a:cs typeface="Arial"/>
              </a:rPr>
              <a:t>ДЕЛАЕМ ЗАКУПКИ ДОСТУПНЕЕ</a:t>
            </a:r>
            <a:endParaRPr lang="ru-RU" sz="2800" dirty="0">
              <a:solidFill>
                <a:srgbClr val="008EDE"/>
              </a:solidFill>
            </a:endParaRPr>
          </a:p>
        </p:txBody>
      </p:sp>
    </p:spTree>
    <p:extLst>
      <p:ext uri="{BB962C8B-B14F-4D97-AF65-F5344CB8AC3E}">
        <p14:creationId xmlns:p14="http://schemas.microsoft.com/office/powerpoint/2010/main" val="4156156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время для вопросов">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3733DD7-AB42-C80B-E5ED-5B019CDD3C51}"/>
              </a:ext>
            </a:extLst>
          </p:cNvPr>
          <p:cNvSpPr>
            <a:spLocks noGrp="1" noRot="1" noMove="1" noResize="1" noEditPoints="1" noAdjustHandles="1" noChangeArrowheads="1" noChangeShapeType="1"/>
          </p:cNvSpPr>
          <p:nvPr/>
        </p:nvSpPr>
        <p:spPr bwMode="auto">
          <a:xfrm>
            <a:off x="0" y="0"/>
            <a:ext cx="12192000" cy="6858000"/>
          </a:xfrm>
          <a:prstGeom prst="rect">
            <a:avLst/>
          </a:prstGeom>
          <a:gradFill>
            <a:gsLst>
              <a:gs pos="0">
                <a:srgbClr val="23A3DC"/>
              </a:gs>
              <a:gs pos="100000">
                <a:srgbClr val="0274B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FB9F21F9-0298-EE66-545F-46096667E6BF}"/>
              </a:ext>
            </a:extLst>
          </p:cNvPr>
          <p:cNvPicPr>
            <a:picLocks noGrp="1" noRot="1" noChangeAspect="1" noMove="1" noResize="1" noEditPoints="1" noAdjustHandles="1" noChangeArrowheads="1" noChangeShapeType="1" noCrop="1"/>
          </p:cNvPicPr>
          <p:nvPr/>
        </p:nvPicPr>
        <p:blipFill>
          <a:blip r:embed="rId2"/>
          <a:stretch/>
        </p:blipFill>
        <p:spPr bwMode="auto">
          <a:xfrm>
            <a:off x="621240" y="715114"/>
            <a:ext cx="4713190" cy="556050"/>
          </a:xfrm>
          <a:prstGeom prst="rect">
            <a:avLst/>
          </a:prstGeom>
        </p:spPr>
      </p:pic>
      <p:sp>
        <p:nvSpPr>
          <p:cNvPr id="6" name="TextBox 5">
            <a:extLst>
              <a:ext uri="{FF2B5EF4-FFF2-40B4-BE49-F238E27FC236}">
                <a16:creationId xmlns:a16="http://schemas.microsoft.com/office/drawing/2014/main" id="{5859C89B-33E2-D6E7-5D19-231FFCA5315D}"/>
              </a:ext>
            </a:extLst>
          </p:cNvPr>
          <p:cNvSpPr txBox="1">
            <a:spLocks noGrp="1" noRot="1" noMove="1" noResize="1" noEditPoints="1" noAdjustHandles="1" noChangeArrowheads="1" noChangeShapeType="1"/>
          </p:cNvSpPr>
          <p:nvPr/>
        </p:nvSpPr>
        <p:spPr bwMode="auto">
          <a:xfrm>
            <a:off x="6184555" y="713791"/>
            <a:ext cx="6127422" cy="523220"/>
          </a:xfrm>
          <a:prstGeom prst="rect">
            <a:avLst/>
          </a:prstGeom>
          <a:noFill/>
        </p:spPr>
        <p:txBody>
          <a:bodyPr wrap="square">
            <a:spAutoFit/>
          </a:bodyPr>
          <a:lstStyle/>
          <a:p>
            <a:r>
              <a:rPr lang="ru-RU" sz="2800" b="1" dirty="0">
                <a:solidFill>
                  <a:prstClr val="white"/>
                </a:solidFill>
                <a:latin typeface="Arial"/>
                <a:cs typeface="Arial"/>
              </a:rPr>
              <a:t>ДЕЛАЕМ ЗАКУПКИ ДОСТУПНЕЕ</a:t>
            </a:r>
            <a:endParaRPr lang="ru-RU" sz="2800" dirty="0"/>
          </a:p>
        </p:txBody>
      </p:sp>
      <p:sp>
        <p:nvSpPr>
          <p:cNvPr id="7" name="Rectangle 2">
            <a:extLst>
              <a:ext uri="{FF2B5EF4-FFF2-40B4-BE49-F238E27FC236}">
                <a16:creationId xmlns:a16="http://schemas.microsoft.com/office/drawing/2014/main" id="{F3F153A4-9760-C2EB-0CB9-7CAD01340B82}"/>
              </a:ext>
            </a:extLst>
          </p:cNvPr>
          <p:cNvSpPr txBox="1">
            <a:spLocks noGrp="1" noRot="1" noMove="1" noResize="1" noEditPoints="1" noAdjustHandles="1" noChangeArrowheads="1" noChangeShapeType="1"/>
          </p:cNvSpPr>
          <p:nvPr/>
        </p:nvSpPr>
        <p:spPr bwMode="auto">
          <a:xfrm>
            <a:off x="1484616" y="3270739"/>
            <a:ext cx="9926826" cy="759690"/>
          </a:xfrm>
          <a:prstGeom prst="rect">
            <a:avLst/>
          </a:prstGeom>
        </p:spPr>
        <p:txBody>
          <a:bodyPr vert="horz" lIns="91440" tIns="45720" rIns="91440" bIns="45720" rtlCol="0" anchor="ctr">
            <a:normAutofit fontScale="92500" lnSpcReduction="10000"/>
          </a:bodyPr>
          <a:lstStyle>
            <a:lvl1pPr algn="l" defTabSz="914400">
              <a:lnSpc>
                <a:spcPct val="90000"/>
              </a:lnSpc>
              <a:spcBef>
                <a:spcPts val="0"/>
              </a:spcBef>
              <a:buNone/>
              <a:defRPr sz="4400">
                <a:solidFill>
                  <a:schemeClr val="tx1"/>
                </a:solidFill>
                <a:latin typeface="+mj-lt"/>
                <a:ea typeface="+mj-ea"/>
                <a:cs typeface="+mj-cs"/>
              </a:defRPr>
            </a:lvl1pPr>
          </a:lstStyle>
          <a:p>
            <a:pPr lvl="0">
              <a:lnSpc>
                <a:spcPct val="100000"/>
              </a:lnSpc>
              <a:defRPr/>
            </a:pPr>
            <a:r>
              <a:rPr lang="ru-RU" sz="4800" b="1" dirty="0">
                <a:solidFill>
                  <a:schemeClr val="bg1"/>
                </a:solidFill>
                <a:cs typeface="Arial" panose="020B0604020202020204"/>
              </a:rPr>
              <a:t>ВРЕМЯ ДЛЯ ВАШИХ ВОПРОСОВ</a:t>
            </a:r>
            <a:endParaRPr lang="ru-RU" sz="4800" dirty="0">
              <a:solidFill>
                <a:schemeClr val="bg1"/>
              </a:solidFill>
              <a:cs typeface="Arial" panose="020B0604020202020204"/>
            </a:endParaRPr>
          </a:p>
        </p:txBody>
      </p:sp>
      <p:sp>
        <p:nvSpPr>
          <p:cNvPr id="8" name="Объект 2">
            <a:extLst>
              <a:ext uri="{FF2B5EF4-FFF2-40B4-BE49-F238E27FC236}">
                <a16:creationId xmlns:a16="http://schemas.microsoft.com/office/drawing/2014/main" id="{D1B10BEE-ECAF-1E5F-9DB8-2BFF5E3F419B}"/>
              </a:ext>
            </a:extLst>
          </p:cNvPr>
          <p:cNvSpPr>
            <a:spLocks noGrp="1"/>
          </p:cNvSpPr>
          <p:nvPr>
            <p:ph idx="1"/>
          </p:nvPr>
        </p:nvSpPr>
        <p:spPr>
          <a:xfrm>
            <a:off x="583955" y="5587929"/>
            <a:ext cx="6885480" cy="932934"/>
          </a:xfrm>
          <a:prstGeom prst="rect">
            <a:avLst/>
          </a:prstGeom>
        </p:spPr>
        <p:txBody>
          <a:bodyPr/>
          <a:lstStyle>
            <a:lvl1pPr>
              <a:buNone/>
              <a:defRPr sz="2000" b="1">
                <a:solidFill>
                  <a:schemeClr val="bg1"/>
                </a:solidFill>
                <a:latin typeface="Arial" panose="020B0604020202020204" pitchFamily="34" charset="0"/>
                <a:cs typeface="Arial" panose="020B0604020202020204" pitchFamily="34" charset="0"/>
              </a:defRPr>
            </a:lvl1pPr>
            <a:lvl2pPr>
              <a:buNone/>
              <a:defRPr sz="1800">
                <a:solidFill>
                  <a:schemeClr val="bg1"/>
                </a:solidFill>
                <a:latin typeface="Arial" panose="020B0604020202020204" pitchFamily="34" charset="0"/>
                <a:cs typeface="Arial" panose="020B0604020202020204" pitchFamily="34" charset="0"/>
              </a:defRPr>
            </a:lvl2pPr>
            <a:lvl3pPr>
              <a:buNone/>
              <a:defRPr sz="1600">
                <a:solidFill>
                  <a:schemeClr val="bg1"/>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4144697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title" preserve="1" userDrawn="1">
  <p:cSld name="1_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a:prstGeom prst="rect">
            <a:avLst/>
          </a:prstGeom>
        </p:spPr>
        <p:txBody>
          <a:bodyPr anchor="b"/>
          <a:lstStyle>
            <a:lvl1pPr algn="ctr">
              <a:defRPr sz="6000"/>
            </a:lvl1pPr>
          </a:lstStyle>
          <a:p>
            <a:pPr>
              <a:defRPr/>
            </a:pPr>
            <a:r>
              <a:rPr lang="ru-RU"/>
              <a:t>Образец заголовка</a:t>
            </a:r>
          </a:p>
        </p:txBody>
      </p:sp>
      <p:sp>
        <p:nvSpPr>
          <p:cNvPr id="3" name="Подзаголовок 2"/>
          <p:cNvSpPr>
            <a:spLocks noGrp="1"/>
          </p:cNvSpPr>
          <p:nvPr>
            <p:ph type="subTitle" idx="1"/>
          </p:nvPr>
        </p:nvSpPr>
        <p:spPr bwMode="auto">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p>
        </p:txBody>
      </p:sp>
      <p:sp>
        <p:nvSpPr>
          <p:cNvPr id="4" name="Дата 3"/>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5" name="Нижний колонтитул 4"/>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6" name="Номер слайда 5"/>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840941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a:lstStyle/>
          <a:p>
            <a:pPr>
              <a:defRPr/>
            </a:pPr>
            <a:r>
              <a:rPr lang="ru-RU"/>
              <a:t>Образец заголовка</a:t>
            </a:r>
          </a:p>
        </p:txBody>
      </p:sp>
      <p:sp>
        <p:nvSpPr>
          <p:cNvPr id="3" name="Объект 2"/>
          <p:cNvSpPr>
            <a:spLocks noGrp="1"/>
          </p:cNvSpPr>
          <p:nvPr>
            <p:ph idx="1"/>
          </p:nvPr>
        </p:nvSpPr>
        <p:spPr bwMode="auto">
          <a:xfrm>
            <a:off x="838200" y="1825625"/>
            <a:ext cx="10515600" cy="4351338"/>
          </a:xfrm>
          <a:prstGeom prst="rect">
            <a:avLst/>
          </a:prstGeo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5" name="Нижний колонтитул 4"/>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6" name="Номер слайда 5"/>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2027357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a:prstGeom prst="rect">
            <a:avLst/>
          </a:prstGeom>
        </p:spPr>
        <p:txBody>
          <a:bodyPr anchor="b"/>
          <a:lstStyle>
            <a:lvl1pPr>
              <a:defRPr sz="6000"/>
            </a:lvl1pPr>
          </a:lstStyle>
          <a:p>
            <a:pPr>
              <a:defRPr/>
            </a:pPr>
            <a:r>
              <a:rPr lang="ru-RU"/>
              <a:t>Образец заголовка</a:t>
            </a:r>
          </a:p>
        </p:txBody>
      </p:sp>
      <p:sp>
        <p:nvSpPr>
          <p:cNvPr id="3" name="Текст 2"/>
          <p:cNvSpPr>
            <a:spLocks noGrp="1"/>
          </p:cNvSpPr>
          <p:nvPr>
            <p:ph type="body" idx="1"/>
          </p:nvPr>
        </p:nvSpPr>
        <p:spPr bwMode="auto">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p>
        </p:txBody>
      </p:sp>
      <p:sp>
        <p:nvSpPr>
          <p:cNvPr id="4" name="Дата 3"/>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5" name="Нижний колонтитул 4"/>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6" name="Номер слайда 5"/>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9395233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a:lstStyle/>
          <a:p>
            <a:pPr>
              <a:defRPr/>
            </a:pPr>
            <a:r>
              <a:rPr lang="ru-RU"/>
              <a:t>Образец заголовка</a:t>
            </a:r>
          </a:p>
        </p:txBody>
      </p:sp>
      <p:sp>
        <p:nvSpPr>
          <p:cNvPr id="3" name="Объект 2"/>
          <p:cNvSpPr>
            <a:spLocks noGrp="1"/>
          </p:cNvSpPr>
          <p:nvPr>
            <p:ph sz="half" idx="1"/>
          </p:nvPr>
        </p:nvSpPr>
        <p:spPr bwMode="auto">
          <a:xfrm>
            <a:off x="838200" y="1825625"/>
            <a:ext cx="5181600" cy="4351338"/>
          </a:xfrm>
          <a:prstGeom prst="rect">
            <a:avLst/>
          </a:prstGeo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Объект 3"/>
          <p:cNvSpPr>
            <a:spLocks noGrp="1"/>
          </p:cNvSpPr>
          <p:nvPr>
            <p:ph sz="half" idx="2"/>
          </p:nvPr>
        </p:nvSpPr>
        <p:spPr bwMode="auto">
          <a:xfrm>
            <a:off x="6172200" y="1825625"/>
            <a:ext cx="5181600" cy="4351338"/>
          </a:xfrm>
          <a:prstGeom prst="rect">
            <a:avLst/>
          </a:prstGeo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5" name="Дата 4"/>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6" name="Нижний колонтитул 5"/>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7" name="Номер слайда 6"/>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84635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Титульная 2">
    <p:spTree>
      <p:nvGrpSpPr>
        <p:cNvPr id="1" name=""/>
        <p:cNvGrpSpPr/>
        <p:nvPr/>
      </p:nvGrpSpPr>
      <p:grpSpPr>
        <a:xfrm>
          <a:off x="0" y="0"/>
          <a:ext cx="0" cy="0"/>
          <a:chOff x="0" y="0"/>
          <a:chExt cx="0" cy="0"/>
        </a:xfrm>
      </p:grpSpPr>
      <p:pic>
        <p:nvPicPr>
          <p:cNvPr id="4" name="iStock-1434833854 2" descr="preencoded.png">
            <a:extLst>
              <a:ext uri="{FF2B5EF4-FFF2-40B4-BE49-F238E27FC236}">
                <a16:creationId xmlns:a16="http://schemas.microsoft.com/office/drawing/2014/main" id="{54555A6D-11AA-03D3-AACE-74BE6DDE6C9E}"/>
              </a:ext>
            </a:extLst>
          </p:cNvPr>
          <p:cNvPicPr>
            <a:picLocks noChangeAspect="1"/>
          </p:cNvPicPr>
          <p:nvPr/>
        </p:nvPicPr>
        <p:blipFill>
          <a:blip r:embed="rId2"/>
          <a:srcRect/>
          <a:stretch/>
        </p:blipFill>
        <p:spPr bwMode="auto">
          <a:xfrm>
            <a:off x="0" y="0"/>
            <a:ext cx="12192000" cy="6858000"/>
          </a:xfrm>
          <a:prstGeom prst="rect">
            <a:avLst/>
          </a:prstGeom>
        </p:spPr>
      </p:pic>
      <p:pic>
        <p:nvPicPr>
          <p:cNvPr id="3" name="Rectangle 5666" descr="preencoded.png">
            <a:extLst>
              <a:ext uri="{FF2B5EF4-FFF2-40B4-BE49-F238E27FC236}">
                <a16:creationId xmlns:a16="http://schemas.microsoft.com/office/drawing/2014/main" id="{0870E9B5-7A71-7F81-6331-45A5DA331E91}"/>
              </a:ext>
            </a:extLst>
          </p:cNvPr>
          <p:cNvPicPr>
            <a:picLocks noChangeAspect="1"/>
          </p:cNvPicPr>
          <p:nvPr/>
        </p:nvPicPr>
        <p:blipFill>
          <a:blip r:embed="rId3"/>
          <a:srcRect/>
          <a:stretch/>
        </p:blipFill>
        <p:spPr bwMode="auto">
          <a:xfrm>
            <a:off x="0" y="0"/>
            <a:ext cx="12192000" cy="6858000"/>
          </a:xfrm>
          <a:prstGeom prst="rect">
            <a:avLst/>
          </a:prstGeom>
        </p:spPr>
      </p:pic>
      <p:pic>
        <p:nvPicPr>
          <p:cNvPr id="7" name="Рисунок 6">
            <a:extLst>
              <a:ext uri="{FF2B5EF4-FFF2-40B4-BE49-F238E27FC236}">
                <a16:creationId xmlns:a16="http://schemas.microsoft.com/office/drawing/2014/main" id="{A693665B-AE74-D2AE-1A47-627349AA4BE6}"/>
              </a:ext>
            </a:extLst>
          </p:cNvPr>
          <p:cNvPicPr>
            <a:picLocks noChangeAspect="1"/>
          </p:cNvPicPr>
          <p:nvPr/>
        </p:nvPicPr>
        <p:blipFill>
          <a:blip r:embed="rId4"/>
          <a:stretch/>
        </p:blipFill>
        <p:spPr bwMode="auto">
          <a:xfrm>
            <a:off x="649412" y="337137"/>
            <a:ext cx="4713190" cy="556050"/>
          </a:xfrm>
          <a:prstGeom prst="rect">
            <a:avLst/>
          </a:prstGeom>
        </p:spPr>
      </p:pic>
      <p:sp>
        <p:nvSpPr>
          <p:cNvPr id="8" name="TextBox 7">
            <a:extLst>
              <a:ext uri="{FF2B5EF4-FFF2-40B4-BE49-F238E27FC236}">
                <a16:creationId xmlns:a16="http://schemas.microsoft.com/office/drawing/2014/main" id="{1DD5083A-1FA1-6656-BB67-F1307ED2A542}"/>
              </a:ext>
            </a:extLst>
          </p:cNvPr>
          <p:cNvSpPr txBox="1"/>
          <p:nvPr/>
        </p:nvSpPr>
        <p:spPr bwMode="auto">
          <a:xfrm>
            <a:off x="6096000" y="454302"/>
            <a:ext cx="6127422" cy="523220"/>
          </a:xfrm>
          <a:prstGeom prst="rect">
            <a:avLst/>
          </a:prstGeom>
          <a:noFill/>
          <a:effectLst>
            <a:outerShdw blurRad="50800" dist="38100" dir="2700000" algn="tl" rotWithShape="0">
              <a:prstClr val="black">
                <a:alpha val="40000"/>
              </a:prstClr>
            </a:outerShdw>
          </a:effectLst>
        </p:spPr>
        <p:txBody>
          <a:bodyPr wrap="square">
            <a:spAutoFit/>
          </a:bodyPr>
          <a:lstStyle/>
          <a:p>
            <a:r>
              <a:rPr lang="ru-RU" sz="2800" b="1" dirty="0">
                <a:solidFill>
                  <a:prstClr val="white"/>
                </a:solidFill>
                <a:latin typeface="Arial"/>
                <a:cs typeface="Arial"/>
              </a:rPr>
              <a:t>ДЕЛАЕМ ЗАКУПКИ ДОСТУПНЕЕ</a:t>
            </a:r>
            <a:endParaRPr lang="ru-RU" sz="2800" dirty="0"/>
          </a:p>
        </p:txBody>
      </p:sp>
      <p:sp>
        <p:nvSpPr>
          <p:cNvPr id="11" name="Заголовок 1">
            <a:extLst>
              <a:ext uri="{FF2B5EF4-FFF2-40B4-BE49-F238E27FC236}">
                <a16:creationId xmlns:a16="http://schemas.microsoft.com/office/drawing/2014/main" id="{002F259C-5E6D-F6D8-0F85-3C477E9E057B}"/>
              </a:ext>
            </a:extLst>
          </p:cNvPr>
          <p:cNvSpPr>
            <a:spLocks noGrp="1"/>
          </p:cNvSpPr>
          <p:nvPr>
            <p:ph type="title" hasCustomPrompt="1"/>
          </p:nvPr>
        </p:nvSpPr>
        <p:spPr>
          <a:xfrm>
            <a:off x="583954" y="3019794"/>
            <a:ext cx="6885481" cy="2253618"/>
          </a:xfrm>
          <a:prstGeom prst="rect">
            <a:avLst/>
          </a:prstGeom>
          <a:effectLst>
            <a:outerShdw blurRad="50800" dist="38100" dir="2700000" algn="tl" rotWithShape="0">
              <a:prstClr val="black">
                <a:alpha val="40000"/>
              </a:prstClr>
            </a:outerShdw>
          </a:effectLst>
        </p:spPr>
        <p:txBody>
          <a:bodyPr anchor="t">
            <a:normAutofit/>
          </a:bodyPr>
          <a:lstStyle>
            <a:lvl1pPr>
              <a:defRPr sz="3600" b="1">
                <a:solidFill>
                  <a:schemeClr val="bg1"/>
                </a:solidFill>
                <a:latin typeface="Arial" panose="020B0604020202020204" pitchFamily="34" charset="0"/>
                <a:cs typeface="Arial" panose="020B0604020202020204" pitchFamily="34" charset="0"/>
              </a:defRPr>
            </a:lvl1pPr>
          </a:lstStyle>
          <a:p>
            <a:r>
              <a:rPr lang="ru-RU" dirty="0"/>
              <a:t>ОБРАЗЕЦ ЗАГОЛОВКА</a:t>
            </a:r>
          </a:p>
        </p:txBody>
      </p:sp>
      <p:sp>
        <p:nvSpPr>
          <p:cNvPr id="12" name="Объект 2">
            <a:extLst>
              <a:ext uri="{FF2B5EF4-FFF2-40B4-BE49-F238E27FC236}">
                <a16:creationId xmlns:a16="http://schemas.microsoft.com/office/drawing/2014/main" id="{63DBB50F-C925-244D-6242-9374A74EED9A}"/>
              </a:ext>
            </a:extLst>
          </p:cNvPr>
          <p:cNvSpPr>
            <a:spLocks noGrp="1"/>
          </p:cNvSpPr>
          <p:nvPr>
            <p:ph idx="1"/>
          </p:nvPr>
        </p:nvSpPr>
        <p:spPr>
          <a:xfrm>
            <a:off x="583955" y="5587929"/>
            <a:ext cx="6885480" cy="932934"/>
          </a:xfrm>
          <a:prstGeom prst="rect">
            <a:avLst/>
          </a:prstGeom>
        </p:spPr>
        <p:txBody>
          <a:bodyPr/>
          <a:lstStyle>
            <a:lvl1pPr>
              <a:buNone/>
              <a:defRPr sz="2000" b="1">
                <a:solidFill>
                  <a:schemeClr val="bg1"/>
                </a:solidFill>
                <a:latin typeface="Arial" panose="020B0604020202020204" pitchFamily="34" charset="0"/>
                <a:cs typeface="Arial" panose="020B0604020202020204" pitchFamily="34" charset="0"/>
              </a:defRPr>
            </a:lvl1pPr>
            <a:lvl2pPr>
              <a:buNone/>
              <a:defRPr sz="1800">
                <a:solidFill>
                  <a:schemeClr val="bg1"/>
                </a:solidFill>
                <a:latin typeface="Arial" panose="020B0604020202020204" pitchFamily="34" charset="0"/>
                <a:cs typeface="Arial" panose="020B0604020202020204" pitchFamily="34" charset="0"/>
              </a:defRPr>
            </a:lvl2pPr>
            <a:lvl3pPr>
              <a:buNone/>
              <a:defRPr sz="1600">
                <a:solidFill>
                  <a:schemeClr val="bg1"/>
                </a:solidFill>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a:t>Образец текста</a:t>
            </a:r>
          </a:p>
          <a:p>
            <a:pPr lvl="1"/>
            <a:r>
              <a:rPr lang="ru-RU"/>
              <a:t>Второй уровень</a:t>
            </a:r>
          </a:p>
          <a:p>
            <a:pPr lvl="2"/>
            <a:r>
              <a:rPr lang="ru-RU"/>
              <a:t>Третий уровень</a:t>
            </a:r>
          </a:p>
        </p:txBody>
      </p:sp>
    </p:spTree>
    <p:extLst>
      <p:ext uri="{BB962C8B-B14F-4D97-AF65-F5344CB8AC3E}">
        <p14:creationId xmlns:p14="http://schemas.microsoft.com/office/powerpoint/2010/main" val="1728925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a:prstGeom prst="rect">
            <a:avLst/>
          </a:prstGeom>
        </p:spPr>
        <p:txBody>
          <a:bodyPr/>
          <a:lstStyle/>
          <a:p>
            <a:pPr>
              <a:defRPr/>
            </a:pPr>
            <a:r>
              <a:rPr lang="ru-RU"/>
              <a:t>Образец заголовка</a:t>
            </a:r>
          </a:p>
        </p:txBody>
      </p:sp>
      <p:sp>
        <p:nvSpPr>
          <p:cNvPr id="3" name="Текст 2"/>
          <p:cNvSpPr>
            <a:spLocks noGrp="1"/>
          </p:cNvSpPr>
          <p:nvPr>
            <p:ph type="body" idx="1"/>
          </p:nvPr>
        </p:nvSpPr>
        <p:spPr bwMode="auto">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p>
        </p:txBody>
      </p:sp>
      <p:sp>
        <p:nvSpPr>
          <p:cNvPr id="4" name="Объект 3"/>
          <p:cNvSpPr>
            <a:spLocks noGrp="1"/>
          </p:cNvSpPr>
          <p:nvPr>
            <p:ph sz="half" idx="2"/>
          </p:nvPr>
        </p:nvSpPr>
        <p:spPr bwMode="auto">
          <a:xfrm>
            <a:off x="839788" y="2505074"/>
            <a:ext cx="5157787" cy="3684588"/>
          </a:xfrm>
          <a:prstGeom prst="rect">
            <a:avLst/>
          </a:prstGeo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5" name="Текст 4"/>
          <p:cNvSpPr>
            <a:spLocks noGrp="1"/>
          </p:cNvSpPr>
          <p:nvPr>
            <p:ph type="body" sz="quarter" idx="3"/>
          </p:nvPr>
        </p:nvSpPr>
        <p:spPr bwMode="auto">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p>
        </p:txBody>
      </p:sp>
      <p:sp>
        <p:nvSpPr>
          <p:cNvPr id="6" name="Объект 5"/>
          <p:cNvSpPr>
            <a:spLocks noGrp="1"/>
          </p:cNvSpPr>
          <p:nvPr>
            <p:ph sz="quarter" idx="4"/>
          </p:nvPr>
        </p:nvSpPr>
        <p:spPr bwMode="auto">
          <a:xfrm>
            <a:off x="6172200" y="2505074"/>
            <a:ext cx="5183188" cy="3684588"/>
          </a:xfrm>
          <a:prstGeom prst="rect">
            <a:avLst/>
          </a:prstGeom>
        </p:spPr>
        <p:txBody>
          <a:body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7" name="Дата 6"/>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8" name="Нижний колонтитул 7"/>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9" name="Номер слайда 8"/>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204984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itleOnly" preserve="1" userDrawn="1">
  <p:cSld name="1_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a:lstStyle/>
          <a:p>
            <a:pPr>
              <a:defRPr/>
            </a:pPr>
            <a:r>
              <a:rPr lang="ru-RU"/>
              <a:t>Образец заголовка</a:t>
            </a:r>
          </a:p>
        </p:txBody>
      </p:sp>
      <p:sp>
        <p:nvSpPr>
          <p:cNvPr id="3" name="Дата 2"/>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4" name="Нижний колонтитул 3"/>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5" name="Номер слайда 4"/>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4013913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3" name="Нижний колонтитул 2"/>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4" name="Номер слайда 3"/>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893334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a:prstGeom prst="rect">
            <a:avLst/>
          </a:prstGeom>
        </p:spPr>
        <p:txBody>
          <a:bodyPr anchor="b"/>
          <a:lstStyle>
            <a:lvl1pPr>
              <a:defRPr sz="3200"/>
            </a:lvl1pPr>
          </a:lstStyle>
          <a:p>
            <a:pPr>
              <a:defRPr/>
            </a:pPr>
            <a:r>
              <a:rPr lang="ru-RU"/>
              <a:t>Образец заголовка</a:t>
            </a:r>
          </a:p>
        </p:txBody>
      </p:sp>
      <p:sp>
        <p:nvSpPr>
          <p:cNvPr id="3" name="Объект 2"/>
          <p:cNvSpPr>
            <a:spLocks noGrp="1"/>
          </p:cNvSpPr>
          <p:nvPr>
            <p:ph idx="1"/>
          </p:nvPr>
        </p:nvSpPr>
        <p:spPr bwMode="auto">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Текст 3"/>
          <p:cNvSpPr>
            <a:spLocks noGrp="1"/>
          </p:cNvSpPr>
          <p:nvPr>
            <p:ph type="body" sz="half" idx="2"/>
          </p:nvPr>
        </p:nvSpPr>
        <p:spPr bwMode="auto">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p>
        </p:txBody>
      </p:sp>
      <p:sp>
        <p:nvSpPr>
          <p:cNvPr id="5" name="Дата 4"/>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6" name="Нижний колонтитул 5"/>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7" name="Номер слайда 6"/>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944981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a:prstGeom prst="rect">
            <a:avLst/>
          </a:prstGeom>
        </p:spPr>
        <p:txBody>
          <a:bodyPr anchor="b"/>
          <a:lstStyle>
            <a:lvl1pPr>
              <a:defRPr sz="3200"/>
            </a:lvl1pPr>
          </a:lstStyle>
          <a:p>
            <a:pPr>
              <a:defRPr/>
            </a:pPr>
            <a:r>
              <a:rPr lang="ru-RU"/>
              <a:t>Образец заголовка</a:t>
            </a:r>
          </a:p>
        </p:txBody>
      </p:sp>
      <p:sp>
        <p:nvSpPr>
          <p:cNvPr id="3" name="Рисунок 2"/>
          <p:cNvSpPr>
            <a:spLocks noGrp="1"/>
          </p:cNvSpPr>
          <p:nvPr>
            <p:ph type="pic" idx="1"/>
          </p:nvPr>
        </p:nvSpPr>
        <p:spPr bwMode="auto">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p>
        </p:txBody>
      </p:sp>
      <p:sp>
        <p:nvSpPr>
          <p:cNvPr id="5" name="Дата 4"/>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6" name="Нижний колонтитул 5"/>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7" name="Номер слайда 6"/>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49987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a:lstStyle/>
          <a:p>
            <a:pPr>
              <a:defRPr/>
            </a:pPr>
            <a:r>
              <a:rPr lang="ru-RU"/>
              <a:t>Образец заголовка</a:t>
            </a:r>
          </a:p>
        </p:txBody>
      </p:sp>
      <p:sp>
        <p:nvSpPr>
          <p:cNvPr id="3" name="Вертикальный текст 2"/>
          <p:cNvSpPr>
            <a:spLocks noGrp="1"/>
          </p:cNvSpPr>
          <p:nvPr>
            <p:ph type="body" orient="vert" idx="1"/>
          </p:nvPr>
        </p:nvSpPr>
        <p:spPr bwMode="auto">
          <a:xfrm>
            <a:off x="838200" y="1825625"/>
            <a:ext cx="10515600" cy="4351338"/>
          </a:xfrm>
          <a:prstGeom prst="rect">
            <a:avLst/>
          </a:prstGeom>
        </p:spPr>
        <p:txBody>
          <a:bodyPr vert="eaVert"/>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5" name="Нижний колонтитул 4"/>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6" name="Номер слайда 5"/>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111201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a:prstGeom prst="rect">
            <a:avLst/>
          </a:prstGeom>
        </p:spPr>
        <p:txBody>
          <a:bodyPr vert="eaVert"/>
          <a:lstStyle/>
          <a:p>
            <a:pPr>
              <a:defRPr/>
            </a:pPr>
            <a:r>
              <a:rPr lang="ru-RU"/>
              <a:t>Образец заголовка</a:t>
            </a:r>
          </a:p>
        </p:txBody>
      </p:sp>
      <p:sp>
        <p:nvSpPr>
          <p:cNvPr id="3" name="Вертикальный текст 2"/>
          <p:cNvSpPr>
            <a:spLocks noGrp="1"/>
          </p:cNvSpPr>
          <p:nvPr>
            <p:ph type="body" orient="vert" idx="1"/>
          </p:nvPr>
        </p:nvSpPr>
        <p:spPr bwMode="auto">
          <a:xfrm>
            <a:off x="838200" y="365125"/>
            <a:ext cx="7734300" cy="5811838"/>
          </a:xfrm>
          <a:prstGeom prst="rect">
            <a:avLst/>
          </a:prstGeom>
        </p:spPr>
        <p:txBody>
          <a:bodyPr vert="eaVert"/>
          <a:lstStyle/>
          <a:p>
            <a:pPr lvl="0">
              <a:defRPr/>
            </a:pPr>
            <a:r>
              <a:rPr lang="ru-RU"/>
              <a:t>Образец текста</a:t>
            </a:r>
          </a:p>
          <a:p>
            <a:pPr lvl="1">
              <a:defRPr/>
            </a:pPr>
            <a:r>
              <a:rPr lang="ru-RU"/>
              <a:t>Второй уровень</a:t>
            </a:r>
          </a:p>
          <a:p>
            <a:pPr lvl="2">
              <a:defRPr/>
            </a:pPr>
            <a:r>
              <a:rPr lang="ru-RU"/>
              <a:t>Третий уровень</a:t>
            </a:r>
          </a:p>
          <a:p>
            <a:pPr lvl="3">
              <a:defRPr/>
            </a:pPr>
            <a:r>
              <a:rPr lang="ru-RU"/>
              <a:t>Четвертый уровень</a:t>
            </a:r>
          </a:p>
          <a:p>
            <a:pPr lvl="4">
              <a:defRPr/>
            </a:pPr>
            <a:r>
              <a:rPr lang="ru-RU"/>
              <a:t>Пятый уровень</a:t>
            </a:r>
          </a:p>
        </p:txBody>
      </p:sp>
      <p:sp>
        <p:nvSpPr>
          <p:cNvPr id="4" name="Дата 3"/>
          <p:cNvSpPr>
            <a:spLocks noGrp="1"/>
          </p:cNvSpPr>
          <p:nvPr>
            <p:ph type="dt" sz="half" idx="10"/>
          </p:nvPr>
        </p:nvSpPr>
        <p:spPr bwMode="auto">
          <a:xfrm>
            <a:off x="838200" y="6356350"/>
            <a:ext cx="2743200" cy="365125"/>
          </a:xfrm>
          <a:prstGeom prst="rect">
            <a:avLst/>
          </a:prstGeom>
        </p:spPr>
        <p:txBody>
          <a:bodyPr/>
          <a:lstStyle/>
          <a:p>
            <a:pPr>
              <a:defRPr/>
            </a:pPr>
            <a:fld id="{2507F17A-C628-411B-9D72-A2D7A1B20479}" type="datetimeFigureOut">
              <a:rPr lang="ru-RU"/>
              <a:t>18.06.2026</a:t>
            </a:fld>
            <a:endParaRPr lang="ru-RU"/>
          </a:p>
        </p:txBody>
      </p:sp>
      <p:sp>
        <p:nvSpPr>
          <p:cNvPr id="5" name="Нижний колонтитул 4"/>
          <p:cNvSpPr>
            <a:spLocks noGrp="1"/>
          </p:cNvSpPr>
          <p:nvPr>
            <p:ph type="ftr" sz="quarter" idx="11"/>
          </p:nvPr>
        </p:nvSpPr>
        <p:spPr bwMode="auto">
          <a:xfrm>
            <a:off x="4038600" y="6356350"/>
            <a:ext cx="4114800" cy="365125"/>
          </a:xfrm>
          <a:prstGeom prst="rect">
            <a:avLst/>
          </a:prstGeom>
        </p:spPr>
        <p:txBody>
          <a:bodyPr/>
          <a:lstStyle/>
          <a:p>
            <a:pPr>
              <a:defRPr/>
            </a:pPr>
            <a:endParaRPr lang="ru-RU"/>
          </a:p>
        </p:txBody>
      </p:sp>
      <p:sp>
        <p:nvSpPr>
          <p:cNvPr id="6" name="Номер слайда 5"/>
          <p:cNvSpPr>
            <a:spLocks noGrp="1"/>
          </p:cNvSpPr>
          <p:nvPr>
            <p:ph type="sldNum" sz="quarter" idx="12"/>
          </p:nvPr>
        </p:nvSpPr>
        <p:spPr bwMode="auto">
          <a:xfrm>
            <a:off x="8610600" y="6356350"/>
            <a:ext cx="2743200" cy="365125"/>
          </a:xfrm>
          <a:prstGeom prst="rect">
            <a:avLst/>
          </a:prstGeom>
        </p:spPr>
        <p:txBody>
          <a:bodyPr/>
          <a:lstStyle/>
          <a:p>
            <a:pPr>
              <a:defRPr/>
            </a:pPr>
            <a:fld id="{6C41D5F7-5B61-48C3-862E-12AEBFB6D773}" type="slidenum">
              <a:rPr lang="ru-RU"/>
              <a:t>‹#›</a:t>
            </a:fld>
            <a:endParaRPr lang="ru-RU"/>
          </a:p>
        </p:txBody>
      </p:sp>
    </p:spTree>
    <p:extLst>
      <p:ext uri="{BB962C8B-B14F-4D97-AF65-F5344CB8AC3E}">
        <p14:creationId xmlns:p14="http://schemas.microsoft.com/office/powerpoint/2010/main" val="3133314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userDrawn="1">
  <p:cSld name="DEFAULT">
    <p:bg>
      <p:bgRef idx="1001">
        <a:schemeClr val="bg1"/>
      </p:bgRef>
    </p:bg>
    <p:spTree>
      <p:nvGrpSpPr>
        <p:cNvPr id="1" name=""/>
        <p:cNvGrpSpPr/>
        <p:nvPr/>
      </p:nvGrpSpPr>
      <p:grpSpPr bwMode="auto">
        <a:xfrm>
          <a:off x="0" y="0"/>
          <a:ext cx="0" cy="0"/>
          <a:chOff x="0" y="0"/>
          <a:chExt cx="0" cy="0"/>
        </a:xfrm>
      </p:grpSpPr>
    </p:spTree>
    <p:extLst>
      <p:ext uri="{BB962C8B-B14F-4D97-AF65-F5344CB8AC3E}">
        <p14:creationId xmlns:p14="http://schemas.microsoft.com/office/powerpoint/2010/main" val="1602464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userDrawn="1">
  <p:cSld name="Контент">
    <p:spTree>
      <p:nvGrpSpPr>
        <p:cNvPr id="1" name=""/>
        <p:cNvGrpSpPr/>
        <p:nvPr/>
      </p:nvGrpSpPr>
      <p:grpSpPr bwMode="auto">
        <a:xfrm>
          <a:off x="0" y="0"/>
          <a:ext cx="0" cy="0"/>
          <a:chOff x="0" y="0"/>
          <a:chExt cx="0" cy="0"/>
        </a:xfrm>
      </p:grpSpPr>
      <p:sp>
        <p:nvSpPr>
          <p:cNvPr id="5" name="Номер слайда 5"/>
          <p:cNvSpPr txBox="1"/>
          <p:nvPr userDrawn="1"/>
        </p:nvSpPr>
        <p:spPr bwMode="auto">
          <a:xfrm>
            <a:off x="9448799" y="6505512"/>
            <a:ext cx="2743200" cy="365125"/>
          </a:xfrm>
          <a:prstGeom prst="rect">
            <a:avLst/>
          </a:prstGeom>
        </p:spPr>
        <p:txBody>
          <a:bodyPr vert="horz" lIns="91440" tIns="45720" rIns="91440" bIns="45720" rtlCol="0" anchor="ctr"/>
          <a:lstStyle>
            <a:defPPr>
              <a:defRPr lang="ru-RU"/>
            </a:defPPr>
            <a:lvl1pPr marL="0" algn="r"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marL="0" marR="0" lvl="0" indent="0" algn="r" defTabSz="914400">
              <a:lnSpc>
                <a:spcPct val="100000"/>
              </a:lnSpc>
              <a:spcBef>
                <a:spcPts val="0"/>
              </a:spcBef>
              <a:spcAft>
                <a:spcPts val="0"/>
              </a:spcAft>
              <a:buClrTx/>
              <a:buSzTx/>
              <a:buFontTx/>
              <a:buNone/>
              <a:defRPr/>
            </a:pPr>
            <a:fld id="{DB7E8EF1-4A3B-416A-8AA6-9203DE637D65}" type="slidenum">
              <a:rPr lang="ru-RU" sz="1200" b="0" i="0" u="none" strike="noStrike" cap="none" spc="0">
                <a:ln>
                  <a:noFill/>
                </a:ln>
                <a:solidFill>
                  <a:srgbClr val="187794">
                    <a:tint val="75000"/>
                  </a:srgbClr>
                </a:solidFill>
                <a:latin typeface="Calibri"/>
                <a:ea typeface="+mn-ea"/>
                <a:cs typeface="+mn-cs"/>
              </a:rPr>
              <a:t>‹#›</a:t>
            </a:fld>
            <a:endParaRPr lang="ru-RU" sz="1200" b="0" i="0" u="none" strike="noStrike" cap="none" spc="0">
              <a:ln>
                <a:noFill/>
              </a:ln>
              <a:solidFill>
                <a:srgbClr val="187794">
                  <a:tint val="75000"/>
                </a:srgbClr>
              </a:solidFill>
              <a:latin typeface="Calibri"/>
              <a:ea typeface="+mn-ea"/>
              <a:cs typeface="+mn-cs"/>
            </a:endParaRPr>
          </a:p>
        </p:txBody>
      </p:sp>
      <p:sp>
        <p:nvSpPr>
          <p:cNvPr id="2" name="Прямоугольник: скругленные углы 140"/>
          <p:cNvSpPr/>
          <p:nvPr userDrawn="1"/>
        </p:nvSpPr>
        <p:spPr bwMode="auto">
          <a:xfrm flipH="1">
            <a:off x="2118" y="-6351"/>
            <a:ext cx="266700" cy="6853768"/>
          </a:xfrm>
          <a:prstGeom prst="roundRect">
            <a:avLst>
              <a:gd name="adj" fmla="val 0"/>
            </a:avLst>
          </a:prstGeom>
          <a:solidFill>
            <a:srgbClr val="0085A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1" rIns="68580" bIns="34291" anchor="ctr"/>
          <a:lstStyle/>
          <a:p>
            <a:pPr marL="0" marR="0" lvl="0" indent="0" algn="ctr" defTabSz="914400">
              <a:lnSpc>
                <a:spcPct val="100000"/>
              </a:lnSpc>
              <a:spcBef>
                <a:spcPts val="0"/>
              </a:spcBef>
              <a:spcAft>
                <a:spcPts val="0"/>
              </a:spcAft>
              <a:buClrTx/>
              <a:buSzTx/>
              <a:buFontTx/>
              <a:buNone/>
              <a:defRPr/>
            </a:pPr>
            <a:endParaRPr lang="ru-RU" sz="2400" b="0" i="0" u="none" strike="noStrike" cap="none" spc="0">
              <a:ln>
                <a:noFill/>
              </a:ln>
              <a:solidFill>
                <a:prstClr val="white"/>
              </a:solidFill>
              <a:latin typeface="Arial"/>
              <a:ea typeface="+mn-ea"/>
              <a:cs typeface="+mn-cs"/>
            </a:endParaRPr>
          </a:p>
        </p:txBody>
      </p:sp>
      <p:pic>
        <p:nvPicPr>
          <p:cNvPr id="4" name="Рисунок 25"/>
          <p:cNvPicPr>
            <a:picLocks noChangeAspect="1" noChangeArrowheads="1"/>
          </p:cNvPicPr>
          <p:nvPr userDrawn="1"/>
        </p:nvPicPr>
        <p:blipFill>
          <a:blip r:embed="rId2"/>
          <a:stretch/>
        </p:blipFill>
        <p:spPr bwMode="auto">
          <a:xfrm>
            <a:off x="10297584" y="146052"/>
            <a:ext cx="1682749" cy="450849"/>
          </a:xfrm>
          <a:prstGeom prst="rect">
            <a:avLst/>
          </a:prstGeom>
          <a:noFill/>
          <a:ln>
            <a:noFill/>
          </a:ln>
        </p:spPr>
      </p:pic>
    </p:spTree>
    <p:extLst>
      <p:ext uri="{BB962C8B-B14F-4D97-AF65-F5344CB8AC3E}">
        <p14:creationId xmlns:p14="http://schemas.microsoft.com/office/powerpoint/2010/main" val="335544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obj" preserve="1" userDrawn="1">
  <p:cSld name="Title Slide">
    <p:spTree>
      <p:nvGrpSpPr>
        <p:cNvPr id="1" name=""/>
        <p:cNvGrpSpPr/>
        <p:nvPr/>
      </p:nvGrpSpPr>
      <p:grpSpPr bwMode="auto">
        <a:xfrm>
          <a:off x="0" y="0"/>
          <a:ext cx="0" cy="0"/>
          <a:chOff x="0" y="0"/>
          <a:chExt cx="0" cy="0"/>
        </a:xfrm>
      </p:grpSpPr>
      <p:sp>
        <p:nvSpPr>
          <p:cNvPr id="2" name="Holder 2"/>
          <p:cNvSpPr>
            <a:spLocks noGrp="1"/>
          </p:cNvSpPr>
          <p:nvPr>
            <p:ph type="ctrTitle"/>
          </p:nvPr>
        </p:nvSpPr>
        <p:spPr bwMode="auto">
          <a:xfrm>
            <a:off x="914400" y="2125980"/>
            <a:ext cx="10363201" cy="441266"/>
          </a:xfrm>
          <a:prstGeom prst="rect">
            <a:avLst/>
          </a:prstGeom>
        </p:spPr>
        <p:txBody>
          <a:bodyPr wrap="square" lIns="36000" tIns="36000" rIns="36000" bIns="36000">
            <a:spAutoFit/>
          </a:bodyPr>
          <a:lstStyle>
            <a:lvl1pPr>
              <a:defRPr sz="2395" b="0" i="0">
                <a:solidFill>
                  <a:schemeClr val="tx1"/>
                </a:solidFill>
                <a:latin typeface="Arial"/>
                <a:cs typeface="Arial"/>
              </a:defRPr>
            </a:lvl1pPr>
          </a:lstStyle>
          <a:p>
            <a:pPr>
              <a:defRPr/>
            </a:pPr>
            <a:endParaRPr/>
          </a:p>
        </p:txBody>
      </p:sp>
      <p:sp>
        <p:nvSpPr>
          <p:cNvPr id="3" name="Holder 3"/>
          <p:cNvSpPr>
            <a:spLocks noGrp="1"/>
          </p:cNvSpPr>
          <p:nvPr>
            <p:ph type="subTitle" idx="4"/>
          </p:nvPr>
        </p:nvSpPr>
        <p:spPr bwMode="auto">
          <a:xfrm>
            <a:off x="1828800" y="3840480"/>
            <a:ext cx="8534400" cy="349702"/>
          </a:xfrm>
          <a:prstGeom prst="rect">
            <a:avLst/>
          </a:prstGeom>
        </p:spPr>
        <p:txBody>
          <a:bodyPr wrap="square" lIns="36000" tIns="36000" rIns="36000" bIns="36000">
            <a:spAutoFit/>
          </a:bodyPr>
          <a:lstStyle>
            <a:lvl1pPr>
              <a:defRPr b="0" i="0">
                <a:solidFill>
                  <a:schemeClr val="tx1"/>
                </a:solidFill>
              </a:defRPr>
            </a:lvl1pPr>
          </a:lstStyle>
          <a:p>
            <a:pPr>
              <a:defRPr/>
            </a:pPr>
            <a:endParaRPr/>
          </a:p>
        </p:txBody>
      </p:sp>
      <p:sp>
        <p:nvSpPr>
          <p:cNvPr id="4" name="Holder 4"/>
          <p:cNvSpPr>
            <a:spLocks noGrp="1"/>
          </p:cNvSpPr>
          <p:nvPr>
            <p:ph type="ftr" sz="quarter" idx="5"/>
          </p:nvPr>
        </p:nvSpPr>
        <p:spPr bwMode="auto"/>
        <p:txBody>
          <a:bodyPr lIns="36000" tIns="36000" rIns="36000" bIns="36000"/>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p:txBody>
          <a:bodyPr lIns="36000" tIns="36000" rIns="36000" bIns="36000"/>
          <a:lstStyle>
            <a:lvl1pPr algn="l">
              <a:defRPr>
                <a:solidFill>
                  <a:schemeClr val="tx1">
                    <a:tint val="75000"/>
                  </a:schemeClr>
                </a:solidFill>
              </a:defRPr>
            </a:lvl1pPr>
          </a:lstStyle>
          <a:p>
            <a:pPr>
              <a:defRPr/>
            </a:pPr>
            <a:fld id="{1D8BD707-D9CF-40AE-B4C6-C98DA3205C09}" type="datetimeFigureOut">
              <a:rPr lang="en-US"/>
              <a:t>6/18/2026</a:t>
            </a:fld>
            <a:endParaRPr lang="en-US"/>
          </a:p>
        </p:txBody>
      </p:sp>
      <p:sp>
        <p:nvSpPr>
          <p:cNvPr id="6" name="Holder 6"/>
          <p:cNvSpPr>
            <a:spLocks noGrp="1"/>
          </p:cNvSpPr>
          <p:nvPr>
            <p:ph type="sldNum" sz="quarter" idx="7"/>
          </p:nvPr>
        </p:nvSpPr>
        <p:spPr bwMode="auto"/>
        <p:txBody>
          <a:bodyPr lIns="36000" tIns="36000" rIns="36000" bIns="36000"/>
          <a:lstStyle>
            <a:lvl1pPr algn="r">
              <a:defRPr>
                <a:solidFill>
                  <a:schemeClr val="tx1">
                    <a:tint val="75000"/>
                  </a:schemeClr>
                </a:solidFill>
              </a:defRPr>
            </a:lvl1pPr>
          </a:lstStyle>
          <a:p>
            <a:pPr>
              <a:defRPr/>
            </a:pPr>
            <a:fld id="{B6F15528-21DE-4FAA-801E-634DDDAF4B2B}" type="slidenum">
              <a:rPr/>
              <a:t>‹#›</a:t>
            </a:fld>
            <a:endParaRPr/>
          </a:p>
        </p:txBody>
      </p:sp>
    </p:spTree>
    <p:extLst>
      <p:ext uri="{BB962C8B-B14F-4D97-AF65-F5344CB8AC3E}">
        <p14:creationId xmlns:p14="http://schemas.microsoft.com/office/powerpoint/2010/main" val="209969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о компании 1">
    <p:spTree>
      <p:nvGrpSpPr>
        <p:cNvPr id="1" name=""/>
        <p:cNvGrpSpPr/>
        <p:nvPr/>
      </p:nvGrpSpPr>
      <p:grpSpPr>
        <a:xfrm>
          <a:off x="0" y="0"/>
          <a:ext cx="0" cy="0"/>
          <a:chOff x="0" y="0"/>
          <a:chExt cx="0" cy="0"/>
        </a:xfrm>
      </p:grpSpPr>
      <p:grpSp>
        <p:nvGrpSpPr>
          <p:cNvPr id="58" name="object 2">
            <a:extLst>
              <a:ext uri="{FF2B5EF4-FFF2-40B4-BE49-F238E27FC236}">
                <a16:creationId xmlns:a16="http://schemas.microsoft.com/office/drawing/2014/main" id="{3A66E596-C263-DF2D-C27E-E2F5B47A1EE1}"/>
              </a:ext>
            </a:extLst>
          </p:cNvPr>
          <p:cNvGrpSpPr>
            <a:grpSpLocks noGrp="1" noUngrp="1" noRot="1" noMove="1" noResize="1"/>
          </p:cNvGrpSpPr>
          <p:nvPr/>
        </p:nvGrpSpPr>
        <p:grpSpPr bwMode="auto">
          <a:xfrm>
            <a:off x="324255" y="292078"/>
            <a:ext cx="11657781" cy="6368602"/>
            <a:chOff x="0" y="0"/>
            <a:chExt cx="19224544" cy="10502297"/>
          </a:xfrm>
        </p:grpSpPr>
        <p:pic>
          <p:nvPicPr>
            <p:cNvPr id="59" name="object 3">
              <a:extLst>
                <a:ext uri="{FF2B5EF4-FFF2-40B4-BE49-F238E27FC236}">
                  <a16:creationId xmlns:a16="http://schemas.microsoft.com/office/drawing/2014/main" id="{1C79B043-0847-B14C-658E-3A16C73F888E}"/>
                </a:ext>
              </a:extLst>
            </p:cNvPr>
            <p:cNvPicPr>
              <a:picLocks noGrp="1" noRot="1" noMove="1" noResize="1" noEditPoints="1" noAdjustHandles="1" noChangeArrowheads="1" noChangeShapeType="1" noCrop="1"/>
            </p:cNvPicPr>
            <p:nvPr/>
          </p:nvPicPr>
          <p:blipFill>
            <a:blip r:embed="rId2"/>
            <a:stretch/>
          </p:blipFill>
          <p:spPr bwMode="auto">
            <a:xfrm>
              <a:off x="9434265" y="0"/>
              <a:ext cx="9769335" cy="3664809"/>
            </a:xfrm>
            <a:prstGeom prst="rect">
              <a:avLst/>
            </a:prstGeom>
          </p:spPr>
        </p:pic>
        <p:pic>
          <p:nvPicPr>
            <p:cNvPr id="60" name="object 4">
              <a:extLst>
                <a:ext uri="{FF2B5EF4-FFF2-40B4-BE49-F238E27FC236}">
                  <a16:creationId xmlns:a16="http://schemas.microsoft.com/office/drawing/2014/main" id="{897E5B1D-1434-BEA3-711F-C1ACA138B5D3}"/>
                </a:ext>
              </a:extLst>
            </p:cNvPr>
            <p:cNvPicPr>
              <a:picLocks noGrp="1" noRot="1" noMove="1" noResize="1" noEditPoints="1" noAdjustHandles="1" noChangeArrowheads="1" noChangeShapeType="1" noCrop="1"/>
            </p:cNvPicPr>
            <p:nvPr/>
          </p:nvPicPr>
          <p:blipFill>
            <a:blip r:embed="rId3"/>
            <a:stretch/>
          </p:blipFill>
          <p:spPr bwMode="auto">
            <a:xfrm>
              <a:off x="9518033" y="87683"/>
              <a:ext cx="9487679" cy="3385111"/>
            </a:xfrm>
            <a:prstGeom prst="rect">
              <a:avLst/>
            </a:prstGeom>
          </p:spPr>
        </p:pic>
        <p:pic>
          <p:nvPicPr>
            <p:cNvPr id="61" name="object 5">
              <a:extLst>
                <a:ext uri="{FF2B5EF4-FFF2-40B4-BE49-F238E27FC236}">
                  <a16:creationId xmlns:a16="http://schemas.microsoft.com/office/drawing/2014/main" id="{3E736FEE-0994-EA53-DA76-E9CE34B430A0}"/>
                </a:ext>
              </a:extLst>
            </p:cNvPr>
            <p:cNvPicPr>
              <a:picLocks noGrp="1" noRot="1" noMove="1" noResize="1" noEditPoints="1" noAdjustHandles="1" noChangeArrowheads="1" noChangeShapeType="1" noCrop="1"/>
            </p:cNvPicPr>
            <p:nvPr/>
          </p:nvPicPr>
          <p:blipFill>
            <a:blip r:embed="rId4"/>
            <a:stretch/>
          </p:blipFill>
          <p:spPr bwMode="auto">
            <a:xfrm>
              <a:off x="9413325" y="3622925"/>
              <a:ext cx="9811219" cy="3403037"/>
            </a:xfrm>
            <a:prstGeom prst="rect">
              <a:avLst/>
            </a:prstGeom>
          </p:spPr>
        </p:pic>
        <p:sp>
          <p:nvSpPr>
            <p:cNvPr id="62" name="object 6">
              <a:extLst>
                <a:ext uri="{FF2B5EF4-FFF2-40B4-BE49-F238E27FC236}">
                  <a16:creationId xmlns:a16="http://schemas.microsoft.com/office/drawing/2014/main" id="{7144B51D-1E79-5568-64C2-4A213684EF0D}"/>
                </a:ext>
              </a:extLst>
            </p:cNvPr>
            <p:cNvSpPr>
              <a:spLocks noGrp="1" noRot="1" noMove="1" noResize="1" noEditPoints="1" noAdjustHandles="1" noChangeArrowheads="1" noChangeShapeType="1"/>
            </p:cNvSpPr>
            <p:nvPr/>
          </p:nvSpPr>
          <p:spPr bwMode="auto">
            <a:xfrm>
              <a:off x="9517542" y="3786157"/>
              <a:ext cx="9488170" cy="3076574"/>
            </a:xfrm>
            <a:custGeom>
              <a:avLst/>
              <a:gdLst/>
              <a:ahLst/>
              <a:cxnLst/>
              <a:rect l="l" t="t" r="r" b="b"/>
              <a:pathLst>
                <a:path w="9488169" h="3076575" extrusionOk="0">
                  <a:moveTo>
                    <a:pt x="9257623" y="0"/>
                  </a:moveTo>
                  <a:lnTo>
                    <a:pt x="230066" y="0"/>
                  </a:lnTo>
                  <a:lnTo>
                    <a:pt x="183699" y="4446"/>
                  </a:lnTo>
                  <a:lnTo>
                    <a:pt x="140513" y="17198"/>
                  </a:lnTo>
                  <a:lnTo>
                    <a:pt x="101433" y="37377"/>
                  </a:lnTo>
                  <a:lnTo>
                    <a:pt x="67384" y="64101"/>
                  </a:lnTo>
                  <a:lnTo>
                    <a:pt x="39291" y="96491"/>
                  </a:lnTo>
                  <a:lnTo>
                    <a:pt x="18079" y="133666"/>
                  </a:lnTo>
                  <a:lnTo>
                    <a:pt x="4674" y="174746"/>
                  </a:lnTo>
                  <a:lnTo>
                    <a:pt x="0" y="218851"/>
                  </a:lnTo>
                  <a:lnTo>
                    <a:pt x="0" y="2857703"/>
                  </a:lnTo>
                  <a:lnTo>
                    <a:pt x="4674" y="2901811"/>
                  </a:lnTo>
                  <a:lnTo>
                    <a:pt x="18079" y="2942893"/>
                  </a:lnTo>
                  <a:lnTo>
                    <a:pt x="39291" y="2980068"/>
                  </a:lnTo>
                  <a:lnTo>
                    <a:pt x="67384" y="3012458"/>
                  </a:lnTo>
                  <a:lnTo>
                    <a:pt x="101433" y="3039180"/>
                  </a:lnTo>
                  <a:lnTo>
                    <a:pt x="140513" y="3059358"/>
                  </a:lnTo>
                  <a:lnTo>
                    <a:pt x="183699" y="3072109"/>
                  </a:lnTo>
                  <a:lnTo>
                    <a:pt x="230066" y="3076555"/>
                  </a:lnTo>
                  <a:lnTo>
                    <a:pt x="9257623" y="3076555"/>
                  </a:lnTo>
                  <a:lnTo>
                    <a:pt x="9303990" y="3072109"/>
                  </a:lnTo>
                  <a:lnTo>
                    <a:pt x="9347176" y="3059358"/>
                  </a:lnTo>
                  <a:lnTo>
                    <a:pt x="9386257" y="3039180"/>
                  </a:lnTo>
                  <a:lnTo>
                    <a:pt x="9420306" y="3012458"/>
                  </a:lnTo>
                  <a:lnTo>
                    <a:pt x="9448399" y="2980068"/>
                  </a:lnTo>
                  <a:lnTo>
                    <a:pt x="9469610" y="2942893"/>
                  </a:lnTo>
                  <a:lnTo>
                    <a:pt x="9483016" y="2901811"/>
                  </a:lnTo>
                  <a:lnTo>
                    <a:pt x="9487690" y="2857703"/>
                  </a:lnTo>
                  <a:lnTo>
                    <a:pt x="9487690" y="218851"/>
                  </a:lnTo>
                  <a:lnTo>
                    <a:pt x="9483016" y="174746"/>
                  </a:lnTo>
                  <a:lnTo>
                    <a:pt x="9469610" y="133666"/>
                  </a:lnTo>
                  <a:lnTo>
                    <a:pt x="9448399" y="96491"/>
                  </a:lnTo>
                  <a:lnTo>
                    <a:pt x="9420306" y="64101"/>
                  </a:lnTo>
                  <a:lnTo>
                    <a:pt x="9386257" y="37377"/>
                  </a:lnTo>
                  <a:lnTo>
                    <a:pt x="9347176" y="17198"/>
                  </a:lnTo>
                  <a:lnTo>
                    <a:pt x="9303990" y="4446"/>
                  </a:lnTo>
                  <a:lnTo>
                    <a:pt x="9257623" y="0"/>
                  </a:lnTo>
                  <a:close/>
                </a:path>
              </a:pathLst>
            </a:custGeom>
            <a:solidFill>
              <a:srgbClr val="E4EBEE">
                <a:alpha val="50000"/>
              </a:srgbClr>
            </a:solidFill>
          </p:spPr>
          <p:txBody>
            <a:bodyPr wrap="square" lIns="0" tIns="0" rIns="0" bIns="0" rtlCol="0"/>
            <a:lstStyle/>
            <a:p>
              <a:pPr>
                <a:defRPr/>
              </a:pPr>
              <a:endParaRPr sz="1092" dirty="0"/>
            </a:p>
          </p:txBody>
        </p:sp>
        <p:pic>
          <p:nvPicPr>
            <p:cNvPr id="63" name="object 7">
              <a:extLst>
                <a:ext uri="{FF2B5EF4-FFF2-40B4-BE49-F238E27FC236}">
                  <a16:creationId xmlns:a16="http://schemas.microsoft.com/office/drawing/2014/main" id="{6998A07C-4576-FEA8-AFEA-002DEFAB06FF}"/>
                </a:ext>
              </a:extLst>
            </p:cNvPr>
            <p:cNvPicPr>
              <a:picLocks noGrp="1" noRot="1" noMove="1" noResize="1" noEditPoints="1" noAdjustHandles="1" noChangeArrowheads="1" noChangeShapeType="1" noCrop="1"/>
            </p:cNvPicPr>
            <p:nvPr/>
          </p:nvPicPr>
          <p:blipFill>
            <a:blip r:embed="rId5"/>
            <a:stretch/>
          </p:blipFill>
          <p:spPr bwMode="auto">
            <a:xfrm>
              <a:off x="9413325" y="6952667"/>
              <a:ext cx="9811219" cy="3549630"/>
            </a:xfrm>
            <a:prstGeom prst="rect">
              <a:avLst/>
            </a:prstGeom>
          </p:spPr>
        </p:pic>
        <p:sp>
          <p:nvSpPr>
            <p:cNvPr id="64" name="object 8">
              <a:extLst>
                <a:ext uri="{FF2B5EF4-FFF2-40B4-BE49-F238E27FC236}">
                  <a16:creationId xmlns:a16="http://schemas.microsoft.com/office/drawing/2014/main" id="{25BC0E05-8ABD-54BD-DA0A-3E2C0B484A55}"/>
                </a:ext>
              </a:extLst>
            </p:cNvPr>
            <p:cNvSpPr>
              <a:spLocks noGrp="1" noRot="1" noMove="1" noResize="1" noEditPoints="1" noAdjustHandles="1" noChangeArrowheads="1" noChangeShapeType="1"/>
            </p:cNvSpPr>
            <p:nvPr/>
          </p:nvSpPr>
          <p:spPr bwMode="auto">
            <a:xfrm>
              <a:off x="9518035" y="7058616"/>
              <a:ext cx="9488170" cy="3234690"/>
            </a:xfrm>
            <a:custGeom>
              <a:avLst/>
              <a:gdLst/>
              <a:ahLst/>
              <a:cxnLst/>
              <a:rect l="l" t="t" r="r" b="b"/>
              <a:pathLst>
                <a:path w="9488169" h="3234690" extrusionOk="0">
                  <a:moveTo>
                    <a:pt x="9263655" y="0"/>
                  </a:moveTo>
                  <a:lnTo>
                    <a:pt x="224024" y="0"/>
                  </a:lnTo>
                  <a:lnTo>
                    <a:pt x="178876" y="4551"/>
                  </a:lnTo>
                  <a:lnTo>
                    <a:pt x="136824" y="17605"/>
                  </a:lnTo>
                  <a:lnTo>
                    <a:pt x="98770" y="38260"/>
                  </a:lnTo>
                  <a:lnTo>
                    <a:pt x="65615" y="65615"/>
                  </a:lnTo>
                  <a:lnTo>
                    <a:pt x="38260" y="98770"/>
                  </a:lnTo>
                  <a:lnTo>
                    <a:pt x="17605" y="136824"/>
                  </a:lnTo>
                  <a:lnTo>
                    <a:pt x="4551" y="178876"/>
                  </a:lnTo>
                  <a:lnTo>
                    <a:pt x="0" y="224024"/>
                  </a:lnTo>
                  <a:lnTo>
                    <a:pt x="0" y="3010138"/>
                  </a:lnTo>
                  <a:lnTo>
                    <a:pt x="4551" y="3055290"/>
                  </a:lnTo>
                  <a:lnTo>
                    <a:pt x="17605" y="3097343"/>
                  </a:lnTo>
                  <a:lnTo>
                    <a:pt x="38260" y="3135396"/>
                  </a:lnTo>
                  <a:lnTo>
                    <a:pt x="65615" y="3168551"/>
                  </a:lnTo>
                  <a:lnTo>
                    <a:pt x="98770" y="3195905"/>
                  </a:lnTo>
                  <a:lnTo>
                    <a:pt x="136824" y="3216559"/>
                  </a:lnTo>
                  <a:lnTo>
                    <a:pt x="178876" y="3229612"/>
                  </a:lnTo>
                  <a:lnTo>
                    <a:pt x="224024" y="3234163"/>
                  </a:lnTo>
                  <a:lnTo>
                    <a:pt x="9263655" y="3234163"/>
                  </a:lnTo>
                  <a:lnTo>
                    <a:pt x="9308803" y="3229612"/>
                  </a:lnTo>
                  <a:lnTo>
                    <a:pt x="9350855" y="3216559"/>
                  </a:lnTo>
                  <a:lnTo>
                    <a:pt x="9388908" y="3195905"/>
                  </a:lnTo>
                  <a:lnTo>
                    <a:pt x="9422063" y="3168551"/>
                  </a:lnTo>
                  <a:lnTo>
                    <a:pt x="9449419" y="3135396"/>
                  </a:lnTo>
                  <a:lnTo>
                    <a:pt x="9470074" y="3097343"/>
                  </a:lnTo>
                  <a:lnTo>
                    <a:pt x="9483128" y="3055290"/>
                  </a:lnTo>
                  <a:lnTo>
                    <a:pt x="9487679" y="3010138"/>
                  </a:lnTo>
                  <a:lnTo>
                    <a:pt x="9487679" y="224024"/>
                  </a:lnTo>
                  <a:lnTo>
                    <a:pt x="9483128" y="178876"/>
                  </a:lnTo>
                  <a:lnTo>
                    <a:pt x="9470074" y="136824"/>
                  </a:lnTo>
                  <a:lnTo>
                    <a:pt x="9449419" y="98770"/>
                  </a:lnTo>
                  <a:lnTo>
                    <a:pt x="9422063" y="65615"/>
                  </a:lnTo>
                  <a:lnTo>
                    <a:pt x="9388908" y="38260"/>
                  </a:lnTo>
                  <a:lnTo>
                    <a:pt x="9350855" y="17605"/>
                  </a:lnTo>
                  <a:lnTo>
                    <a:pt x="9308803" y="4551"/>
                  </a:lnTo>
                  <a:lnTo>
                    <a:pt x="9263655" y="0"/>
                  </a:lnTo>
                  <a:close/>
                </a:path>
              </a:pathLst>
            </a:custGeom>
            <a:solidFill>
              <a:srgbClr val="E4EBEE">
                <a:alpha val="50000"/>
              </a:srgbClr>
            </a:solidFill>
          </p:spPr>
          <p:txBody>
            <a:bodyPr wrap="square" lIns="0" tIns="0" rIns="0" bIns="0" rtlCol="0"/>
            <a:lstStyle/>
            <a:p>
              <a:pPr>
                <a:defRPr/>
              </a:pPr>
              <a:endParaRPr sz="1092" dirty="0"/>
            </a:p>
          </p:txBody>
        </p:sp>
        <p:pic>
          <p:nvPicPr>
            <p:cNvPr id="65" name="object 9">
              <a:extLst>
                <a:ext uri="{FF2B5EF4-FFF2-40B4-BE49-F238E27FC236}">
                  <a16:creationId xmlns:a16="http://schemas.microsoft.com/office/drawing/2014/main" id="{4693B86A-103D-3F44-C6A7-B881DE1C89E4}"/>
                </a:ext>
              </a:extLst>
            </p:cNvPr>
            <p:cNvPicPr>
              <a:picLocks noGrp="1" noRot="1" noMove="1" noResize="1" noEditPoints="1" noAdjustHandles="1" noChangeArrowheads="1" noChangeShapeType="1" noCrop="1"/>
            </p:cNvPicPr>
            <p:nvPr/>
          </p:nvPicPr>
          <p:blipFill>
            <a:blip r:embed="rId6"/>
            <a:stretch/>
          </p:blipFill>
          <p:spPr bwMode="auto">
            <a:xfrm>
              <a:off x="0" y="4450126"/>
              <a:ext cx="9413325" cy="6052170"/>
            </a:xfrm>
            <a:prstGeom prst="rect">
              <a:avLst/>
            </a:prstGeom>
          </p:spPr>
        </p:pic>
        <p:sp>
          <p:nvSpPr>
            <p:cNvPr id="66" name="object 10">
              <a:extLst>
                <a:ext uri="{FF2B5EF4-FFF2-40B4-BE49-F238E27FC236}">
                  <a16:creationId xmlns:a16="http://schemas.microsoft.com/office/drawing/2014/main" id="{F46B42A5-8FE3-6E40-6149-36D03D6DDECC}"/>
                </a:ext>
              </a:extLst>
            </p:cNvPr>
            <p:cNvSpPr>
              <a:spLocks noGrp="1" noRot="1" noMove="1" noResize="1" noEditPoints="1" noAdjustHandles="1" noChangeArrowheads="1" noChangeShapeType="1"/>
            </p:cNvSpPr>
            <p:nvPr/>
          </p:nvSpPr>
          <p:spPr bwMode="auto">
            <a:xfrm>
              <a:off x="110775" y="4559064"/>
              <a:ext cx="9027310" cy="5730874"/>
            </a:xfrm>
            <a:custGeom>
              <a:avLst/>
              <a:gdLst/>
              <a:ahLst/>
              <a:cxnLst/>
              <a:rect l="l" t="t" r="r" b="b"/>
              <a:pathLst>
                <a:path w="9116695" h="5730875" extrusionOk="0">
                  <a:moveTo>
                    <a:pt x="8856369" y="0"/>
                  </a:moveTo>
                  <a:lnTo>
                    <a:pt x="259866" y="0"/>
                  </a:lnTo>
                  <a:lnTo>
                    <a:pt x="213154" y="4187"/>
                  </a:lnTo>
                  <a:lnTo>
                    <a:pt x="169188" y="16258"/>
                  </a:lnTo>
                  <a:lnTo>
                    <a:pt x="128705" y="35481"/>
                  </a:lnTo>
                  <a:lnTo>
                    <a:pt x="92436" y="61120"/>
                  </a:lnTo>
                  <a:lnTo>
                    <a:pt x="61115" y="92442"/>
                  </a:lnTo>
                  <a:lnTo>
                    <a:pt x="35478" y="128712"/>
                  </a:lnTo>
                  <a:lnTo>
                    <a:pt x="16257" y="169198"/>
                  </a:lnTo>
                  <a:lnTo>
                    <a:pt x="4186" y="213164"/>
                  </a:lnTo>
                  <a:lnTo>
                    <a:pt x="0" y="259876"/>
                  </a:lnTo>
                  <a:lnTo>
                    <a:pt x="0" y="5470765"/>
                  </a:lnTo>
                  <a:lnTo>
                    <a:pt x="4186" y="5517478"/>
                  </a:lnTo>
                  <a:lnTo>
                    <a:pt x="16257" y="5561444"/>
                  </a:lnTo>
                  <a:lnTo>
                    <a:pt x="35478" y="5601929"/>
                  </a:lnTo>
                  <a:lnTo>
                    <a:pt x="61115" y="5638200"/>
                  </a:lnTo>
                  <a:lnTo>
                    <a:pt x="92436" y="5669521"/>
                  </a:lnTo>
                  <a:lnTo>
                    <a:pt x="128705" y="5695161"/>
                  </a:lnTo>
                  <a:lnTo>
                    <a:pt x="169188" y="5714383"/>
                  </a:lnTo>
                  <a:lnTo>
                    <a:pt x="213154" y="5726455"/>
                  </a:lnTo>
                  <a:lnTo>
                    <a:pt x="259866" y="5730642"/>
                  </a:lnTo>
                  <a:lnTo>
                    <a:pt x="8856369" y="5730642"/>
                  </a:lnTo>
                  <a:lnTo>
                    <a:pt x="8903081" y="5726455"/>
                  </a:lnTo>
                  <a:lnTo>
                    <a:pt x="8947047" y="5714383"/>
                  </a:lnTo>
                  <a:lnTo>
                    <a:pt x="8987533" y="5695161"/>
                  </a:lnTo>
                  <a:lnTo>
                    <a:pt x="9023803" y="5669521"/>
                  </a:lnTo>
                  <a:lnTo>
                    <a:pt x="9055125" y="5638200"/>
                  </a:lnTo>
                  <a:lnTo>
                    <a:pt x="9080764" y="5601929"/>
                  </a:lnTo>
                  <a:lnTo>
                    <a:pt x="9099987" y="5561444"/>
                  </a:lnTo>
                  <a:lnTo>
                    <a:pt x="9112058" y="5517478"/>
                  </a:lnTo>
                  <a:lnTo>
                    <a:pt x="9116245" y="5470765"/>
                  </a:lnTo>
                  <a:lnTo>
                    <a:pt x="9116245" y="259876"/>
                  </a:lnTo>
                  <a:lnTo>
                    <a:pt x="9112058" y="213164"/>
                  </a:lnTo>
                  <a:lnTo>
                    <a:pt x="9099987" y="169198"/>
                  </a:lnTo>
                  <a:lnTo>
                    <a:pt x="9080764" y="128712"/>
                  </a:lnTo>
                  <a:lnTo>
                    <a:pt x="9055125" y="92442"/>
                  </a:lnTo>
                  <a:lnTo>
                    <a:pt x="9023803" y="61120"/>
                  </a:lnTo>
                  <a:lnTo>
                    <a:pt x="8987533" y="35481"/>
                  </a:lnTo>
                  <a:lnTo>
                    <a:pt x="8947047" y="16258"/>
                  </a:lnTo>
                  <a:lnTo>
                    <a:pt x="8903081" y="4187"/>
                  </a:lnTo>
                  <a:lnTo>
                    <a:pt x="8856369" y="0"/>
                  </a:lnTo>
                  <a:close/>
                </a:path>
              </a:pathLst>
            </a:custGeom>
            <a:solidFill>
              <a:srgbClr val="E4EBEE">
                <a:alpha val="50000"/>
              </a:srgbClr>
            </a:solidFill>
          </p:spPr>
          <p:txBody>
            <a:bodyPr wrap="square" lIns="0" tIns="0" rIns="0" bIns="0" rtlCol="0"/>
            <a:lstStyle/>
            <a:p>
              <a:pPr>
                <a:defRPr/>
              </a:pPr>
              <a:endParaRPr sz="1092" dirty="0"/>
            </a:p>
          </p:txBody>
        </p:sp>
      </p:grpSp>
      <p:sp>
        <p:nvSpPr>
          <p:cNvPr id="67" name="object 12">
            <a:extLst>
              <a:ext uri="{FF2B5EF4-FFF2-40B4-BE49-F238E27FC236}">
                <a16:creationId xmlns:a16="http://schemas.microsoft.com/office/drawing/2014/main" id="{E08D0265-48AE-1A19-EC4B-352F2BDBB621}"/>
              </a:ext>
            </a:extLst>
          </p:cNvPr>
          <p:cNvSpPr txBox="1">
            <a:spLocks noGrp="1" noRot="1" noMove="1" noResize="1" noEditPoints="1" noAdjustHandles="1" noChangeArrowheads="1" noChangeShapeType="1"/>
          </p:cNvSpPr>
          <p:nvPr/>
        </p:nvSpPr>
        <p:spPr bwMode="auto">
          <a:xfrm>
            <a:off x="903676" y="3957951"/>
            <a:ext cx="2764596" cy="725760"/>
          </a:xfrm>
          <a:prstGeom prst="rect">
            <a:avLst/>
          </a:prstGeom>
        </p:spPr>
        <p:txBody>
          <a:bodyPr vert="horz" wrap="square" lIns="0" tIns="46593" rIns="0" bIns="0" rtlCol="0">
            <a:spAutoFit/>
          </a:bodyPr>
          <a:lstStyle/>
          <a:p>
            <a:pPr marL="13862">
              <a:spcBef>
                <a:spcPts val="367"/>
              </a:spcBef>
              <a:defRPr/>
            </a:pPr>
            <a:r>
              <a:rPr sz="1092">
                <a:solidFill>
                  <a:srgbClr val="333333"/>
                </a:solidFill>
                <a:latin typeface="Arial"/>
                <a:cs typeface="Arial"/>
              </a:rPr>
              <a:t>Секции</a:t>
            </a:r>
            <a:r>
              <a:rPr sz="1092" spc="-18">
                <a:solidFill>
                  <a:srgbClr val="333333"/>
                </a:solidFill>
                <a:latin typeface="Arial"/>
                <a:cs typeface="Arial"/>
              </a:rPr>
              <a:t> </a:t>
            </a:r>
            <a:r>
              <a:rPr sz="1092">
                <a:solidFill>
                  <a:srgbClr val="333333"/>
                </a:solidFill>
                <a:latin typeface="Arial"/>
                <a:cs typeface="Arial"/>
              </a:rPr>
              <a:t>товарных</a:t>
            </a:r>
            <a:r>
              <a:rPr sz="1092" spc="-15">
                <a:solidFill>
                  <a:srgbClr val="333333"/>
                </a:solidFill>
                <a:latin typeface="Arial"/>
                <a:cs typeface="Arial"/>
              </a:rPr>
              <a:t> </a:t>
            </a:r>
            <a:r>
              <a:rPr sz="1092" spc="-6">
                <a:solidFill>
                  <a:srgbClr val="333333"/>
                </a:solidFill>
                <a:latin typeface="Arial"/>
                <a:cs typeface="Arial"/>
              </a:rPr>
              <a:t>рынков</a:t>
            </a:r>
            <a:endParaRPr sz="1092">
              <a:latin typeface="Arial"/>
              <a:cs typeface="Arial"/>
            </a:endParaRPr>
          </a:p>
          <a:p>
            <a:pPr marL="7701">
              <a:spcBef>
                <a:spcPts val="227"/>
              </a:spcBef>
              <a:defRPr/>
            </a:pPr>
            <a:r>
              <a:rPr sz="788">
                <a:solidFill>
                  <a:srgbClr val="333333"/>
                </a:solidFill>
                <a:latin typeface="Arial"/>
                <a:cs typeface="Arial"/>
              </a:rPr>
              <a:t>нефть и нефтепродукты, природный</a:t>
            </a:r>
            <a:r>
              <a:rPr sz="788" spc="3">
                <a:solidFill>
                  <a:srgbClr val="333333"/>
                </a:solidFill>
                <a:latin typeface="Arial"/>
                <a:cs typeface="Arial"/>
              </a:rPr>
              <a:t> </a:t>
            </a:r>
            <a:r>
              <a:rPr sz="788">
                <a:solidFill>
                  <a:srgbClr val="333333"/>
                </a:solidFill>
                <a:latin typeface="Arial"/>
                <a:cs typeface="Arial"/>
              </a:rPr>
              <a:t>газ, </a:t>
            </a:r>
            <a:r>
              <a:rPr sz="788" spc="-15">
                <a:solidFill>
                  <a:srgbClr val="333333"/>
                </a:solidFill>
                <a:latin typeface="Arial"/>
                <a:cs typeface="Arial"/>
              </a:rPr>
              <a:t>лес</a:t>
            </a:r>
            <a:endParaRPr sz="788">
              <a:latin typeface="Arial"/>
              <a:cs typeface="Arial"/>
            </a:endParaRPr>
          </a:p>
          <a:p>
            <a:pPr marL="7701" marR="3081">
              <a:spcBef>
                <a:spcPts val="49"/>
              </a:spcBef>
              <a:defRPr/>
            </a:pPr>
            <a:r>
              <a:rPr sz="788">
                <a:solidFill>
                  <a:srgbClr val="333333"/>
                </a:solidFill>
                <a:latin typeface="Arial"/>
                <a:cs typeface="Arial"/>
              </a:rPr>
              <a:t>и</a:t>
            </a:r>
            <a:r>
              <a:rPr sz="788" spc="24">
                <a:solidFill>
                  <a:srgbClr val="333333"/>
                </a:solidFill>
                <a:latin typeface="Arial"/>
                <a:cs typeface="Arial"/>
              </a:rPr>
              <a:t> </a:t>
            </a:r>
            <a:r>
              <a:rPr sz="788">
                <a:solidFill>
                  <a:srgbClr val="333333"/>
                </a:solidFill>
                <a:latin typeface="Arial"/>
                <a:cs typeface="Arial"/>
              </a:rPr>
              <a:t>стройматериалы,</a:t>
            </a:r>
            <a:r>
              <a:rPr sz="788" spc="24">
                <a:solidFill>
                  <a:srgbClr val="333333"/>
                </a:solidFill>
                <a:latin typeface="Arial"/>
                <a:cs typeface="Arial"/>
              </a:rPr>
              <a:t> </a:t>
            </a:r>
            <a:r>
              <a:rPr sz="788">
                <a:solidFill>
                  <a:srgbClr val="333333"/>
                </a:solidFill>
                <a:latin typeface="Arial"/>
                <a:cs typeface="Arial"/>
              </a:rPr>
              <a:t>энергоносители,</a:t>
            </a:r>
            <a:r>
              <a:rPr sz="788" spc="27">
                <a:solidFill>
                  <a:srgbClr val="333333"/>
                </a:solidFill>
                <a:latin typeface="Arial"/>
                <a:cs typeface="Arial"/>
              </a:rPr>
              <a:t> </a:t>
            </a:r>
            <a:r>
              <a:rPr sz="788">
                <a:solidFill>
                  <a:srgbClr val="333333"/>
                </a:solidFill>
                <a:latin typeface="Arial"/>
                <a:cs typeface="Arial"/>
              </a:rPr>
              <a:t>минеральное</a:t>
            </a:r>
            <a:r>
              <a:rPr sz="788" spc="24">
                <a:solidFill>
                  <a:srgbClr val="333333"/>
                </a:solidFill>
                <a:latin typeface="Arial"/>
                <a:cs typeface="Arial"/>
              </a:rPr>
              <a:t> </a:t>
            </a:r>
            <a:r>
              <a:rPr sz="788" spc="-12">
                <a:solidFill>
                  <a:srgbClr val="333333"/>
                </a:solidFill>
                <a:latin typeface="Arial"/>
                <a:cs typeface="Arial"/>
              </a:rPr>
              <a:t>сырье </a:t>
            </a:r>
            <a:r>
              <a:rPr sz="788">
                <a:solidFill>
                  <a:srgbClr val="333333"/>
                </a:solidFill>
                <a:latin typeface="Arial"/>
                <a:cs typeface="Arial"/>
              </a:rPr>
              <a:t>и химическая</a:t>
            </a:r>
            <a:r>
              <a:rPr sz="788" spc="3">
                <a:solidFill>
                  <a:srgbClr val="333333"/>
                </a:solidFill>
                <a:latin typeface="Arial"/>
                <a:cs typeface="Arial"/>
              </a:rPr>
              <a:t> </a:t>
            </a:r>
            <a:r>
              <a:rPr sz="788">
                <a:solidFill>
                  <a:srgbClr val="333333"/>
                </a:solidFill>
                <a:latin typeface="Arial"/>
                <a:cs typeface="Arial"/>
              </a:rPr>
              <a:t>продукция,</a:t>
            </a:r>
            <a:r>
              <a:rPr sz="788" spc="3">
                <a:solidFill>
                  <a:srgbClr val="333333"/>
                </a:solidFill>
                <a:latin typeface="Arial"/>
                <a:cs typeface="Arial"/>
              </a:rPr>
              <a:t> </a:t>
            </a:r>
            <a:r>
              <a:rPr sz="788">
                <a:solidFill>
                  <a:srgbClr val="333333"/>
                </a:solidFill>
                <a:latin typeface="Arial"/>
                <a:cs typeface="Arial"/>
              </a:rPr>
              <a:t>металлы и</a:t>
            </a:r>
            <a:r>
              <a:rPr sz="788" spc="3">
                <a:solidFill>
                  <a:srgbClr val="333333"/>
                </a:solidFill>
                <a:latin typeface="Arial"/>
                <a:cs typeface="Arial"/>
              </a:rPr>
              <a:t> </a:t>
            </a:r>
            <a:r>
              <a:rPr sz="788" spc="-6">
                <a:solidFill>
                  <a:srgbClr val="333333"/>
                </a:solidFill>
                <a:latin typeface="Arial"/>
                <a:cs typeface="Arial"/>
              </a:rPr>
              <a:t>сплавы,</a:t>
            </a:r>
            <a:endParaRPr sz="788">
              <a:latin typeface="Arial"/>
              <a:cs typeface="Arial"/>
            </a:endParaRPr>
          </a:p>
          <a:p>
            <a:pPr marL="7701">
              <a:defRPr/>
            </a:pPr>
            <a:r>
              <a:rPr sz="788">
                <a:solidFill>
                  <a:srgbClr val="333333"/>
                </a:solidFill>
                <a:latin typeface="Arial"/>
                <a:cs typeface="Arial"/>
              </a:rPr>
              <a:t>с/х</a:t>
            </a:r>
            <a:r>
              <a:rPr sz="788" spc="6">
                <a:solidFill>
                  <a:srgbClr val="333333"/>
                </a:solidFill>
                <a:latin typeface="Arial"/>
                <a:cs typeface="Arial"/>
              </a:rPr>
              <a:t> </a:t>
            </a:r>
            <a:r>
              <a:rPr sz="788">
                <a:solidFill>
                  <a:srgbClr val="333333"/>
                </a:solidFill>
                <a:latin typeface="Arial"/>
                <a:cs typeface="Arial"/>
              </a:rPr>
              <a:t>продукция</a:t>
            </a:r>
            <a:r>
              <a:rPr sz="788" spc="6">
                <a:solidFill>
                  <a:srgbClr val="333333"/>
                </a:solidFill>
                <a:latin typeface="Arial"/>
                <a:cs typeface="Arial"/>
              </a:rPr>
              <a:t> </a:t>
            </a:r>
            <a:r>
              <a:rPr sz="788">
                <a:solidFill>
                  <a:srgbClr val="333333"/>
                </a:solidFill>
                <a:latin typeface="Arial"/>
                <a:cs typeface="Arial"/>
              </a:rPr>
              <a:t>и</a:t>
            </a:r>
            <a:r>
              <a:rPr sz="788" spc="6">
                <a:solidFill>
                  <a:srgbClr val="333333"/>
                </a:solidFill>
                <a:latin typeface="Arial"/>
                <a:cs typeface="Arial"/>
              </a:rPr>
              <a:t> </a:t>
            </a:r>
            <a:r>
              <a:rPr sz="788" spc="-6">
                <a:solidFill>
                  <a:srgbClr val="333333"/>
                </a:solidFill>
                <a:latin typeface="Arial"/>
                <a:cs typeface="Arial"/>
              </a:rPr>
              <a:t>биоресурсы</a:t>
            </a:r>
            <a:endParaRPr sz="788">
              <a:latin typeface="Arial"/>
              <a:cs typeface="Arial"/>
            </a:endParaRPr>
          </a:p>
        </p:txBody>
      </p:sp>
      <p:sp>
        <p:nvSpPr>
          <p:cNvPr id="68" name="object 13">
            <a:extLst>
              <a:ext uri="{FF2B5EF4-FFF2-40B4-BE49-F238E27FC236}">
                <a16:creationId xmlns:a16="http://schemas.microsoft.com/office/drawing/2014/main" id="{FFEB1A1E-407A-299A-8014-0B155308347B}"/>
              </a:ext>
            </a:extLst>
          </p:cNvPr>
          <p:cNvSpPr txBox="1">
            <a:spLocks noGrp="1" noRot="1" noMove="1" noResize="1" noEditPoints="1" noAdjustHandles="1" noChangeArrowheads="1" noChangeShapeType="1"/>
          </p:cNvSpPr>
          <p:nvPr/>
        </p:nvSpPr>
        <p:spPr bwMode="auto">
          <a:xfrm>
            <a:off x="903676" y="4654762"/>
            <a:ext cx="2694887" cy="1457776"/>
          </a:xfrm>
          <a:prstGeom prst="rect">
            <a:avLst/>
          </a:prstGeom>
        </p:spPr>
        <p:txBody>
          <a:bodyPr vert="horz" wrap="square" lIns="0" tIns="84714" rIns="0" bIns="0" rtlCol="0">
            <a:spAutoFit/>
          </a:bodyPr>
          <a:lstStyle/>
          <a:p>
            <a:pPr marL="13862">
              <a:lnSpc>
                <a:spcPct val="150000"/>
              </a:lnSpc>
              <a:spcBef>
                <a:spcPts val="667"/>
              </a:spcBef>
              <a:defRPr/>
            </a:pPr>
            <a:r>
              <a:rPr sz="1092">
                <a:solidFill>
                  <a:srgbClr val="333333"/>
                </a:solidFill>
                <a:latin typeface="Arial"/>
                <a:cs typeface="Arial"/>
              </a:rPr>
              <a:t>Срочный</a:t>
            </a:r>
            <a:r>
              <a:rPr sz="1092" spc="-12">
                <a:solidFill>
                  <a:srgbClr val="333333"/>
                </a:solidFill>
                <a:latin typeface="Arial"/>
                <a:cs typeface="Arial"/>
              </a:rPr>
              <a:t> </a:t>
            </a:r>
            <a:r>
              <a:rPr sz="1092" spc="-6">
                <a:solidFill>
                  <a:srgbClr val="333333"/>
                </a:solidFill>
                <a:latin typeface="Arial"/>
                <a:cs typeface="Arial"/>
              </a:rPr>
              <a:t>рынок</a:t>
            </a:r>
            <a:endParaRPr sz="1092" spc="-5">
              <a:solidFill>
                <a:srgbClr val="333333"/>
              </a:solidFill>
              <a:latin typeface="Arial"/>
              <a:cs typeface="Arial"/>
            </a:endParaRPr>
          </a:p>
          <a:p>
            <a:pPr marL="13862" marR="171353">
              <a:lnSpc>
                <a:spcPct val="150000"/>
              </a:lnSpc>
              <a:defRPr/>
            </a:pPr>
            <a:r>
              <a:rPr sz="1092" spc="-6">
                <a:solidFill>
                  <a:srgbClr val="333333"/>
                </a:solidFill>
                <a:latin typeface="Arial"/>
                <a:cs typeface="Arial"/>
              </a:rPr>
              <a:t>Углеродные</a:t>
            </a:r>
            <a:r>
              <a:rPr sz="1092" spc="-18">
                <a:solidFill>
                  <a:srgbClr val="333333"/>
                </a:solidFill>
                <a:latin typeface="Arial"/>
                <a:cs typeface="Arial"/>
              </a:rPr>
              <a:t> </a:t>
            </a:r>
            <a:r>
              <a:rPr sz="1092">
                <a:solidFill>
                  <a:srgbClr val="333333"/>
                </a:solidFill>
                <a:latin typeface="Arial"/>
                <a:cs typeface="Arial"/>
              </a:rPr>
              <a:t>единицы</a:t>
            </a:r>
            <a:r>
              <a:rPr sz="1092" spc="-18">
                <a:solidFill>
                  <a:srgbClr val="333333"/>
                </a:solidFill>
                <a:latin typeface="Arial"/>
                <a:cs typeface="Arial"/>
              </a:rPr>
              <a:t> </a:t>
            </a:r>
            <a:r>
              <a:rPr sz="1092">
                <a:solidFill>
                  <a:srgbClr val="333333"/>
                </a:solidFill>
                <a:latin typeface="Arial"/>
                <a:cs typeface="Arial"/>
              </a:rPr>
              <a:t>/</a:t>
            </a:r>
            <a:r>
              <a:rPr sz="1092" spc="-18">
                <a:solidFill>
                  <a:srgbClr val="333333"/>
                </a:solidFill>
                <a:latin typeface="Arial"/>
                <a:cs typeface="Arial"/>
              </a:rPr>
              <a:t> </a:t>
            </a:r>
            <a:r>
              <a:rPr sz="1092" spc="-6">
                <a:solidFill>
                  <a:srgbClr val="333333"/>
                </a:solidFill>
                <a:latin typeface="Arial"/>
                <a:cs typeface="Arial"/>
              </a:rPr>
              <a:t>оффсеты </a:t>
            </a:r>
            <a:r>
              <a:rPr sz="1092">
                <a:solidFill>
                  <a:srgbClr val="333333"/>
                </a:solidFill>
                <a:latin typeface="Arial"/>
                <a:cs typeface="Arial"/>
              </a:rPr>
              <a:t>Регистрация</a:t>
            </a:r>
            <a:r>
              <a:rPr sz="1092" spc="-45">
                <a:solidFill>
                  <a:srgbClr val="333333"/>
                </a:solidFill>
                <a:latin typeface="Arial"/>
                <a:cs typeface="Arial"/>
              </a:rPr>
              <a:t> </a:t>
            </a:r>
            <a:r>
              <a:rPr sz="1092" spc="-6">
                <a:solidFill>
                  <a:srgbClr val="333333"/>
                </a:solidFill>
                <a:latin typeface="Arial"/>
                <a:cs typeface="Arial"/>
              </a:rPr>
              <a:t>внебиржевых</a:t>
            </a:r>
            <a:r>
              <a:rPr sz="1092" spc="-39">
                <a:solidFill>
                  <a:srgbClr val="333333"/>
                </a:solidFill>
                <a:latin typeface="Arial"/>
                <a:cs typeface="Arial"/>
              </a:rPr>
              <a:t> </a:t>
            </a:r>
            <a:r>
              <a:rPr sz="1092" spc="-6">
                <a:solidFill>
                  <a:srgbClr val="333333"/>
                </a:solidFill>
                <a:latin typeface="Arial"/>
                <a:cs typeface="Arial"/>
              </a:rPr>
              <a:t>договоров </a:t>
            </a:r>
            <a:r>
              <a:rPr sz="1092">
                <a:solidFill>
                  <a:srgbClr val="333333"/>
                </a:solidFill>
                <a:latin typeface="Arial"/>
                <a:cs typeface="Arial"/>
              </a:rPr>
              <a:t>Информационные </a:t>
            </a:r>
            <a:r>
              <a:rPr sz="1092" spc="-6">
                <a:solidFill>
                  <a:srgbClr val="333333"/>
                </a:solidFill>
                <a:latin typeface="Arial"/>
                <a:cs typeface="Arial"/>
              </a:rPr>
              <a:t>услуги</a:t>
            </a:r>
            <a:endParaRPr sz="1092" spc="-5">
              <a:solidFill>
                <a:srgbClr val="333333"/>
              </a:solidFill>
              <a:latin typeface="Arial"/>
              <a:cs typeface="Arial"/>
            </a:endParaRPr>
          </a:p>
          <a:p>
            <a:pPr marL="13862" marR="171353">
              <a:defRPr/>
            </a:pPr>
            <a:r>
              <a:rPr sz="788">
                <a:solidFill>
                  <a:srgbClr val="333333"/>
                </a:solidFill>
                <a:latin typeface="Arial"/>
                <a:cs typeface="Arial"/>
              </a:rPr>
              <a:t>индексы</a:t>
            </a:r>
            <a:r>
              <a:rPr sz="788" spc="-5">
                <a:solidFill>
                  <a:srgbClr val="333333"/>
                </a:solidFill>
                <a:latin typeface="Arial"/>
                <a:cs typeface="Arial"/>
              </a:rPr>
              <a:t> </a:t>
            </a:r>
            <a:r>
              <a:rPr sz="788">
                <a:solidFill>
                  <a:srgbClr val="333333"/>
                </a:solidFill>
                <a:latin typeface="Arial"/>
                <a:cs typeface="Arial"/>
              </a:rPr>
              <a:t>цен</a:t>
            </a:r>
            <a:r>
              <a:rPr sz="788" spc="-5">
                <a:solidFill>
                  <a:srgbClr val="333333"/>
                </a:solidFill>
                <a:latin typeface="Arial"/>
                <a:cs typeface="Arial"/>
              </a:rPr>
              <a:t> </a:t>
            </a:r>
            <a:r>
              <a:rPr sz="788">
                <a:solidFill>
                  <a:srgbClr val="333333"/>
                </a:solidFill>
                <a:latin typeface="Arial"/>
                <a:cs typeface="Arial"/>
              </a:rPr>
              <a:t>на</a:t>
            </a:r>
            <a:r>
              <a:rPr sz="788" spc="-5">
                <a:solidFill>
                  <a:srgbClr val="333333"/>
                </a:solidFill>
                <a:latin typeface="Arial"/>
                <a:cs typeface="Arial"/>
              </a:rPr>
              <a:t> </a:t>
            </a:r>
            <a:r>
              <a:rPr sz="788">
                <a:solidFill>
                  <a:srgbClr val="333333"/>
                </a:solidFill>
                <a:latin typeface="Arial"/>
                <a:cs typeface="Arial"/>
              </a:rPr>
              <a:t>нефть</a:t>
            </a:r>
            <a:r>
              <a:rPr sz="788" spc="-2">
                <a:solidFill>
                  <a:srgbClr val="333333"/>
                </a:solidFill>
                <a:latin typeface="Arial"/>
                <a:cs typeface="Arial"/>
              </a:rPr>
              <a:t> </a:t>
            </a:r>
            <a:r>
              <a:rPr sz="788">
                <a:solidFill>
                  <a:srgbClr val="333333"/>
                </a:solidFill>
                <a:latin typeface="Arial"/>
                <a:cs typeface="Arial"/>
              </a:rPr>
              <a:t>и</a:t>
            </a:r>
            <a:r>
              <a:rPr sz="788" spc="-5">
                <a:solidFill>
                  <a:srgbClr val="333333"/>
                </a:solidFill>
                <a:latin typeface="Arial"/>
                <a:cs typeface="Arial"/>
              </a:rPr>
              <a:t> </a:t>
            </a:r>
            <a:r>
              <a:rPr sz="788">
                <a:solidFill>
                  <a:srgbClr val="333333"/>
                </a:solidFill>
                <a:latin typeface="Arial"/>
                <a:cs typeface="Arial"/>
              </a:rPr>
              <a:t>нефтепродукты,</a:t>
            </a:r>
            <a:r>
              <a:rPr sz="788" spc="-5">
                <a:solidFill>
                  <a:srgbClr val="333333"/>
                </a:solidFill>
                <a:latin typeface="Arial"/>
                <a:cs typeface="Arial"/>
              </a:rPr>
              <a:t> </a:t>
            </a:r>
            <a:r>
              <a:rPr sz="788">
                <a:solidFill>
                  <a:srgbClr val="333333"/>
                </a:solidFill>
                <a:latin typeface="Arial"/>
                <a:cs typeface="Arial"/>
              </a:rPr>
              <a:t>газ</a:t>
            </a:r>
            <a:r>
              <a:rPr sz="788" spc="-2">
                <a:solidFill>
                  <a:srgbClr val="333333"/>
                </a:solidFill>
                <a:latin typeface="Arial"/>
                <a:cs typeface="Arial"/>
              </a:rPr>
              <a:t> </a:t>
            </a:r>
            <a:r>
              <a:rPr sz="788" spc="-5">
                <a:solidFill>
                  <a:srgbClr val="333333"/>
                </a:solidFill>
                <a:latin typeface="Arial"/>
                <a:cs typeface="Arial"/>
              </a:rPr>
              <a:t>природный, </a:t>
            </a:r>
            <a:r>
              <a:rPr sz="788">
                <a:solidFill>
                  <a:srgbClr val="333333"/>
                </a:solidFill>
                <a:latin typeface="Arial"/>
                <a:cs typeface="Arial"/>
              </a:rPr>
              <a:t>уголь;</a:t>
            </a:r>
            <a:r>
              <a:rPr sz="788" spc="-8">
                <a:solidFill>
                  <a:srgbClr val="333333"/>
                </a:solidFill>
                <a:latin typeface="Arial"/>
                <a:cs typeface="Arial"/>
              </a:rPr>
              <a:t> </a:t>
            </a:r>
            <a:r>
              <a:rPr sz="788">
                <a:solidFill>
                  <a:srgbClr val="333333"/>
                </a:solidFill>
                <a:latin typeface="Arial"/>
                <a:cs typeface="Arial"/>
              </a:rPr>
              <a:t>ход</a:t>
            </a:r>
            <a:r>
              <a:rPr sz="788" spc="-5">
                <a:solidFill>
                  <a:srgbClr val="333333"/>
                </a:solidFill>
                <a:latin typeface="Arial"/>
                <a:cs typeface="Arial"/>
              </a:rPr>
              <a:t> </a:t>
            </a:r>
            <a:r>
              <a:rPr sz="788">
                <a:solidFill>
                  <a:srgbClr val="333333"/>
                </a:solidFill>
                <a:latin typeface="Arial"/>
                <a:cs typeface="Arial"/>
              </a:rPr>
              <a:t>и</a:t>
            </a:r>
            <a:r>
              <a:rPr sz="788" spc="-5">
                <a:solidFill>
                  <a:srgbClr val="333333"/>
                </a:solidFill>
                <a:latin typeface="Arial"/>
                <a:cs typeface="Arial"/>
              </a:rPr>
              <a:t> </a:t>
            </a:r>
            <a:r>
              <a:rPr sz="788">
                <a:solidFill>
                  <a:srgbClr val="333333"/>
                </a:solidFill>
                <a:latin typeface="Arial"/>
                <a:cs typeface="Arial"/>
              </a:rPr>
              <a:t>итоги</a:t>
            </a:r>
            <a:r>
              <a:rPr sz="788" spc="-5">
                <a:solidFill>
                  <a:srgbClr val="333333"/>
                </a:solidFill>
                <a:latin typeface="Arial"/>
                <a:cs typeface="Arial"/>
              </a:rPr>
              <a:t> </a:t>
            </a:r>
            <a:r>
              <a:rPr sz="788">
                <a:solidFill>
                  <a:srgbClr val="333333"/>
                </a:solidFill>
                <a:latin typeface="Arial"/>
                <a:cs typeface="Arial"/>
              </a:rPr>
              <a:t>торгов;</a:t>
            </a:r>
            <a:r>
              <a:rPr sz="788" spc="-5">
                <a:solidFill>
                  <a:srgbClr val="333333"/>
                </a:solidFill>
                <a:latin typeface="Arial"/>
                <a:cs typeface="Arial"/>
              </a:rPr>
              <a:t> </a:t>
            </a:r>
            <a:r>
              <a:rPr sz="788">
                <a:solidFill>
                  <a:srgbClr val="333333"/>
                </a:solidFill>
                <a:latin typeface="Arial"/>
                <a:cs typeface="Arial"/>
              </a:rPr>
              <a:t>прогнозы</a:t>
            </a:r>
            <a:r>
              <a:rPr sz="788" spc="-5">
                <a:solidFill>
                  <a:srgbClr val="333333"/>
                </a:solidFill>
                <a:latin typeface="Arial"/>
                <a:cs typeface="Arial"/>
              </a:rPr>
              <a:t> </a:t>
            </a:r>
            <a:r>
              <a:rPr sz="788">
                <a:solidFill>
                  <a:srgbClr val="333333"/>
                </a:solidFill>
                <a:latin typeface="Arial"/>
                <a:cs typeface="Arial"/>
              </a:rPr>
              <a:t>от</a:t>
            </a:r>
            <a:r>
              <a:rPr sz="788" spc="-5">
                <a:solidFill>
                  <a:srgbClr val="333333"/>
                </a:solidFill>
                <a:latin typeface="Arial"/>
                <a:cs typeface="Arial"/>
              </a:rPr>
              <a:t> участников </a:t>
            </a:r>
            <a:r>
              <a:rPr sz="788">
                <a:solidFill>
                  <a:srgbClr val="333333"/>
                </a:solidFill>
                <a:latin typeface="Arial"/>
                <a:cs typeface="Arial"/>
              </a:rPr>
              <a:t>финансового</a:t>
            </a:r>
            <a:r>
              <a:rPr sz="788" spc="23">
                <a:solidFill>
                  <a:srgbClr val="333333"/>
                </a:solidFill>
                <a:latin typeface="Arial"/>
                <a:cs typeface="Arial"/>
              </a:rPr>
              <a:t> </a:t>
            </a:r>
            <a:r>
              <a:rPr sz="788" spc="-5">
                <a:solidFill>
                  <a:srgbClr val="333333"/>
                </a:solidFill>
                <a:latin typeface="Arial"/>
                <a:cs typeface="Arial"/>
              </a:rPr>
              <a:t>сектора</a:t>
            </a:r>
            <a:endParaRPr sz="1092">
              <a:latin typeface="Arial"/>
              <a:cs typeface="Arial"/>
            </a:endParaRPr>
          </a:p>
        </p:txBody>
      </p:sp>
      <p:sp>
        <p:nvSpPr>
          <p:cNvPr id="69" name="object 14">
            <a:extLst>
              <a:ext uri="{FF2B5EF4-FFF2-40B4-BE49-F238E27FC236}">
                <a16:creationId xmlns:a16="http://schemas.microsoft.com/office/drawing/2014/main" id="{749EF04F-B3B7-27A5-2648-26446ED7C0CA}"/>
              </a:ext>
            </a:extLst>
          </p:cNvPr>
          <p:cNvSpPr txBox="1">
            <a:spLocks noGrp="1" noRot="1" noMove="1" noResize="1" noEditPoints="1" noAdjustHandles="1" noChangeArrowheads="1" noChangeShapeType="1"/>
          </p:cNvSpPr>
          <p:nvPr/>
        </p:nvSpPr>
        <p:spPr bwMode="auto">
          <a:xfrm>
            <a:off x="4069946" y="3352585"/>
            <a:ext cx="1287166" cy="823245"/>
          </a:xfrm>
          <a:prstGeom prst="rect">
            <a:avLst/>
          </a:prstGeom>
        </p:spPr>
        <p:txBody>
          <a:bodyPr vert="horz" wrap="square" lIns="0" tIns="139008" rIns="0" bIns="0" rtlCol="0">
            <a:spAutoFit/>
          </a:bodyPr>
          <a:lstStyle/>
          <a:p>
            <a:pPr marL="7701">
              <a:spcBef>
                <a:spcPts val="1095"/>
              </a:spcBef>
              <a:defRPr/>
            </a:pPr>
            <a:r>
              <a:rPr sz="2395" b="1">
                <a:solidFill>
                  <a:srgbClr val="0A4DA7"/>
                </a:solidFill>
                <a:latin typeface="Arial"/>
                <a:cs typeface="Arial"/>
              </a:rPr>
              <a:t>7 </a:t>
            </a:r>
            <a:r>
              <a:rPr sz="2395" b="1" spc="-12">
                <a:solidFill>
                  <a:srgbClr val="0A4DA7"/>
                </a:solidFill>
                <a:latin typeface="Arial"/>
                <a:cs typeface="Arial"/>
              </a:rPr>
              <a:t>100+</a:t>
            </a:r>
            <a:endParaRPr sz="2395" b="1">
              <a:solidFill>
                <a:srgbClr val="0A4DA7"/>
              </a:solidFill>
              <a:latin typeface="Arial"/>
              <a:cs typeface="Arial"/>
            </a:endParaRPr>
          </a:p>
          <a:p>
            <a:pPr marL="7701" marR="3081">
              <a:lnSpc>
                <a:spcPct val="101499"/>
              </a:lnSpc>
              <a:spcBef>
                <a:spcPts val="340"/>
              </a:spcBef>
              <a:defRPr/>
            </a:pPr>
            <a:r>
              <a:rPr sz="788">
                <a:latin typeface="Arial"/>
                <a:cs typeface="Arial"/>
              </a:rPr>
              <a:t>УЧАСТНИКОВ</a:t>
            </a:r>
            <a:r>
              <a:rPr sz="788" spc="-30">
                <a:latin typeface="Arial"/>
                <a:cs typeface="Arial"/>
              </a:rPr>
              <a:t> </a:t>
            </a:r>
            <a:r>
              <a:rPr sz="788" spc="-6">
                <a:latin typeface="Arial"/>
                <a:cs typeface="Arial"/>
              </a:rPr>
              <a:t>ТОРГОВ </a:t>
            </a:r>
          </a:p>
          <a:p>
            <a:pPr marL="7701" marR="3081">
              <a:lnSpc>
                <a:spcPct val="101499"/>
              </a:lnSpc>
              <a:spcBef>
                <a:spcPts val="340"/>
              </a:spcBef>
              <a:defRPr/>
            </a:pPr>
            <a:r>
              <a:rPr sz="788">
                <a:latin typeface="Arial"/>
                <a:cs typeface="Arial"/>
              </a:rPr>
              <a:t>И</a:t>
            </a:r>
            <a:r>
              <a:rPr sz="788" spc="6">
                <a:latin typeface="Arial"/>
                <a:cs typeface="Arial"/>
              </a:rPr>
              <a:t> </a:t>
            </a:r>
            <a:r>
              <a:rPr sz="788">
                <a:latin typeface="Arial"/>
                <a:cs typeface="Arial"/>
              </a:rPr>
              <a:t>ИХ</a:t>
            </a:r>
            <a:r>
              <a:rPr sz="788" spc="9">
                <a:latin typeface="Arial"/>
                <a:cs typeface="Arial"/>
              </a:rPr>
              <a:t> </a:t>
            </a:r>
            <a:r>
              <a:rPr sz="788" spc="-6">
                <a:latin typeface="Arial"/>
                <a:cs typeface="Arial"/>
              </a:rPr>
              <a:t>КЛИЕНТОВ</a:t>
            </a:r>
            <a:endParaRPr sz="788">
              <a:solidFill>
                <a:srgbClr val="0A4DA7"/>
              </a:solidFill>
              <a:latin typeface="Arial"/>
              <a:cs typeface="Arial"/>
            </a:endParaRPr>
          </a:p>
        </p:txBody>
      </p:sp>
      <p:sp>
        <p:nvSpPr>
          <p:cNvPr id="70" name="object 15">
            <a:extLst>
              <a:ext uri="{FF2B5EF4-FFF2-40B4-BE49-F238E27FC236}">
                <a16:creationId xmlns:a16="http://schemas.microsoft.com/office/drawing/2014/main" id="{3D414099-CE3F-FCFE-AA09-B8BFF494C35B}"/>
              </a:ext>
            </a:extLst>
          </p:cNvPr>
          <p:cNvSpPr txBox="1">
            <a:spLocks noGrp="1" noRot="1" noMove="1" noResize="1" noEditPoints="1" noAdjustHandles="1" noChangeArrowheads="1" noChangeShapeType="1"/>
          </p:cNvSpPr>
          <p:nvPr/>
        </p:nvSpPr>
        <p:spPr bwMode="auto">
          <a:xfrm>
            <a:off x="4069946" y="4328295"/>
            <a:ext cx="1620018" cy="855925"/>
          </a:xfrm>
          <a:prstGeom prst="rect">
            <a:avLst/>
          </a:prstGeom>
        </p:spPr>
        <p:txBody>
          <a:bodyPr vert="horz" wrap="square" lIns="0" tIns="100887" rIns="0" bIns="0" rtlCol="0">
            <a:spAutoFit/>
          </a:bodyPr>
          <a:lstStyle/>
          <a:p>
            <a:pPr marL="7701">
              <a:spcBef>
                <a:spcPts val="794"/>
              </a:spcBef>
              <a:defRPr/>
            </a:pPr>
            <a:r>
              <a:rPr sz="2395" b="1">
                <a:solidFill>
                  <a:srgbClr val="0A4DA7"/>
                </a:solidFill>
                <a:latin typeface="Arial"/>
                <a:cs typeface="Arial"/>
              </a:rPr>
              <a:t>6 </a:t>
            </a:r>
            <a:r>
              <a:rPr sz="2395" b="1" spc="-12">
                <a:solidFill>
                  <a:srgbClr val="0A4DA7"/>
                </a:solidFill>
                <a:latin typeface="Arial"/>
                <a:cs typeface="Arial"/>
              </a:rPr>
              <a:t>700+</a:t>
            </a:r>
            <a:endParaRPr sz="2395" b="1">
              <a:solidFill>
                <a:srgbClr val="0A4DA7"/>
              </a:solidFill>
              <a:latin typeface="Arial"/>
              <a:cs typeface="Arial"/>
            </a:endParaRPr>
          </a:p>
          <a:p>
            <a:pPr marL="7701" marR="3081">
              <a:lnSpc>
                <a:spcPct val="101499"/>
              </a:lnSpc>
              <a:spcBef>
                <a:spcPts val="240"/>
              </a:spcBef>
              <a:defRPr/>
            </a:pPr>
            <a:r>
              <a:rPr sz="788">
                <a:latin typeface="Arial"/>
                <a:cs typeface="Arial"/>
              </a:rPr>
              <a:t>ТОРГУЕМЫХ</a:t>
            </a:r>
            <a:r>
              <a:rPr sz="788" spc="9">
                <a:latin typeface="Arial"/>
                <a:cs typeface="Arial"/>
              </a:rPr>
              <a:t> </a:t>
            </a:r>
            <a:r>
              <a:rPr sz="788" spc="-6">
                <a:latin typeface="Arial"/>
                <a:cs typeface="Arial"/>
              </a:rPr>
              <a:t>ИНСТРУМЕНТОВ </a:t>
            </a:r>
            <a:r>
              <a:rPr sz="788">
                <a:latin typeface="Arial"/>
                <a:cs typeface="Arial"/>
              </a:rPr>
              <a:t>ТОВАРНОГО</a:t>
            </a:r>
            <a:r>
              <a:rPr sz="788" spc="-9">
                <a:latin typeface="Arial"/>
                <a:cs typeface="Arial"/>
              </a:rPr>
              <a:t> </a:t>
            </a:r>
            <a:r>
              <a:rPr sz="788">
                <a:latin typeface="Arial"/>
                <a:cs typeface="Arial"/>
              </a:rPr>
              <a:t>И</a:t>
            </a:r>
            <a:r>
              <a:rPr sz="788" spc="-9">
                <a:latin typeface="Arial"/>
                <a:cs typeface="Arial"/>
              </a:rPr>
              <a:t> </a:t>
            </a:r>
            <a:r>
              <a:rPr sz="788" spc="-6">
                <a:latin typeface="Arial"/>
                <a:cs typeface="Arial"/>
              </a:rPr>
              <a:t>СРОЧНОГО РЫНКОВ</a:t>
            </a:r>
            <a:endParaRPr sz="788">
              <a:latin typeface="Arial"/>
              <a:cs typeface="Arial"/>
            </a:endParaRPr>
          </a:p>
        </p:txBody>
      </p:sp>
      <p:sp>
        <p:nvSpPr>
          <p:cNvPr id="71" name="object 16">
            <a:extLst>
              <a:ext uri="{FF2B5EF4-FFF2-40B4-BE49-F238E27FC236}">
                <a16:creationId xmlns:a16="http://schemas.microsoft.com/office/drawing/2014/main" id="{06B5B207-2C5E-0820-0B1B-0F77724A2B17}"/>
              </a:ext>
            </a:extLst>
          </p:cNvPr>
          <p:cNvSpPr txBox="1">
            <a:spLocks noGrp="1" noRot="1" noMove="1" noResize="1" noEditPoints="1" noAdjustHandles="1" noChangeArrowheads="1" noChangeShapeType="1"/>
          </p:cNvSpPr>
          <p:nvPr/>
        </p:nvSpPr>
        <p:spPr bwMode="auto">
          <a:xfrm>
            <a:off x="4069947" y="5230682"/>
            <a:ext cx="1721696" cy="867967"/>
          </a:xfrm>
          <a:prstGeom prst="rect">
            <a:avLst/>
          </a:prstGeom>
        </p:spPr>
        <p:txBody>
          <a:bodyPr vert="horz" wrap="square" lIns="0" tIns="195998" rIns="0" bIns="0" rtlCol="0">
            <a:spAutoFit/>
          </a:bodyPr>
          <a:lstStyle/>
          <a:p>
            <a:pPr marL="7701">
              <a:spcBef>
                <a:spcPts val="1543"/>
              </a:spcBef>
              <a:defRPr/>
            </a:pPr>
            <a:r>
              <a:rPr sz="2395" b="1" spc="-15">
                <a:solidFill>
                  <a:srgbClr val="0A4DA7"/>
                </a:solidFill>
                <a:latin typeface="Arial"/>
                <a:cs typeface="Arial"/>
              </a:rPr>
              <a:t>840</a:t>
            </a:r>
            <a:endParaRPr sz="2395" b="1">
              <a:solidFill>
                <a:srgbClr val="0A4DA7"/>
              </a:solidFill>
              <a:latin typeface="Arial"/>
              <a:cs typeface="Arial"/>
            </a:endParaRPr>
          </a:p>
          <a:p>
            <a:pPr marL="7701" marR="3081">
              <a:lnSpc>
                <a:spcPct val="101499"/>
              </a:lnSpc>
              <a:spcBef>
                <a:spcPts val="491"/>
              </a:spcBef>
              <a:defRPr/>
            </a:pPr>
            <a:r>
              <a:rPr sz="788">
                <a:latin typeface="Arial"/>
                <a:cs typeface="Arial"/>
              </a:rPr>
              <a:t>БИРЖЕВЫХ</a:t>
            </a:r>
            <a:r>
              <a:rPr sz="788" spc="6">
                <a:latin typeface="Arial"/>
                <a:cs typeface="Arial"/>
              </a:rPr>
              <a:t> </a:t>
            </a:r>
            <a:r>
              <a:rPr sz="788">
                <a:latin typeface="Arial"/>
                <a:cs typeface="Arial"/>
              </a:rPr>
              <a:t>И</a:t>
            </a:r>
            <a:r>
              <a:rPr sz="788" spc="6">
                <a:latin typeface="Arial"/>
                <a:cs typeface="Arial"/>
              </a:rPr>
              <a:t> </a:t>
            </a:r>
            <a:r>
              <a:rPr sz="788" spc="-6">
                <a:latin typeface="Arial"/>
                <a:cs typeface="Arial"/>
              </a:rPr>
              <a:t>ВНЕБИРЖЕВЫХ </a:t>
            </a:r>
            <a:r>
              <a:rPr sz="788">
                <a:latin typeface="Arial"/>
                <a:cs typeface="Arial"/>
              </a:rPr>
              <a:t>ИНДЕКСОВ</a:t>
            </a:r>
            <a:r>
              <a:rPr sz="788" spc="-9">
                <a:latin typeface="Arial"/>
                <a:cs typeface="Arial"/>
              </a:rPr>
              <a:t> </a:t>
            </a:r>
            <a:r>
              <a:rPr sz="788">
                <a:latin typeface="Arial"/>
                <a:cs typeface="Arial"/>
              </a:rPr>
              <a:t>И</a:t>
            </a:r>
            <a:r>
              <a:rPr sz="788" spc="-9">
                <a:latin typeface="Arial"/>
                <a:cs typeface="Arial"/>
              </a:rPr>
              <a:t> </a:t>
            </a:r>
            <a:r>
              <a:rPr sz="788">
                <a:latin typeface="Arial"/>
                <a:cs typeface="Arial"/>
              </a:rPr>
              <a:t>ИНДИКАТОРОВ</a:t>
            </a:r>
            <a:r>
              <a:rPr sz="788" spc="-9">
                <a:latin typeface="Arial"/>
                <a:cs typeface="Arial"/>
              </a:rPr>
              <a:t> </a:t>
            </a:r>
            <a:r>
              <a:rPr sz="788" spc="-15">
                <a:latin typeface="Arial"/>
                <a:cs typeface="Arial"/>
              </a:rPr>
              <a:t>ЦЕН</a:t>
            </a:r>
            <a:endParaRPr sz="788">
              <a:solidFill>
                <a:srgbClr val="0A4DA7"/>
              </a:solidFill>
              <a:latin typeface="Arial"/>
              <a:cs typeface="Arial"/>
            </a:endParaRPr>
          </a:p>
        </p:txBody>
      </p:sp>
      <p:sp>
        <p:nvSpPr>
          <p:cNvPr id="72" name="object 26">
            <a:extLst>
              <a:ext uri="{FF2B5EF4-FFF2-40B4-BE49-F238E27FC236}">
                <a16:creationId xmlns:a16="http://schemas.microsoft.com/office/drawing/2014/main" id="{569B8290-1F81-EA6F-A140-6FEC3629D2CF}"/>
              </a:ext>
            </a:extLst>
          </p:cNvPr>
          <p:cNvSpPr txBox="1">
            <a:spLocks noGrp="1" noRot="1" noMove="1" noResize="1" noEditPoints="1" noAdjustHandles="1" noChangeArrowheads="1" noChangeShapeType="1"/>
          </p:cNvSpPr>
          <p:nvPr/>
        </p:nvSpPr>
        <p:spPr bwMode="auto">
          <a:xfrm>
            <a:off x="494066" y="2174516"/>
            <a:ext cx="5612694" cy="463534"/>
          </a:xfrm>
          <a:prstGeom prst="rect">
            <a:avLst/>
          </a:prstGeom>
        </p:spPr>
        <p:txBody>
          <a:bodyPr vert="horz" wrap="square" lIns="0" tIns="6931" rIns="0" bIns="0" rtlCol="0">
            <a:spAutoFit/>
          </a:bodyPr>
          <a:lstStyle/>
          <a:p>
            <a:pPr marL="7701" marR="3081">
              <a:lnSpc>
                <a:spcPct val="101499"/>
              </a:lnSpc>
              <a:spcBef>
                <a:spcPts val="55"/>
              </a:spcBef>
              <a:defRPr/>
            </a:pPr>
            <a:r>
              <a:rPr sz="1516" b="1" dirty="0">
                <a:solidFill>
                  <a:srgbClr val="000000"/>
                </a:solidFill>
                <a:latin typeface="Arial"/>
                <a:cs typeface="Arial"/>
              </a:rPr>
              <a:t>-</a:t>
            </a:r>
            <a:r>
              <a:rPr sz="1516" b="1" spc="176" dirty="0">
                <a:solidFill>
                  <a:srgbClr val="000000"/>
                </a:solidFill>
                <a:latin typeface="Arial"/>
                <a:cs typeface="Arial"/>
              </a:rPr>
              <a:t> </a:t>
            </a:r>
            <a:r>
              <a:rPr sz="1516" b="1" spc="69" dirty="0">
                <a:solidFill>
                  <a:srgbClr val="000000"/>
                </a:solidFill>
                <a:latin typeface="Arial"/>
                <a:cs typeface="Arial"/>
              </a:rPr>
              <a:t>СИСТЕМООБРАЗУЮЩИЙ</a:t>
            </a:r>
            <a:r>
              <a:rPr sz="1516" b="1" spc="182" dirty="0">
                <a:solidFill>
                  <a:srgbClr val="000000"/>
                </a:solidFill>
                <a:latin typeface="Arial"/>
                <a:cs typeface="Arial"/>
              </a:rPr>
              <a:t> </a:t>
            </a:r>
            <a:r>
              <a:rPr sz="1516" b="1" spc="73" dirty="0">
                <a:solidFill>
                  <a:srgbClr val="000000"/>
                </a:solidFill>
                <a:latin typeface="Arial"/>
                <a:cs typeface="Arial"/>
              </a:rPr>
              <a:t>ИНСТИТУТ</a:t>
            </a:r>
            <a:r>
              <a:rPr sz="1516" b="1" spc="182" dirty="0">
                <a:solidFill>
                  <a:srgbClr val="000000"/>
                </a:solidFill>
                <a:latin typeface="Arial"/>
                <a:cs typeface="Arial"/>
              </a:rPr>
              <a:t> </a:t>
            </a:r>
            <a:r>
              <a:rPr sz="1516" b="1" spc="64" dirty="0">
                <a:solidFill>
                  <a:srgbClr val="000000"/>
                </a:solidFill>
                <a:latin typeface="Arial"/>
                <a:cs typeface="Arial"/>
              </a:rPr>
              <a:t>РАЗВИТИЯ </a:t>
            </a:r>
            <a:r>
              <a:rPr sz="1516" b="1" spc="73" dirty="0">
                <a:solidFill>
                  <a:srgbClr val="000000"/>
                </a:solidFill>
                <a:latin typeface="Arial"/>
                <a:cs typeface="Arial"/>
              </a:rPr>
              <a:t>РЫНОЧНЫХ</a:t>
            </a:r>
            <a:r>
              <a:rPr sz="1516" b="1" spc="170" dirty="0">
                <a:solidFill>
                  <a:srgbClr val="000000"/>
                </a:solidFill>
                <a:latin typeface="Arial"/>
                <a:cs typeface="Arial"/>
              </a:rPr>
              <a:t> </a:t>
            </a:r>
            <a:r>
              <a:rPr sz="1516" b="1" spc="69" dirty="0">
                <a:solidFill>
                  <a:srgbClr val="000000"/>
                </a:solidFill>
                <a:latin typeface="Arial"/>
                <a:cs typeface="Arial"/>
              </a:rPr>
              <a:t>ОТНОШЕНИЙ</a:t>
            </a:r>
            <a:r>
              <a:rPr sz="1516" b="1" spc="176" dirty="0">
                <a:solidFill>
                  <a:srgbClr val="000000"/>
                </a:solidFill>
                <a:latin typeface="Arial"/>
                <a:cs typeface="Arial"/>
              </a:rPr>
              <a:t> </a:t>
            </a:r>
            <a:r>
              <a:rPr sz="1516" b="1" dirty="0">
                <a:solidFill>
                  <a:srgbClr val="000000"/>
                </a:solidFill>
                <a:latin typeface="Arial"/>
                <a:cs typeface="Arial"/>
              </a:rPr>
              <a:t>В</a:t>
            </a:r>
            <a:r>
              <a:rPr sz="1516" b="1" spc="176" dirty="0">
                <a:solidFill>
                  <a:srgbClr val="000000"/>
                </a:solidFill>
                <a:latin typeface="Arial"/>
                <a:cs typeface="Arial"/>
              </a:rPr>
              <a:t> </a:t>
            </a:r>
            <a:r>
              <a:rPr sz="1516" b="1" spc="73" dirty="0">
                <a:solidFill>
                  <a:srgbClr val="000000"/>
                </a:solidFill>
                <a:latin typeface="Arial"/>
                <a:cs typeface="Arial"/>
              </a:rPr>
              <a:t>РОССИИ</a:t>
            </a:r>
            <a:endParaRPr sz="1516" b="1" dirty="0">
              <a:solidFill>
                <a:srgbClr val="000000"/>
              </a:solidFill>
              <a:latin typeface="Arial"/>
              <a:cs typeface="Arial"/>
            </a:endParaRPr>
          </a:p>
        </p:txBody>
      </p:sp>
      <p:sp>
        <p:nvSpPr>
          <p:cNvPr id="74" name="object 28">
            <a:extLst>
              <a:ext uri="{FF2B5EF4-FFF2-40B4-BE49-F238E27FC236}">
                <a16:creationId xmlns:a16="http://schemas.microsoft.com/office/drawing/2014/main" id="{6CA6314A-8C16-2E07-6E12-30C4157BE1FF}"/>
              </a:ext>
            </a:extLst>
          </p:cNvPr>
          <p:cNvSpPr txBox="1">
            <a:spLocks noGrp="1" noRot="1" noMove="1" noResize="1" noEditPoints="1" noAdjustHandles="1" noChangeArrowheads="1" noChangeShapeType="1"/>
          </p:cNvSpPr>
          <p:nvPr/>
        </p:nvSpPr>
        <p:spPr bwMode="auto">
          <a:xfrm>
            <a:off x="10464518" y="489378"/>
            <a:ext cx="1224890" cy="723809"/>
          </a:xfrm>
          <a:prstGeom prst="rect">
            <a:avLst/>
          </a:prstGeom>
        </p:spPr>
        <p:txBody>
          <a:bodyPr vert="horz" wrap="square" lIns="0" tIns="86254" rIns="0" bIns="0" rtlCol="0">
            <a:spAutoFit/>
          </a:bodyPr>
          <a:lstStyle/>
          <a:p>
            <a:pPr marL="7701">
              <a:spcBef>
                <a:spcPts val="679"/>
              </a:spcBef>
              <a:defRPr/>
            </a:pPr>
            <a:r>
              <a:rPr sz="2395" b="1">
                <a:solidFill>
                  <a:srgbClr val="FFFFFF"/>
                </a:solidFill>
                <a:latin typeface="Arial"/>
                <a:cs typeface="Arial"/>
              </a:rPr>
              <a:t>500</a:t>
            </a:r>
            <a:r>
              <a:rPr sz="2395" b="1" spc="-30">
                <a:solidFill>
                  <a:srgbClr val="FFFFFF"/>
                </a:solidFill>
                <a:latin typeface="Arial"/>
                <a:cs typeface="Arial"/>
              </a:rPr>
              <a:t> </a:t>
            </a:r>
            <a:r>
              <a:rPr sz="2395" b="1" spc="-15">
                <a:solidFill>
                  <a:srgbClr val="FFFFFF"/>
                </a:solidFill>
                <a:latin typeface="Arial"/>
                <a:cs typeface="Arial"/>
              </a:rPr>
              <a:t>000</a:t>
            </a:r>
            <a:endParaRPr sz="2395" b="1">
              <a:latin typeface="Arial"/>
              <a:cs typeface="Arial"/>
            </a:endParaRPr>
          </a:p>
          <a:p>
            <a:pPr marL="7701">
              <a:spcBef>
                <a:spcPts val="215"/>
              </a:spcBef>
              <a:defRPr/>
            </a:pPr>
            <a:r>
              <a:rPr sz="788">
                <a:solidFill>
                  <a:srgbClr val="FFFFFF"/>
                </a:solidFill>
                <a:latin typeface="Arial"/>
                <a:cs typeface="Arial"/>
              </a:rPr>
              <a:t>ЗАКУПОЧНЫХ</a:t>
            </a:r>
            <a:r>
              <a:rPr sz="788" spc="24">
                <a:solidFill>
                  <a:srgbClr val="FFFFFF"/>
                </a:solidFill>
                <a:latin typeface="Arial"/>
                <a:cs typeface="Arial"/>
              </a:rPr>
              <a:t> </a:t>
            </a:r>
            <a:r>
              <a:rPr sz="788" spc="-6">
                <a:solidFill>
                  <a:srgbClr val="FFFFFF"/>
                </a:solidFill>
                <a:latin typeface="Arial"/>
                <a:cs typeface="Arial"/>
              </a:rPr>
              <a:t>ПРОЦЕДУР</a:t>
            </a:r>
            <a:endParaRPr sz="788">
              <a:latin typeface="Arial"/>
              <a:cs typeface="Arial"/>
            </a:endParaRPr>
          </a:p>
        </p:txBody>
      </p:sp>
      <p:sp>
        <p:nvSpPr>
          <p:cNvPr id="75" name="object 29">
            <a:extLst>
              <a:ext uri="{FF2B5EF4-FFF2-40B4-BE49-F238E27FC236}">
                <a16:creationId xmlns:a16="http://schemas.microsoft.com/office/drawing/2014/main" id="{D291DED1-FD1D-E030-520C-BF8C0C1F9BD2}"/>
              </a:ext>
            </a:extLst>
          </p:cNvPr>
          <p:cNvSpPr txBox="1">
            <a:spLocks noGrp="1" noRot="1" noMove="1" noResize="1" noEditPoints="1" noAdjustHandles="1" noChangeArrowheads="1" noChangeShapeType="1"/>
          </p:cNvSpPr>
          <p:nvPr/>
        </p:nvSpPr>
        <p:spPr bwMode="auto">
          <a:xfrm>
            <a:off x="10464515" y="1373694"/>
            <a:ext cx="1142487" cy="821343"/>
          </a:xfrm>
          <a:prstGeom prst="rect">
            <a:avLst/>
          </a:prstGeom>
        </p:spPr>
        <p:txBody>
          <a:bodyPr vert="horz" wrap="square" lIns="0" tIns="62766" rIns="0" bIns="0" rtlCol="0">
            <a:spAutoFit/>
          </a:bodyPr>
          <a:lstStyle/>
          <a:p>
            <a:pPr marL="7701">
              <a:spcBef>
                <a:spcPts val="494"/>
              </a:spcBef>
              <a:defRPr/>
            </a:pPr>
            <a:r>
              <a:rPr sz="2395" b="1">
                <a:solidFill>
                  <a:srgbClr val="FFFFFF"/>
                </a:solidFill>
                <a:latin typeface="Arial"/>
                <a:cs typeface="Arial"/>
              </a:rPr>
              <a:t>5 </a:t>
            </a:r>
            <a:r>
              <a:rPr sz="2395" b="1" spc="-12">
                <a:solidFill>
                  <a:srgbClr val="FFFFFF"/>
                </a:solidFill>
                <a:latin typeface="Arial"/>
                <a:cs typeface="Arial"/>
              </a:rPr>
              <a:t>500+</a:t>
            </a:r>
            <a:endParaRPr sz="2395" b="1">
              <a:latin typeface="Arial"/>
              <a:cs typeface="Arial"/>
            </a:endParaRPr>
          </a:p>
          <a:p>
            <a:pPr marL="7701">
              <a:spcBef>
                <a:spcPts val="154"/>
              </a:spcBef>
              <a:defRPr/>
            </a:pPr>
            <a:r>
              <a:rPr sz="788">
                <a:solidFill>
                  <a:srgbClr val="FFFFFF"/>
                </a:solidFill>
                <a:latin typeface="Arial"/>
                <a:cs typeface="Arial"/>
              </a:rPr>
              <a:t>МЛРД</a:t>
            </a:r>
            <a:r>
              <a:rPr sz="788" spc="-21">
                <a:solidFill>
                  <a:srgbClr val="FFFFFF"/>
                </a:solidFill>
                <a:latin typeface="Arial"/>
                <a:cs typeface="Arial"/>
              </a:rPr>
              <a:t> </a:t>
            </a:r>
            <a:r>
              <a:rPr sz="788" spc="-15">
                <a:solidFill>
                  <a:srgbClr val="FFFFFF"/>
                </a:solidFill>
                <a:latin typeface="Arial"/>
                <a:cs typeface="Arial"/>
              </a:rPr>
              <a:t>РУБ</a:t>
            </a:r>
            <a:endParaRPr sz="788">
              <a:latin typeface="Arial"/>
              <a:cs typeface="Arial"/>
            </a:endParaRPr>
          </a:p>
          <a:p>
            <a:pPr marL="7701">
              <a:spcBef>
                <a:spcPts val="15"/>
              </a:spcBef>
              <a:defRPr/>
            </a:pPr>
            <a:r>
              <a:rPr sz="788">
                <a:solidFill>
                  <a:srgbClr val="FFFFFF"/>
                </a:solidFill>
                <a:latin typeface="Arial"/>
                <a:cs typeface="Arial"/>
              </a:rPr>
              <a:t>ОБЪЕМ</a:t>
            </a:r>
            <a:r>
              <a:rPr sz="788" spc="6">
                <a:solidFill>
                  <a:srgbClr val="FFFFFF"/>
                </a:solidFill>
                <a:latin typeface="Arial"/>
                <a:cs typeface="Arial"/>
              </a:rPr>
              <a:t> </a:t>
            </a:r>
            <a:r>
              <a:rPr sz="788">
                <a:solidFill>
                  <a:srgbClr val="FFFFFF"/>
                </a:solidFill>
                <a:latin typeface="Arial"/>
                <a:cs typeface="Arial"/>
              </a:rPr>
              <a:t>ЗАКУПОК</a:t>
            </a:r>
            <a:r>
              <a:rPr sz="788" spc="9">
                <a:solidFill>
                  <a:srgbClr val="FFFFFF"/>
                </a:solidFill>
                <a:latin typeface="Arial"/>
                <a:cs typeface="Arial"/>
              </a:rPr>
              <a:t> </a:t>
            </a:r>
            <a:endParaRPr lang="en-US" sz="788" spc="9">
              <a:solidFill>
                <a:srgbClr val="FFFFFF"/>
              </a:solidFill>
              <a:latin typeface="Arial"/>
              <a:cs typeface="Arial"/>
            </a:endParaRPr>
          </a:p>
          <a:p>
            <a:pPr marL="7701">
              <a:spcBef>
                <a:spcPts val="15"/>
              </a:spcBef>
              <a:defRPr/>
            </a:pPr>
            <a:r>
              <a:rPr sz="788">
                <a:solidFill>
                  <a:srgbClr val="FFFFFF"/>
                </a:solidFill>
                <a:latin typeface="Arial"/>
                <a:cs typeface="Arial"/>
              </a:rPr>
              <a:t>В</a:t>
            </a:r>
            <a:r>
              <a:rPr sz="788" spc="9">
                <a:solidFill>
                  <a:srgbClr val="FFFFFF"/>
                </a:solidFill>
                <a:latin typeface="Arial"/>
                <a:cs typeface="Arial"/>
              </a:rPr>
              <a:t> </a:t>
            </a:r>
            <a:r>
              <a:rPr sz="788" spc="-15">
                <a:solidFill>
                  <a:srgbClr val="FFFFFF"/>
                </a:solidFill>
                <a:latin typeface="Arial"/>
                <a:cs typeface="Arial"/>
              </a:rPr>
              <a:t>ГОД</a:t>
            </a:r>
            <a:endParaRPr sz="788">
              <a:latin typeface="Arial"/>
              <a:cs typeface="Arial"/>
            </a:endParaRPr>
          </a:p>
        </p:txBody>
      </p:sp>
      <p:sp>
        <p:nvSpPr>
          <p:cNvPr id="76" name="object 30">
            <a:extLst>
              <a:ext uri="{FF2B5EF4-FFF2-40B4-BE49-F238E27FC236}">
                <a16:creationId xmlns:a16="http://schemas.microsoft.com/office/drawing/2014/main" id="{14ECA7C3-F4F6-B3B7-DED8-DFE80D0EF223}"/>
              </a:ext>
            </a:extLst>
          </p:cNvPr>
          <p:cNvSpPr txBox="1">
            <a:spLocks noGrp="1" noRot="1" noMove="1" noResize="1" noEditPoints="1" noAdjustHandles="1" noChangeArrowheads="1" noChangeShapeType="1"/>
          </p:cNvSpPr>
          <p:nvPr/>
        </p:nvSpPr>
        <p:spPr bwMode="auto">
          <a:xfrm>
            <a:off x="6484392" y="947320"/>
            <a:ext cx="3168055" cy="1218360"/>
          </a:xfrm>
          <a:prstGeom prst="rect">
            <a:avLst/>
          </a:prstGeom>
        </p:spPr>
        <p:txBody>
          <a:bodyPr vert="horz" wrap="square" lIns="0" tIns="7316" rIns="0" bIns="0" rtlCol="0">
            <a:spAutoFit/>
          </a:bodyPr>
          <a:lstStyle/>
          <a:p>
            <a:pPr marL="7701" marR="3081">
              <a:lnSpc>
                <a:spcPct val="122200"/>
              </a:lnSpc>
              <a:spcBef>
                <a:spcPts val="58"/>
              </a:spcBef>
              <a:defRPr/>
            </a:pPr>
            <a:r>
              <a:rPr sz="1092">
                <a:solidFill>
                  <a:srgbClr val="FFFFFF"/>
                </a:solidFill>
                <a:latin typeface="Arial"/>
                <a:cs typeface="Arial"/>
              </a:rPr>
              <a:t>Закупки</a:t>
            </a:r>
            <a:r>
              <a:rPr sz="1092" spc="-9">
                <a:solidFill>
                  <a:srgbClr val="FFFFFF"/>
                </a:solidFill>
                <a:latin typeface="Arial"/>
                <a:cs typeface="Arial"/>
              </a:rPr>
              <a:t> </a:t>
            </a:r>
            <a:r>
              <a:rPr sz="1092">
                <a:solidFill>
                  <a:srgbClr val="FFFFFF"/>
                </a:solidFill>
                <a:latin typeface="Arial"/>
                <a:cs typeface="Arial"/>
              </a:rPr>
              <a:t>в</a:t>
            </a:r>
            <a:r>
              <a:rPr sz="1092" spc="-9">
                <a:solidFill>
                  <a:srgbClr val="FFFFFF"/>
                </a:solidFill>
                <a:latin typeface="Arial"/>
                <a:cs typeface="Arial"/>
              </a:rPr>
              <a:t> </a:t>
            </a:r>
            <a:r>
              <a:rPr sz="1092" spc="-6">
                <a:solidFill>
                  <a:srgbClr val="FFFFFF"/>
                </a:solidFill>
                <a:latin typeface="Arial"/>
                <a:cs typeface="Arial"/>
              </a:rPr>
              <a:t>соответствии </a:t>
            </a:r>
            <a:r>
              <a:rPr sz="1092">
                <a:solidFill>
                  <a:srgbClr val="FFFFFF"/>
                </a:solidFill>
                <a:latin typeface="Arial"/>
                <a:cs typeface="Arial"/>
              </a:rPr>
              <a:t>с</a:t>
            </a:r>
            <a:r>
              <a:rPr sz="1092" spc="-9">
                <a:solidFill>
                  <a:srgbClr val="FFFFFF"/>
                </a:solidFill>
                <a:latin typeface="Arial"/>
                <a:cs typeface="Arial"/>
              </a:rPr>
              <a:t> </a:t>
            </a:r>
            <a:r>
              <a:rPr sz="1092">
                <a:solidFill>
                  <a:srgbClr val="FFFFFF"/>
                </a:solidFill>
                <a:latin typeface="Arial"/>
                <a:cs typeface="Arial"/>
              </a:rPr>
              <a:t>44-ФЗ</a:t>
            </a:r>
            <a:r>
              <a:rPr sz="1092" spc="-9">
                <a:solidFill>
                  <a:srgbClr val="FFFFFF"/>
                </a:solidFill>
                <a:latin typeface="Arial"/>
                <a:cs typeface="Arial"/>
              </a:rPr>
              <a:t> </a:t>
            </a:r>
            <a:r>
              <a:rPr sz="1092">
                <a:solidFill>
                  <a:srgbClr val="FFFFFF"/>
                </a:solidFill>
                <a:latin typeface="Arial"/>
                <a:cs typeface="Arial"/>
              </a:rPr>
              <a:t>и</a:t>
            </a:r>
            <a:r>
              <a:rPr sz="1092" spc="-6">
                <a:solidFill>
                  <a:srgbClr val="FFFFFF"/>
                </a:solidFill>
                <a:latin typeface="Arial"/>
                <a:cs typeface="Arial"/>
              </a:rPr>
              <a:t> 223-</a:t>
            </a:r>
            <a:r>
              <a:rPr sz="1092" spc="-15">
                <a:solidFill>
                  <a:srgbClr val="FFFFFF"/>
                </a:solidFill>
                <a:latin typeface="Arial"/>
                <a:cs typeface="Arial"/>
              </a:rPr>
              <a:t>ФЗ </a:t>
            </a:r>
            <a:r>
              <a:rPr sz="1092" spc="-6">
                <a:solidFill>
                  <a:srgbClr val="FFFFFF"/>
                </a:solidFill>
                <a:latin typeface="Arial"/>
                <a:cs typeface="Arial"/>
              </a:rPr>
              <a:t>Коммерческие</a:t>
            </a:r>
            <a:r>
              <a:rPr sz="1092" spc="3">
                <a:solidFill>
                  <a:srgbClr val="FFFFFF"/>
                </a:solidFill>
                <a:latin typeface="Arial"/>
                <a:cs typeface="Arial"/>
              </a:rPr>
              <a:t> </a:t>
            </a:r>
            <a:r>
              <a:rPr sz="1092" spc="-6">
                <a:solidFill>
                  <a:srgbClr val="FFFFFF"/>
                </a:solidFill>
                <a:latin typeface="Arial"/>
                <a:cs typeface="Arial"/>
              </a:rPr>
              <a:t>закупки</a:t>
            </a:r>
            <a:endParaRPr sz="1092">
              <a:latin typeface="Arial"/>
              <a:cs typeface="Arial"/>
            </a:endParaRPr>
          </a:p>
          <a:p>
            <a:pPr marL="7701" marR="505589">
              <a:lnSpc>
                <a:spcPct val="122200"/>
              </a:lnSpc>
              <a:defRPr/>
            </a:pPr>
            <a:r>
              <a:rPr sz="1092">
                <a:solidFill>
                  <a:srgbClr val="FFFFFF"/>
                </a:solidFill>
                <a:latin typeface="Arial"/>
                <a:cs typeface="Arial"/>
              </a:rPr>
              <a:t>Закупки</a:t>
            </a:r>
            <a:r>
              <a:rPr sz="1092" spc="-18">
                <a:solidFill>
                  <a:srgbClr val="FFFFFF"/>
                </a:solidFill>
                <a:latin typeface="Arial"/>
                <a:cs typeface="Arial"/>
              </a:rPr>
              <a:t> </a:t>
            </a:r>
            <a:r>
              <a:rPr sz="1092">
                <a:solidFill>
                  <a:srgbClr val="FFFFFF"/>
                </a:solidFill>
                <a:latin typeface="Arial"/>
                <a:cs typeface="Arial"/>
              </a:rPr>
              <a:t>крупнейших</a:t>
            </a:r>
            <a:r>
              <a:rPr sz="1092" spc="-18">
                <a:solidFill>
                  <a:srgbClr val="FFFFFF"/>
                </a:solidFill>
                <a:latin typeface="Arial"/>
                <a:cs typeface="Arial"/>
              </a:rPr>
              <a:t> </a:t>
            </a:r>
            <a:r>
              <a:rPr sz="1092" spc="-6">
                <a:solidFill>
                  <a:srgbClr val="FFFFFF"/>
                </a:solidFill>
                <a:latin typeface="Arial"/>
                <a:cs typeface="Arial"/>
              </a:rPr>
              <a:t>заказчиков Маркетплейс</a:t>
            </a:r>
            <a:r>
              <a:rPr sz="1092" spc="-3">
                <a:solidFill>
                  <a:srgbClr val="FFFFFF"/>
                </a:solidFill>
                <a:latin typeface="Arial"/>
                <a:cs typeface="Arial"/>
              </a:rPr>
              <a:t> </a:t>
            </a:r>
            <a:r>
              <a:rPr sz="1092">
                <a:solidFill>
                  <a:srgbClr val="FFFFFF"/>
                </a:solidFill>
                <a:latin typeface="Arial"/>
                <a:cs typeface="Arial"/>
              </a:rPr>
              <a:t>и </a:t>
            </a:r>
            <a:r>
              <a:rPr sz="1092" spc="-9">
                <a:solidFill>
                  <a:srgbClr val="FFFFFF"/>
                </a:solidFill>
                <a:latin typeface="Arial"/>
                <a:cs typeface="Arial"/>
              </a:rPr>
              <a:t>интернет-</a:t>
            </a:r>
            <a:r>
              <a:rPr sz="1092" spc="-6">
                <a:solidFill>
                  <a:srgbClr val="FFFFFF"/>
                </a:solidFill>
                <a:latin typeface="Arial"/>
                <a:cs typeface="Arial"/>
              </a:rPr>
              <a:t>магазин </a:t>
            </a:r>
            <a:r>
              <a:rPr sz="1092">
                <a:solidFill>
                  <a:srgbClr val="FFFFFF"/>
                </a:solidFill>
                <a:latin typeface="Arial"/>
                <a:cs typeface="Arial"/>
              </a:rPr>
              <a:t>Финансовые</a:t>
            </a:r>
            <a:r>
              <a:rPr sz="1092" spc="-12">
                <a:solidFill>
                  <a:srgbClr val="FFFFFF"/>
                </a:solidFill>
                <a:latin typeface="Arial"/>
                <a:cs typeface="Arial"/>
              </a:rPr>
              <a:t> </a:t>
            </a:r>
            <a:r>
              <a:rPr sz="1092" spc="-6">
                <a:solidFill>
                  <a:srgbClr val="FFFFFF"/>
                </a:solidFill>
                <a:latin typeface="Arial"/>
                <a:cs typeface="Arial"/>
              </a:rPr>
              <a:t>сервисы</a:t>
            </a:r>
            <a:endParaRPr sz="1092" spc="-5">
              <a:solidFill>
                <a:srgbClr val="FFFFFF"/>
              </a:solidFill>
              <a:latin typeface="Arial"/>
              <a:cs typeface="Arial"/>
            </a:endParaRPr>
          </a:p>
          <a:p>
            <a:pPr marL="7701" marR="505588">
              <a:lnSpc>
                <a:spcPct val="122200"/>
              </a:lnSpc>
              <a:defRPr/>
            </a:pPr>
            <a:r>
              <a:rPr sz="1092" spc="-5">
                <a:solidFill>
                  <a:srgbClr val="FFFFFF"/>
                </a:solidFill>
                <a:latin typeface="Arial"/>
                <a:cs typeface="Arial"/>
              </a:rPr>
              <a:t>Услуги</a:t>
            </a:r>
            <a:r>
              <a:rPr sz="1092" spc="-17">
                <a:solidFill>
                  <a:srgbClr val="FFFFFF"/>
                </a:solidFill>
                <a:latin typeface="Arial"/>
                <a:cs typeface="Arial"/>
              </a:rPr>
              <a:t> </a:t>
            </a:r>
            <a:r>
              <a:rPr sz="1092">
                <a:solidFill>
                  <a:srgbClr val="FFFFFF"/>
                </a:solidFill>
                <a:latin typeface="Arial"/>
                <a:cs typeface="Arial"/>
              </a:rPr>
              <a:t>для</a:t>
            </a:r>
            <a:r>
              <a:rPr sz="1092" spc="-17">
                <a:solidFill>
                  <a:srgbClr val="FFFFFF"/>
                </a:solidFill>
                <a:latin typeface="Arial"/>
                <a:cs typeface="Arial"/>
              </a:rPr>
              <a:t> </a:t>
            </a:r>
            <a:r>
              <a:rPr sz="1092" spc="-5">
                <a:solidFill>
                  <a:srgbClr val="FFFFFF"/>
                </a:solidFill>
                <a:latin typeface="Arial"/>
                <a:cs typeface="Arial"/>
              </a:rPr>
              <a:t>поставщиков</a:t>
            </a:r>
            <a:r>
              <a:rPr sz="1092" spc="-17">
                <a:solidFill>
                  <a:srgbClr val="FFFFFF"/>
                </a:solidFill>
                <a:latin typeface="Arial"/>
                <a:cs typeface="Arial"/>
              </a:rPr>
              <a:t> </a:t>
            </a:r>
            <a:r>
              <a:rPr sz="1092">
                <a:solidFill>
                  <a:srgbClr val="FFFFFF"/>
                </a:solidFill>
                <a:latin typeface="Arial"/>
                <a:cs typeface="Arial"/>
              </a:rPr>
              <a:t>и</a:t>
            </a:r>
            <a:r>
              <a:rPr sz="1092" spc="-17">
                <a:solidFill>
                  <a:srgbClr val="FFFFFF"/>
                </a:solidFill>
                <a:latin typeface="Arial"/>
                <a:cs typeface="Arial"/>
              </a:rPr>
              <a:t> </a:t>
            </a:r>
            <a:r>
              <a:rPr sz="1092" spc="-5">
                <a:solidFill>
                  <a:srgbClr val="FFFFFF"/>
                </a:solidFill>
                <a:latin typeface="Arial"/>
                <a:cs typeface="Arial"/>
              </a:rPr>
              <a:t>заказчиков</a:t>
            </a:r>
            <a:endParaRPr sz="1092">
              <a:latin typeface="Arial"/>
              <a:cs typeface="Arial"/>
            </a:endParaRPr>
          </a:p>
        </p:txBody>
      </p:sp>
      <p:sp>
        <p:nvSpPr>
          <p:cNvPr id="77" name="object 31">
            <a:extLst>
              <a:ext uri="{FF2B5EF4-FFF2-40B4-BE49-F238E27FC236}">
                <a16:creationId xmlns:a16="http://schemas.microsoft.com/office/drawing/2014/main" id="{1A5BEF23-FB56-FD63-EEB8-931BE98A6232}"/>
              </a:ext>
            </a:extLst>
          </p:cNvPr>
          <p:cNvSpPr txBox="1">
            <a:spLocks noGrp="1" noRot="1" noMove="1" noResize="1" noEditPoints="1" noAdjustHandles="1" noChangeArrowheads="1" noChangeShapeType="1"/>
          </p:cNvSpPr>
          <p:nvPr/>
        </p:nvSpPr>
        <p:spPr bwMode="auto">
          <a:xfrm>
            <a:off x="10456030" y="2754361"/>
            <a:ext cx="1344541" cy="614100"/>
          </a:xfrm>
          <a:prstGeom prst="rect">
            <a:avLst/>
          </a:prstGeom>
        </p:spPr>
        <p:txBody>
          <a:bodyPr vert="horz" wrap="square" lIns="0" tIns="8086" rIns="0" bIns="0" rtlCol="0">
            <a:spAutoFit/>
          </a:bodyPr>
          <a:lstStyle/>
          <a:p>
            <a:pPr marL="7701">
              <a:spcBef>
                <a:spcPts val="64"/>
              </a:spcBef>
              <a:defRPr/>
            </a:pPr>
            <a:r>
              <a:rPr sz="2395" b="1">
                <a:solidFill>
                  <a:srgbClr val="00ADEF"/>
                </a:solidFill>
                <a:latin typeface="Arial"/>
                <a:cs typeface="Arial"/>
              </a:rPr>
              <a:t>7 </a:t>
            </a:r>
            <a:r>
              <a:rPr sz="2395" b="1" spc="-15">
                <a:solidFill>
                  <a:srgbClr val="00ADEF"/>
                </a:solidFill>
                <a:latin typeface="Arial"/>
                <a:cs typeface="Arial"/>
              </a:rPr>
              <a:t>230</a:t>
            </a:r>
            <a:endParaRPr sz="2395" b="1">
              <a:latin typeface="Arial"/>
              <a:cs typeface="Arial"/>
            </a:endParaRPr>
          </a:p>
          <a:p>
            <a:pPr marL="7701" marR="3081">
              <a:lnSpc>
                <a:spcPct val="101499"/>
              </a:lnSpc>
              <a:spcBef>
                <a:spcPts val="42"/>
              </a:spcBef>
              <a:defRPr/>
            </a:pPr>
            <a:r>
              <a:rPr sz="788" spc="-6">
                <a:solidFill>
                  <a:srgbClr val="333333"/>
                </a:solidFill>
                <a:latin typeface="Arial"/>
                <a:cs typeface="Arial"/>
              </a:rPr>
              <a:t>КОЛИЧЕСТВО </a:t>
            </a:r>
            <a:r>
              <a:rPr sz="788">
                <a:solidFill>
                  <a:srgbClr val="333333"/>
                </a:solidFill>
                <a:latin typeface="Arial"/>
                <a:cs typeface="Arial"/>
              </a:rPr>
              <a:t>УЧАСТНИКОВ</a:t>
            </a:r>
            <a:r>
              <a:rPr lang="en-US" sz="788" spc="-30">
                <a:solidFill>
                  <a:srgbClr val="333333"/>
                </a:solidFill>
                <a:latin typeface="Arial"/>
                <a:cs typeface="Arial"/>
              </a:rPr>
              <a:t> </a:t>
            </a:r>
            <a:r>
              <a:rPr sz="788" spc="-6">
                <a:solidFill>
                  <a:srgbClr val="333333"/>
                </a:solidFill>
                <a:latin typeface="Arial"/>
                <a:cs typeface="Arial"/>
              </a:rPr>
              <a:t>КЛИРИНГА</a:t>
            </a:r>
            <a:endParaRPr sz="788">
              <a:latin typeface="Arial"/>
              <a:cs typeface="Arial"/>
            </a:endParaRPr>
          </a:p>
        </p:txBody>
      </p:sp>
      <p:sp>
        <p:nvSpPr>
          <p:cNvPr id="78" name="object 32">
            <a:extLst>
              <a:ext uri="{FF2B5EF4-FFF2-40B4-BE49-F238E27FC236}">
                <a16:creationId xmlns:a16="http://schemas.microsoft.com/office/drawing/2014/main" id="{7AA751A3-71C5-29C5-15E1-DA35DF61E9E8}"/>
              </a:ext>
            </a:extLst>
          </p:cNvPr>
          <p:cNvSpPr txBox="1">
            <a:spLocks noGrp="1" noRot="1" noMove="1" noResize="1" noEditPoints="1" noAdjustHandles="1" noChangeArrowheads="1" noChangeShapeType="1"/>
          </p:cNvSpPr>
          <p:nvPr/>
        </p:nvSpPr>
        <p:spPr bwMode="auto">
          <a:xfrm>
            <a:off x="6471020" y="3416880"/>
            <a:ext cx="4087801" cy="742845"/>
          </a:xfrm>
          <a:prstGeom prst="rect">
            <a:avLst/>
          </a:prstGeom>
        </p:spPr>
        <p:txBody>
          <a:bodyPr vert="horz" wrap="square" lIns="0" tIns="7316" rIns="0" bIns="0" rtlCol="0">
            <a:spAutoFit/>
          </a:bodyPr>
          <a:lstStyle/>
          <a:p>
            <a:pPr marL="7701" marR="195227">
              <a:lnSpc>
                <a:spcPct val="114999"/>
              </a:lnSpc>
              <a:spcBef>
                <a:spcPts val="58"/>
              </a:spcBef>
              <a:defRPr/>
            </a:pPr>
            <a:r>
              <a:rPr sz="1092">
                <a:solidFill>
                  <a:srgbClr val="333333"/>
                </a:solidFill>
                <a:latin typeface="Arial"/>
                <a:cs typeface="Arial"/>
              </a:rPr>
              <a:t>Клиринг</a:t>
            </a:r>
            <a:r>
              <a:rPr sz="1092" spc="-21">
                <a:solidFill>
                  <a:srgbClr val="333333"/>
                </a:solidFill>
                <a:latin typeface="Arial"/>
                <a:cs typeface="Arial"/>
              </a:rPr>
              <a:t> </a:t>
            </a:r>
            <a:r>
              <a:rPr sz="1092">
                <a:solidFill>
                  <a:srgbClr val="333333"/>
                </a:solidFill>
                <a:latin typeface="Arial"/>
                <a:cs typeface="Arial"/>
              </a:rPr>
              <a:t>в</a:t>
            </a:r>
            <a:r>
              <a:rPr sz="1092" spc="-21">
                <a:solidFill>
                  <a:srgbClr val="333333"/>
                </a:solidFill>
                <a:latin typeface="Arial"/>
                <a:cs typeface="Arial"/>
              </a:rPr>
              <a:t> </a:t>
            </a:r>
            <a:r>
              <a:rPr sz="1092">
                <a:solidFill>
                  <a:srgbClr val="333333"/>
                </a:solidFill>
                <a:latin typeface="Arial"/>
                <a:cs typeface="Arial"/>
              </a:rPr>
              <a:t>секции</a:t>
            </a:r>
            <a:r>
              <a:rPr sz="1092" spc="-21">
                <a:solidFill>
                  <a:srgbClr val="333333"/>
                </a:solidFill>
                <a:latin typeface="Arial"/>
                <a:cs typeface="Arial"/>
              </a:rPr>
              <a:t> </a:t>
            </a:r>
            <a:r>
              <a:rPr sz="1092">
                <a:solidFill>
                  <a:srgbClr val="333333"/>
                </a:solidFill>
                <a:latin typeface="Arial"/>
                <a:cs typeface="Arial"/>
              </a:rPr>
              <a:t>срочного</a:t>
            </a:r>
            <a:r>
              <a:rPr sz="1092" spc="-21">
                <a:solidFill>
                  <a:srgbClr val="333333"/>
                </a:solidFill>
                <a:latin typeface="Arial"/>
                <a:cs typeface="Arial"/>
              </a:rPr>
              <a:t> </a:t>
            </a:r>
            <a:r>
              <a:rPr sz="1092">
                <a:solidFill>
                  <a:srgbClr val="333333"/>
                </a:solidFill>
                <a:latin typeface="Arial"/>
                <a:cs typeface="Arial"/>
              </a:rPr>
              <a:t>рынка</a:t>
            </a:r>
            <a:r>
              <a:rPr sz="1092" spc="-21">
                <a:solidFill>
                  <a:srgbClr val="333333"/>
                </a:solidFill>
                <a:latin typeface="Arial"/>
                <a:cs typeface="Arial"/>
              </a:rPr>
              <a:t> </a:t>
            </a:r>
            <a:r>
              <a:rPr sz="1092">
                <a:solidFill>
                  <a:srgbClr val="333333"/>
                </a:solidFill>
                <a:latin typeface="Arial"/>
                <a:cs typeface="Arial"/>
              </a:rPr>
              <a:t>АО</a:t>
            </a:r>
            <a:r>
              <a:rPr sz="1092" spc="-18">
                <a:solidFill>
                  <a:srgbClr val="333333"/>
                </a:solidFill>
                <a:latin typeface="Arial"/>
                <a:cs typeface="Arial"/>
              </a:rPr>
              <a:t> </a:t>
            </a:r>
            <a:r>
              <a:rPr lang="ru-RU" sz="1092" spc="-5">
                <a:solidFill>
                  <a:srgbClr val="333333"/>
                </a:solidFill>
                <a:latin typeface="Arial"/>
                <a:cs typeface="Arial"/>
              </a:rPr>
              <a:t>Петербургская Биржа</a:t>
            </a:r>
          </a:p>
          <a:p>
            <a:pPr marL="7701" marR="195227">
              <a:lnSpc>
                <a:spcPct val="114999"/>
              </a:lnSpc>
              <a:spcBef>
                <a:spcPts val="57"/>
              </a:spcBef>
              <a:defRPr/>
            </a:pPr>
            <a:r>
              <a:rPr sz="1092">
                <a:solidFill>
                  <a:srgbClr val="333333"/>
                </a:solidFill>
                <a:latin typeface="Arial"/>
                <a:cs typeface="Arial"/>
              </a:rPr>
              <a:t>Обеспечение</a:t>
            </a:r>
            <a:r>
              <a:rPr sz="1092" spc="-30">
                <a:solidFill>
                  <a:srgbClr val="333333"/>
                </a:solidFill>
                <a:latin typeface="Arial"/>
                <a:cs typeface="Arial"/>
              </a:rPr>
              <a:t> </a:t>
            </a:r>
            <a:r>
              <a:rPr sz="1092">
                <a:solidFill>
                  <a:srgbClr val="333333"/>
                </a:solidFill>
                <a:latin typeface="Arial"/>
                <a:cs typeface="Arial"/>
              </a:rPr>
              <a:t>расчетов</a:t>
            </a:r>
            <a:r>
              <a:rPr sz="1092" spc="-30">
                <a:solidFill>
                  <a:srgbClr val="333333"/>
                </a:solidFill>
                <a:latin typeface="Arial"/>
                <a:cs typeface="Arial"/>
              </a:rPr>
              <a:t> </a:t>
            </a:r>
            <a:r>
              <a:rPr sz="1092">
                <a:solidFill>
                  <a:srgbClr val="333333"/>
                </a:solidFill>
                <a:latin typeface="Arial"/>
                <a:cs typeface="Arial"/>
              </a:rPr>
              <a:t>по</a:t>
            </a:r>
            <a:r>
              <a:rPr sz="1092" spc="-30">
                <a:solidFill>
                  <a:srgbClr val="333333"/>
                </a:solidFill>
                <a:latin typeface="Arial"/>
                <a:cs typeface="Arial"/>
              </a:rPr>
              <a:t> </a:t>
            </a:r>
            <a:r>
              <a:rPr sz="1092">
                <a:solidFill>
                  <a:srgbClr val="333333"/>
                </a:solidFill>
                <a:latin typeface="Arial"/>
                <a:cs typeface="Arial"/>
              </a:rPr>
              <a:t>клиринговым</a:t>
            </a:r>
            <a:r>
              <a:rPr sz="1092" spc="-30">
                <a:solidFill>
                  <a:srgbClr val="333333"/>
                </a:solidFill>
                <a:latin typeface="Arial"/>
                <a:cs typeface="Arial"/>
              </a:rPr>
              <a:t> </a:t>
            </a:r>
            <a:r>
              <a:rPr sz="1092">
                <a:solidFill>
                  <a:srgbClr val="333333"/>
                </a:solidFill>
                <a:latin typeface="Arial"/>
                <a:cs typeface="Arial"/>
              </a:rPr>
              <a:t>счетам</a:t>
            </a:r>
            <a:r>
              <a:rPr sz="1092" spc="-30">
                <a:solidFill>
                  <a:srgbClr val="333333"/>
                </a:solidFill>
                <a:latin typeface="Arial"/>
                <a:cs typeface="Arial"/>
              </a:rPr>
              <a:t> </a:t>
            </a:r>
            <a:r>
              <a:rPr sz="1092" spc="-14">
                <a:solidFill>
                  <a:srgbClr val="333333"/>
                </a:solidFill>
                <a:latin typeface="Arial"/>
                <a:cs typeface="Arial"/>
              </a:rPr>
              <a:t>АО</a:t>
            </a:r>
          </a:p>
          <a:p>
            <a:pPr marL="7701">
              <a:defRPr/>
            </a:pPr>
            <a:r>
              <a:rPr lang="ru-RU" sz="1092">
                <a:solidFill>
                  <a:srgbClr val="333333"/>
                </a:solidFill>
                <a:latin typeface="Arial"/>
                <a:cs typeface="Arial"/>
              </a:rPr>
              <a:t>Петербургская Биржа </a:t>
            </a:r>
            <a:r>
              <a:rPr sz="1092">
                <a:solidFill>
                  <a:srgbClr val="333333"/>
                </a:solidFill>
                <a:latin typeface="Arial"/>
                <a:cs typeface="Arial"/>
              </a:rPr>
              <a:t>в</a:t>
            </a:r>
            <a:r>
              <a:rPr sz="1092" spc="-27">
                <a:solidFill>
                  <a:srgbClr val="333333"/>
                </a:solidFill>
                <a:latin typeface="Arial"/>
                <a:cs typeface="Arial"/>
              </a:rPr>
              <a:t> </a:t>
            </a:r>
            <a:r>
              <a:rPr sz="1092">
                <a:solidFill>
                  <a:srgbClr val="333333"/>
                </a:solidFill>
                <a:latin typeface="Arial"/>
                <a:cs typeface="Arial"/>
              </a:rPr>
              <a:t>целях</a:t>
            </a:r>
            <a:r>
              <a:rPr sz="1092" spc="-27">
                <a:solidFill>
                  <a:srgbClr val="333333"/>
                </a:solidFill>
                <a:latin typeface="Arial"/>
                <a:cs typeface="Arial"/>
              </a:rPr>
              <a:t> </a:t>
            </a:r>
            <a:r>
              <a:rPr sz="1092">
                <a:solidFill>
                  <a:srgbClr val="333333"/>
                </a:solidFill>
                <a:latin typeface="Arial"/>
                <a:cs typeface="Arial"/>
              </a:rPr>
              <a:t>исполнения</a:t>
            </a:r>
            <a:r>
              <a:rPr sz="1092" spc="-27">
                <a:solidFill>
                  <a:srgbClr val="333333"/>
                </a:solidFill>
                <a:latin typeface="Arial"/>
                <a:cs typeface="Arial"/>
              </a:rPr>
              <a:t> </a:t>
            </a:r>
            <a:r>
              <a:rPr sz="1092" spc="-6">
                <a:solidFill>
                  <a:srgbClr val="333333"/>
                </a:solidFill>
                <a:latin typeface="Arial"/>
                <a:cs typeface="Arial"/>
              </a:rPr>
              <a:t>биржевых</a:t>
            </a:r>
            <a:r>
              <a:rPr sz="1092" spc="-27">
                <a:solidFill>
                  <a:srgbClr val="333333"/>
                </a:solidFill>
                <a:latin typeface="Arial"/>
                <a:cs typeface="Arial"/>
              </a:rPr>
              <a:t> </a:t>
            </a:r>
            <a:r>
              <a:rPr sz="1092" spc="-6">
                <a:solidFill>
                  <a:srgbClr val="333333"/>
                </a:solidFill>
                <a:latin typeface="Arial"/>
                <a:cs typeface="Arial"/>
              </a:rPr>
              <a:t>договоров</a:t>
            </a:r>
            <a:endParaRPr sz="1092">
              <a:latin typeface="Arial"/>
              <a:cs typeface="Arial"/>
            </a:endParaRPr>
          </a:p>
        </p:txBody>
      </p:sp>
      <p:sp>
        <p:nvSpPr>
          <p:cNvPr id="79" name="object 33">
            <a:extLst>
              <a:ext uri="{FF2B5EF4-FFF2-40B4-BE49-F238E27FC236}">
                <a16:creationId xmlns:a16="http://schemas.microsoft.com/office/drawing/2014/main" id="{8CB1392D-0836-8FDC-63CB-87D26C39DE31}"/>
              </a:ext>
            </a:extLst>
          </p:cNvPr>
          <p:cNvSpPr txBox="1">
            <a:spLocks noGrp="1" noRot="1" noMove="1" noResize="1" noEditPoints="1" noAdjustHandles="1" noChangeArrowheads="1" noChangeShapeType="1"/>
          </p:cNvSpPr>
          <p:nvPr/>
        </p:nvSpPr>
        <p:spPr bwMode="auto">
          <a:xfrm>
            <a:off x="10464518" y="4858577"/>
            <a:ext cx="1216418" cy="751409"/>
          </a:xfrm>
          <a:prstGeom prst="rect">
            <a:avLst/>
          </a:prstGeom>
        </p:spPr>
        <p:txBody>
          <a:bodyPr vert="horz" wrap="square" lIns="0" tIns="100887" rIns="0" bIns="0" rtlCol="0">
            <a:spAutoFit/>
          </a:bodyPr>
          <a:lstStyle/>
          <a:p>
            <a:pPr marL="7701">
              <a:spcBef>
                <a:spcPts val="794"/>
              </a:spcBef>
              <a:defRPr/>
            </a:pPr>
            <a:r>
              <a:rPr sz="2395" b="1" spc="-12">
                <a:solidFill>
                  <a:srgbClr val="00ADEF"/>
                </a:solidFill>
                <a:latin typeface="Arial"/>
                <a:cs typeface="Arial"/>
              </a:rPr>
              <a:t>480+</a:t>
            </a:r>
            <a:endParaRPr sz="2395" b="1">
              <a:latin typeface="Arial"/>
              <a:cs typeface="Arial"/>
            </a:endParaRPr>
          </a:p>
          <a:p>
            <a:pPr marL="7701">
              <a:spcBef>
                <a:spcPts val="255"/>
              </a:spcBef>
              <a:defRPr/>
            </a:pPr>
            <a:r>
              <a:rPr sz="788">
                <a:solidFill>
                  <a:srgbClr val="333333"/>
                </a:solidFill>
                <a:latin typeface="Arial"/>
                <a:cs typeface="Arial"/>
              </a:rPr>
              <a:t>УЧЕБНЫХ</a:t>
            </a:r>
            <a:r>
              <a:rPr sz="788" spc="33">
                <a:solidFill>
                  <a:srgbClr val="333333"/>
                </a:solidFill>
                <a:latin typeface="Arial"/>
                <a:cs typeface="Arial"/>
              </a:rPr>
              <a:t> </a:t>
            </a:r>
            <a:r>
              <a:rPr sz="788" spc="-6">
                <a:solidFill>
                  <a:srgbClr val="333333"/>
                </a:solidFill>
                <a:latin typeface="Arial"/>
                <a:cs typeface="Arial"/>
              </a:rPr>
              <a:t>МЕРОПРИЯТИЙ</a:t>
            </a:r>
            <a:endParaRPr sz="788">
              <a:latin typeface="Arial"/>
              <a:cs typeface="Arial"/>
            </a:endParaRPr>
          </a:p>
        </p:txBody>
      </p:sp>
      <p:sp>
        <p:nvSpPr>
          <p:cNvPr id="80" name="object 34">
            <a:extLst>
              <a:ext uri="{FF2B5EF4-FFF2-40B4-BE49-F238E27FC236}">
                <a16:creationId xmlns:a16="http://schemas.microsoft.com/office/drawing/2014/main" id="{ECB0A23F-2572-3A19-4E96-E7BF0DC25EC0}"/>
              </a:ext>
            </a:extLst>
          </p:cNvPr>
          <p:cNvSpPr txBox="1">
            <a:spLocks noGrp="1" noRot="1" noMove="1" noResize="1" noEditPoints="1" noAdjustHandles="1" noChangeArrowheads="1" noChangeShapeType="1"/>
          </p:cNvSpPr>
          <p:nvPr/>
        </p:nvSpPr>
        <p:spPr bwMode="auto">
          <a:xfrm>
            <a:off x="10464517" y="5646681"/>
            <a:ext cx="1299208" cy="733455"/>
          </a:xfrm>
          <a:prstGeom prst="rect">
            <a:avLst/>
          </a:prstGeom>
        </p:spPr>
        <p:txBody>
          <a:bodyPr vert="horz" wrap="square" lIns="0" tIns="100887" rIns="0" bIns="0" rtlCol="0">
            <a:spAutoFit/>
          </a:bodyPr>
          <a:lstStyle/>
          <a:p>
            <a:pPr marL="7701">
              <a:spcBef>
                <a:spcPts val="794"/>
              </a:spcBef>
              <a:defRPr/>
            </a:pPr>
            <a:r>
              <a:rPr sz="2395" b="1">
                <a:solidFill>
                  <a:srgbClr val="00ADEF"/>
                </a:solidFill>
                <a:latin typeface="Arial"/>
                <a:cs typeface="Arial"/>
              </a:rPr>
              <a:t>41</a:t>
            </a:r>
            <a:r>
              <a:rPr sz="2395" b="1" spc="-69">
                <a:solidFill>
                  <a:srgbClr val="00ADEF"/>
                </a:solidFill>
                <a:latin typeface="Arial"/>
                <a:cs typeface="Arial"/>
              </a:rPr>
              <a:t> </a:t>
            </a:r>
            <a:r>
              <a:rPr sz="2395" b="1" spc="-12">
                <a:solidFill>
                  <a:srgbClr val="00ADEF"/>
                </a:solidFill>
                <a:latin typeface="Arial"/>
                <a:cs typeface="Arial"/>
              </a:rPr>
              <a:t>000+</a:t>
            </a:r>
            <a:endParaRPr sz="2395" b="1">
              <a:latin typeface="Arial"/>
              <a:cs typeface="Arial"/>
            </a:endParaRPr>
          </a:p>
          <a:p>
            <a:pPr marL="7701" marR="199078">
              <a:lnSpc>
                <a:spcPct val="101499"/>
              </a:lnSpc>
              <a:spcBef>
                <a:spcPts val="240"/>
              </a:spcBef>
              <a:defRPr/>
            </a:pPr>
            <a:r>
              <a:rPr sz="788">
                <a:solidFill>
                  <a:srgbClr val="333333"/>
                </a:solidFill>
                <a:latin typeface="Arial"/>
                <a:cs typeface="Arial"/>
              </a:rPr>
              <a:t>ЧЕЛОВЕК</a:t>
            </a:r>
            <a:r>
              <a:rPr sz="788" spc="33">
                <a:solidFill>
                  <a:srgbClr val="333333"/>
                </a:solidFill>
                <a:latin typeface="Arial"/>
                <a:cs typeface="Arial"/>
              </a:rPr>
              <a:t> </a:t>
            </a:r>
            <a:r>
              <a:rPr sz="788" spc="-6">
                <a:solidFill>
                  <a:srgbClr val="333333"/>
                </a:solidFill>
                <a:latin typeface="Arial"/>
                <a:cs typeface="Arial"/>
              </a:rPr>
              <a:t>ПРОШЛИ </a:t>
            </a:r>
            <a:r>
              <a:rPr sz="788">
                <a:solidFill>
                  <a:srgbClr val="333333"/>
                </a:solidFill>
                <a:latin typeface="Arial"/>
                <a:cs typeface="Arial"/>
              </a:rPr>
              <a:t>ОБУЧЕНИЕ</a:t>
            </a:r>
            <a:r>
              <a:rPr sz="788" spc="9">
                <a:solidFill>
                  <a:srgbClr val="333333"/>
                </a:solidFill>
                <a:latin typeface="Arial"/>
                <a:cs typeface="Arial"/>
              </a:rPr>
              <a:t> </a:t>
            </a:r>
            <a:r>
              <a:rPr sz="788">
                <a:solidFill>
                  <a:srgbClr val="333333"/>
                </a:solidFill>
                <a:latin typeface="Arial"/>
                <a:cs typeface="Arial"/>
              </a:rPr>
              <a:t>В</a:t>
            </a:r>
            <a:r>
              <a:rPr sz="788" spc="9">
                <a:solidFill>
                  <a:srgbClr val="333333"/>
                </a:solidFill>
                <a:latin typeface="Arial"/>
                <a:cs typeface="Arial"/>
              </a:rPr>
              <a:t> </a:t>
            </a:r>
            <a:r>
              <a:rPr sz="788" spc="-15">
                <a:solidFill>
                  <a:srgbClr val="333333"/>
                </a:solidFill>
                <a:latin typeface="Arial"/>
                <a:cs typeface="Arial"/>
              </a:rPr>
              <a:t>ЦРТ</a:t>
            </a:r>
            <a:endParaRPr sz="788">
              <a:latin typeface="Arial"/>
              <a:cs typeface="Arial"/>
            </a:endParaRPr>
          </a:p>
        </p:txBody>
      </p:sp>
      <p:sp>
        <p:nvSpPr>
          <p:cNvPr id="81" name="object 35">
            <a:extLst>
              <a:ext uri="{FF2B5EF4-FFF2-40B4-BE49-F238E27FC236}">
                <a16:creationId xmlns:a16="http://schemas.microsoft.com/office/drawing/2014/main" id="{0DD565D8-5555-6919-A880-E7802B5AE63F}"/>
              </a:ext>
            </a:extLst>
          </p:cNvPr>
          <p:cNvSpPr txBox="1">
            <a:spLocks noGrp="1" noRot="1" noMove="1" noResize="1" noEditPoints="1" noAdjustHandles="1" noChangeArrowheads="1" noChangeShapeType="1"/>
          </p:cNvSpPr>
          <p:nvPr/>
        </p:nvSpPr>
        <p:spPr bwMode="auto">
          <a:xfrm>
            <a:off x="6471020" y="5227408"/>
            <a:ext cx="3670050" cy="1163088"/>
          </a:xfrm>
          <a:prstGeom prst="rect">
            <a:avLst/>
          </a:prstGeom>
        </p:spPr>
        <p:txBody>
          <a:bodyPr vert="horz" wrap="square" lIns="0" tIns="7316" rIns="0" bIns="0" rtlCol="0">
            <a:spAutoFit/>
          </a:bodyPr>
          <a:lstStyle/>
          <a:p>
            <a:pPr marL="7701" marR="3081">
              <a:lnSpc>
                <a:spcPct val="137400"/>
              </a:lnSpc>
              <a:spcBef>
                <a:spcPts val="58"/>
              </a:spcBef>
              <a:defRPr/>
            </a:pPr>
            <a:r>
              <a:rPr sz="1092">
                <a:solidFill>
                  <a:srgbClr val="333333"/>
                </a:solidFill>
                <a:latin typeface="Arial"/>
                <a:cs typeface="Arial"/>
              </a:rPr>
              <a:t>Обучение</a:t>
            </a:r>
            <a:r>
              <a:rPr sz="1092" spc="-30">
                <a:solidFill>
                  <a:srgbClr val="333333"/>
                </a:solidFill>
                <a:latin typeface="Arial"/>
                <a:cs typeface="Arial"/>
              </a:rPr>
              <a:t> </a:t>
            </a:r>
            <a:r>
              <a:rPr sz="1092">
                <a:solidFill>
                  <a:srgbClr val="333333"/>
                </a:solidFill>
                <a:latin typeface="Arial"/>
                <a:cs typeface="Arial"/>
              </a:rPr>
              <a:t>участников</a:t>
            </a:r>
            <a:r>
              <a:rPr sz="1092" spc="-30">
                <a:solidFill>
                  <a:srgbClr val="333333"/>
                </a:solidFill>
                <a:latin typeface="Arial"/>
                <a:cs typeface="Arial"/>
              </a:rPr>
              <a:t> </a:t>
            </a:r>
            <a:r>
              <a:rPr sz="1092" spc="-6">
                <a:solidFill>
                  <a:srgbClr val="333333"/>
                </a:solidFill>
                <a:latin typeface="Arial"/>
                <a:cs typeface="Arial"/>
              </a:rPr>
              <a:t>биржевых</a:t>
            </a:r>
            <a:r>
              <a:rPr sz="1092" spc="-30">
                <a:solidFill>
                  <a:srgbClr val="333333"/>
                </a:solidFill>
                <a:latin typeface="Arial"/>
                <a:cs typeface="Arial"/>
              </a:rPr>
              <a:t> </a:t>
            </a:r>
            <a:r>
              <a:rPr sz="1092">
                <a:solidFill>
                  <a:srgbClr val="333333"/>
                </a:solidFill>
                <a:latin typeface="Arial"/>
                <a:cs typeface="Arial"/>
              </a:rPr>
              <a:t>и</a:t>
            </a:r>
            <a:r>
              <a:rPr sz="1092" spc="-30">
                <a:solidFill>
                  <a:srgbClr val="333333"/>
                </a:solidFill>
                <a:latin typeface="Arial"/>
                <a:cs typeface="Arial"/>
              </a:rPr>
              <a:t> </a:t>
            </a:r>
            <a:r>
              <a:rPr sz="1092" spc="-6">
                <a:solidFill>
                  <a:srgbClr val="333333"/>
                </a:solidFill>
                <a:latin typeface="Arial"/>
                <a:cs typeface="Arial"/>
              </a:rPr>
              <a:t>внебиржевых</a:t>
            </a:r>
            <a:r>
              <a:rPr sz="1092" spc="-30">
                <a:solidFill>
                  <a:srgbClr val="333333"/>
                </a:solidFill>
                <a:latin typeface="Arial"/>
                <a:cs typeface="Arial"/>
              </a:rPr>
              <a:t> </a:t>
            </a:r>
            <a:r>
              <a:rPr sz="1092" spc="-6">
                <a:solidFill>
                  <a:srgbClr val="333333"/>
                </a:solidFill>
                <a:latin typeface="Arial"/>
                <a:cs typeface="Arial"/>
              </a:rPr>
              <a:t>торгов </a:t>
            </a:r>
            <a:r>
              <a:rPr sz="1092">
                <a:solidFill>
                  <a:srgbClr val="333333"/>
                </a:solidFill>
                <a:latin typeface="Arial"/>
                <a:cs typeface="Arial"/>
              </a:rPr>
              <a:t>Повышение</a:t>
            </a:r>
            <a:r>
              <a:rPr sz="1092" spc="-6">
                <a:solidFill>
                  <a:srgbClr val="333333"/>
                </a:solidFill>
                <a:latin typeface="Arial"/>
                <a:cs typeface="Arial"/>
              </a:rPr>
              <a:t> квалификации</a:t>
            </a:r>
            <a:endParaRPr sz="1092">
              <a:latin typeface="Arial"/>
              <a:cs typeface="Arial"/>
            </a:endParaRPr>
          </a:p>
          <a:p>
            <a:pPr marL="14247" marR="2014655">
              <a:lnSpc>
                <a:spcPts val="897"/>
              </a:lnSpc>
              <a:spcBef>
                <a:spcPts val="152"/>
              </a:spcBef>
              <a:defRPr/>
            </a:pPr>
            <a:r>
              <a:rPr sz="788">
                <a:solidFill>
                  <a:srgbClr val="333333"/>
                </a:solidFill>
                <a:latin typeface="Arial"/>
                <a:cs typeface="Arial"/>
              </a:rPr>
              <a:t>в</a:t>
            </a:r>
            <a:r>
              <a:rPr sz="788" spc="12">
                <a:solidFill>
                  <a:srgbClr val="333333"/>
                </a:solidFill>
                <a:latin typeface="Arial"/>
                <a:cs typeface="Arial"/>
              </a:rPr>
              <a:t> </a:t>
            </a:r>
            <a:r>
              <a:rPr sz="788">
                <a:solidFill>
                  <a:srgbClr val="333333"/>
                </a:solidFill>
                <a:latin typeface="Arial"/>
                <a:cs typeface="Arial"/>
              </a:rPr>
              <a:t>сфере</a:t>
            </a:r>
            <a:r>
              <a:rPr sz="788" spc="12">
                <a:solidFill>
                  <a:srgbClr val="333333"/>
                </a:solidFill>
                <a:latin typeface="Arial"/>
                <a:cs typeface="Arial"/>
              </a:rPr>
              <a:t> </a:t>
            </a:r>
            <a:r>
              <a:rPr sz="788">
                <a:solidFill>
                  <a:srgbClr val="333333"/>
                </a:solidFill>
                <a:latin typeface="Arial"/>
                <a:cs typeface="Arial"/>
              </a:rPr>
              <a:t>закупочной</a:t>
            </a:r>
            <a:r>
              <a:rPr sz="788" spc="12">
                <a:solidFill>
                  <a:srgbClr val="333333"/>
                </a:solidFill>
                <a:latin typeface="Arial"/>
                <a:cs typeface="Arial"/>
              </a:rPr>
              <a:t> </a:t>
            </a:r>
            <a:r>
              <a:rPr sz="788" spc="-6">
                <a:solidFill>
                  <a:srgbClr val="333333"/>
                </a:solidFill>
                <a:latin typeface="Arial"/>
                <a:cs typeface="Arial"/>
              </a:rPr>
              <a:t>деятельности </a:t>
            </a:r>
            <a:r>
              <a:rPr sz="788">
                <a:solidFill>
                  <a:srgbClr val="333333"/>
                </a:solidFill>
                <a:latin typeface="Arial"/>
                <a:cs typeface="Arial"/>
              </a:rPr>
              <a:t>заказчиков</a:t>
            </a:r>
            <a:r>
              <a:rPr sz="788" spc="167">
                <a:solidFill>
                  <a:srgbClr val="333333"/>
                </a:solidFill>
                <a:latin typeface="Arial"/>
                <a:cs typeface="Arial"/>
              </a:rPr>
              <a:t> </a:t>
            </a:r>
            <a:r>
              <a:rPr sz="788">
                <a:solidFill>
                  <a:srgbClr val="333333"/>
                </a:solidFill>
                <a:latin typeface="Arial"/>
                <a:cs typeface="Arial"/>
              </a:rPr>
              <a:t>и</a:t>
            </a:r>
            <a:r>
              <a:rPr sz="788" spc="-15">
                <a:solidFill>
                  <a:srgbClr val="333333"/>
                </a:solidFill>
                <a:latin typeface="Arial"/>
                <a:cs typeface="Arial"/>
              </a:rPr>
              <a:t> </a:t>
            </a:r>
            <a:r>
              <a:rPr sz="788" spc="-6">
                <a:solidFill>
                  <a:srgbClr val="333333"/>
                </a:solidFill>
                <a:latin typeface="Arial"/>
                <a:cs typeface="Arial"/>
              </a:rPr>
              <a:t>поставщиков</a:t>
            </a:r>
            <a:endParaRPr sz="788">
              <a:latin typeface="Arial"/>
              <a:cs typeface="Arial"/>
            </a:endParaRPr>
          </a:p>
          <a:p>
            <a:pPr marL="7701">
              <a:spcBef>
                <a:spcPts val="343"/>
              </a:spcBef>
              <a:defRPr/>
            </a:pPr>
            <a:r>
              <a:rPr sz="1092">
                <a:solidFill>
                  <a:srgbClr val="333333"/>
                </a:solidFill>
                <a:latin typeface="Arial"/>
                <a:cs typeface="Arial"/>
              </a:rPr>
              <a:t>Корпоративное</a:t>
            </a:r>
            <a:r>
              <a:rPr sz="1092" spc="-58">
                <a:solidFill>
                  <a:srgbClr val="333333"/>
                </a:solidFill>
                <a:latin typeface="Arial"/>
                <a:cs typeface="Arial"/>
              </a:rPr>
              <a:t> </a:t>
            </a:r>
            <a:r>
              <a:rPr sz="1092" spc="-6">
                <a:solidFill>
                  <a:srgbClr val="333333"/>
                </a:solidFill>
                <a:latin typeface="Arial"/>
                <a:cs typeface="Arial"/>
              </a:rPr>
              <a:t>обучение</a:t>
            </a:r>
            <a:endParaRPr sz="1092">
              <a:latin typeface="Arial"/>
              <a:cs typeface="Arial"/>
            </a:endParaRPr>
          </a:p>
          <a:p>
            <a:pPr marL="7701">
              <a:spcBef>
                <a:spcPts val="491"/>
              </a:spcBef>
              <a:defRPr/>
            </a:pPr>
            <a:r>
              <a:rPr sz="1092">
                <a:solidFill>
                  <a:srgbClr val="333333"/>
                </a:solidFill>
                <a:latin typeface="Arial"/>
                <a:cs typeface="Arial"/>
              </a:rPr>
              <a:t>Конференции,</a:t>
            </a:r>
            <a:r>
              <a:rPr sz="1092" spc="-36">
                <a:solidFill>
                  <a:srgbClr val="333333"/>
                </a:solidFill>
                <a:latin typeface="Arial"/>
                <a:cs typeface="Arial"/>
              </a:rPr>
              <a:t> </a:t>
            </a:r>
            <a:r>
              <a:rPr sz="1092">
                <a:solidFill>
                  <a:srgbClr val="333333"/>
                </a:solidFill>
                <a:latin typeface="Arial"/>
                <a:cs typeface="Arial"/>
              </a:rPr>
              <a:t>вебинары,</a:t>
            </a:r>
            <a:r>
              <a:rPr sz="1092" spc="-27">
                <a:solidFill>
                  <a:srgbClr val="333333"/>
                </a:solidFill>
                <a:latin typeface="Arial"/>
                <a:cs typeface="Arial"/>
              </a:rPr>
              <a:t> </a:t>
            </a:r>
            <a:r>
              <a:rPr sz="1092" spc="-6">
                <a:solidFill>
                  <a:srgbClr val="333333"/>
                </a:solidFill>
                <a:latin typeface="Arial"/>
                <a:cs typeface="Arial"/>
              </a:rPr>
              <a:t>семинары</a:t>
            </a:r>
            <a:endParaRPr sz="1092">
              <a:latin typeface="Arial"/>
              <a:cs typeface="Arial"/>
            </a:endParaRPr>
          </a:p>
        </p:txBody>
      </p:sp>
      <p:sp>
        <p:nvSpPr>
          <p:cNvPr id="82" name="object 40">
            <a:extLst>
              <a:ext uri="{FF2B5EF4-FFF2-40B4-BE49-F238E27FC236}">
                <a16:creationId xmlns:a16="http://schemas.microsoft.com/office/drawing/2014/main" id="{E9787355-512B-E698-33BA-80E0631BEAE3}"/>
              </a:ext>
            </a:extLst>
          </p:cNvPr>
          <p:cNvSpPr>
            <a:spLocks noGrp="1" noRot="1" noMove="1" noResize="1" noEditPoints="1" noAdjustHandles="1" noChangeArrowheads="1" noChangeShapeType="1"/>
          </p:cNvSpPr>
          <p:nvPr/>
        </p:nvSpPr>
        <p:spPr bwMode="auto">
          <a:xfrm>
            <a:off x="10446301" y="1338355"/>
            <a:ext cx="1299208" cy="0"/>
          </a:xfrm>
          <a:custGeom>
            <a:avLst/>
            <a:gdLst/>
            <a:ahLst/>
            <a:cxnLst/>
            <a:rect l="l" t="t" r="r" b="b"/>
            <a:pathLst>
              <a:path w="2142490" extrusionOk="0">
                <a:moveTo>
                  <a:pt x="0" y="0"/>
                </a:moveTo>
                <a:lnTo>
                  <a:pt x="2141997" y="0"/>
                </a:lnTo>
              </a:path>
            </a:pathLst>
          </a:custGeom>
          <a:ln w="10470">
            <a:solidFill>
              <a:srgbClr val="FFFFFF"/>
            </a:solidFill>
          </a:ln>
        </p:spPr>
        <p:txBody>
          <a:bodyPr wrap="square" lIns="0" tIns="0" rIns="0" bIns="0" rtlCol="0"/>
          <a:lstStyle/>
          <a:p>
            <a:pPr>
              <a:defRPr/>
            </a:pPr>
            <a:endParaRPr sz="1092">
              <a:highlight>
                <a:srgbClr val="00008B"/>
              </a:highlight>
            </a:endParaRPr>
          </a:p>
        </p:txBody>
      </p:sp>
      <p:sp>
        <p:nvSpPr>
          <p:cNvPr id="83" name="object 41">
            <a:extLst>
              <a:ext uri="{FF2B5EF4-FFF2-40B4-BE49-F238E27FC236}">
                <a16:creationId xmlns:a16="http://schemas.microsoft.com/office/drawing/2014/main" id="{98A668C4-B9BD-D3D7-D35C-17DCC285F909}"/>
              </a:ext>
            </a:extLst>
          </p:cNvPr>
          <p:cNvSpPr>
            <a:spLocks noGrp="1" noRot="1" noMove="1" noResize="1" noEditPoints="1" noAdjustHandles="1" noChangeArrowheads="1" noChangeShapeType="1"/>
          </p:cNvSpPr>
          <p:nvPr/>
        </p:nvSpPr>
        <p:spPr bwMode="auto">
          <a:xfrm>
            <a:off x="10446301" y="3476753"/>
            <a:ext cx="1299208" cy="0"/>
          </a:xfrm>
          <a:custGeom>
            <a:avLst/>
            <a:gdLst/>
            <a:ahLst/>
            <a:cxnLst/>
            <a:rect l="l" t="t" r="r" b="b"/>
            <a:pathLst>
              <a:path w="2142490" extrusionOk="0">
                <a:moveTo>
                  <a:pt x="0" y="0"/>
                </a:moveTo>
                <a:lnTo>
                  <a:pt x="2141997" y="0"/>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84" name="object 42">
            <a:extLst>
              <a:ext uri="{FF2B5EF4-FFF2-40B4-BE49-F238E27FC236}">
                <a16:creationId xmlns:a16="http://schemas.microsoft.com/office/drawing/2014/main" id="{287820F7-AAFA-DB21-9F94-F714F15DC72F}"/>
              </a:ext>
            </a:extLst>
          </p:cNvPr>
          <p:cNvSpPr>
            <a:spLocks noGrp="1" noRot="1" noMove="1" noResize="1" noEditPoints="1" noAdjustHandles="1" noChangeArrowheads="1" noChangeShapeType="1"/>
          </p:cNvSpPr>
          <p:nvPr/>
        </p:nvSpPr>
        <p:spPr bwMode="auto">
          <a:xfrm>
            <a:off x="10446301" y="5646145"/>
            <a:ext cx="1299208" cy="0"/>
          </a:xfrm>
          <a:custGeom>
            <a:avLst/>
            <a:gdLst/>
            <a:ahLst/>
            <a:cxnLst/>
            <a:rect l="l" t="t" r="r" b="b"/>
            <a:pathLst>
              <a:path w="2142490" extrusionOk="0">
                <a:moveTo>
                  <a:pt x="0" y="0"/>
                </a:moveTo>
                <a:lnTo>
                  <a:pt x="2141997" y="0"/>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85" name="object 43">
            <a:extLst>
              <a:ext uri="{FF2B5EF4-FFF2-40B4-BE49-F238E27FC236}">
                <a16:creationId xmlns:a16="http://schemas.microsoft.com/office/drawing/2014/main" id="{45C23AD0-71B3-5BB5-3803-F703D6EC8C44}"/>
              </a:ext>
            </a:extLst>
          </p:cNvPr>
          <p:cNvSpPr>
            <a:spLocks noGrp="1" noRot="1" noMove="1" noResize="1" noEditPoints="1" noAdjustHandles="1" noChangeArrowheads="1" noChangeShapeType="1"/>
          </p:cNvSpPr>
          <p:nvPr/>
        </p:nvSpPr>
        <p:spPr bwMode="auto">
          <a:xfrm>
            <a:off x="6319776" y="983438"/>
            <a:ext cx="0" cy="1095894"/>
          </a:xfrm>
          <a:custGeom>
            <a:avLst/>
            <a:gdLst/>
            <a:ahLst/>
            <a:cxnLst/>
            <a:rect l="l" t="t" r="r" b="b"/>
            <a:pathLst>
              <a:path h="1807210" extrusionOk="0">
                <a:moveTo>
                  <a:pt x="0" y="0"/>
                </a:moveTo>
                <a:lnTo>
                  <a:pt x="0" y="1806855"/>
                </a:lnTo>
              </a:path>
            </a:pathLst>
          </a:custGeom>
          <a:ln w="10470">
            <a:solidFill>
              <a:srgbClr val="FFFFFF"/>
            </a:solidFill>
          </a:ln>
        </p:spPr>
        <p:txBody>
          <a:bodyPr wrap="square" lIns="0" tIns="0" rIns="0" bIns="0" rtlCol="0"/>
          <a:lstStyle/>
          <a:p>
            <a:pPr>
              <a:defRPr/>
            </a:pPr>
            <a:endParaRPr sz="1092">
              <a:highlight>
                <a:srgbClr val="00008B"/>
              </a:highlight>
            </a:endParaRPr>
          </a:p>
        </p:txBody>
      </p:sp>
      <p:sp>
        <p:nvSpPr>
          <p:cNvPr id="86" name="object 44">
            <a:extLst>
              <a:ext uri="{FF2B5EF4-FFF2-40B4-BE49-F238E27FC236}">
                <a16:creationId xmlns:a16="http://schemas.microsoft.com/office/drawing/2014/main" id="{CC32DD5B-69B2-2BF0-999B-BD1DE9BA4D13}"/>
              </a:ext>
            </a:extLst>
          </p:cNvPr>
          <p:cNvSpPr>
            <a:spLocks noGrp="1" noRot="1" noMove="1" noResize="1" noEditPoints="1" noAdjustHandles="1" noChangeArrowheads="1" noChangeShapeType="1"/>
          </p:cNvSpPr>
          <p:nvPr/>
        </p:nvSpPr>
        <p:spPr bwMode="auto">
          <a:xfrm>
            <a:off x="6319776" y="1067274"/>
            <a:ext cx="98577" cy="0"/>
          </a:xfrm>
          <a:custGeom>
            <a:avLst/>
            <a:gdLst/>
            <a:ahLst/>
            <a:cxnLst/>
            <a:rect l="l" t="t" r="r" b="b"/>
            <a:pathLst>
              <a:path w="162559" extrusionOk="0">
                <a:moveTo>
                  <a:pt x="0" y="0"/>
                </a:moveTo>
                <a:lnTo>
                  <a:pt x="162361" y="0"/>
                </a:lnTo>
              </a:path>
            </a:pathLst>
          </a:custGeom>
          <a:ln w="10470">
            <a:solidFill>
              <a:srgbClr val="FFFFFF"/>
            </a:solidFill>
          </a:ln>
        </p:spPr>
        <p:txBody>
          <a:bodyPr wrap="square" lIns="0" tIns="0" rIns="0" bIns="0" rtlCol="0"/>
          <a:lstStyle/>
          <a:p>
            <a:pPr>
              <a:defRPr/>
            </a:pPr>
            <a:endParaRPr sz="1092">
              <a:highlight>
                <a:srgbClr val="00008B"/>
              </a:highlight>
            </a:endParaRPr>
          </a:p>
        </p:txBody>
      </p:sp>
      <p:sp>
        <p:nvSpPr>
          <p:cNvPr id="87" name="object 45">
            <a:extLst>
              <a:ext uri="{FF2B5EF4-FFF2-40B4-BE49-F238E27FC236}">
                <a16:creationId xmlns:a16="http://schemas.microsoft.com/office/drawing/2014/main" id="{9250B0C8-5C49-1047-12FE-939EFC205540}"/>
              </a:ext>
            </a:extLst>
          </p:cNvPr>
          <p:cNvSpPr>
            <a:spLocks noGrp="1" noRot="1" noMove="1" noResize="1" noEditPoints="1" noAdjustHandles="1" noChangeArrowheads="1" noChangeShapeType="1"/>
          </p:cNvSpPr>
          <p:nvPr/>
        </p:nvSpPr>
        <p:spPr bwMode="auto">
          <a:xfrm>
            <a:off x="6319776" y="1269643"/>
            <a:ext cx="98577" cy="0"/>
          </a:xfrm>
          <a:custGeom>
            <a:avLst/>
            <a:gdLst/>
            <a:ahLst/>
            <a:cxnLst/>
            <a:rect l="l" t="t" r="r" b="b"/>
            <a:pathLst>
              <a:path w="162559" extrusionOk="0">
                <a:moveTo>
                  <a:pt x="0" y="0"/>
                </a:moveTo>
                <a:lnTo>
                  <a:pt x="162361" y="0"/>
                </a:lnTo>
              </a:path>
            </a:pathLst>
          </a:custGeom>
          <a:ln w="10470">
            <a:solidFill>
              <a:srgbClr val="FFFFFF"/>
            </a:solidFill>
          </a:ln>
        </p:spPr>
        <p:txBody>
          <a:bodyPr wrap="square" lIns="0" tIns="0" rIns="0" bIns="0" rtlCol="0"/>
          <a:lstStyle/>
          <a:p>
            <a:pPr>
              <a:defRPr/>
            </a:pPr>
            <a:endParaRPr sz="1092">
              <a:highlight>
                <a:srgbClr val="00008B"/>
              </a:highlight>
            </a:endParaRPr>
          </a:p>
        </p:txBody>
      </p:sp>
      <p:sp>
        <p:nvSpPr>
          <p:cNvPr id="88" name="object 46">
            <a:extLst>
              <a:ext uri="{FF2B5EF4-FFF2-40B4-BE49-F238E27FC236}">
                <a16:creationId xmlns:a16="http://schemas.microsoft.com/office/drawing/2014/main" id="{40CD6AB2-E098-FD8F-7ED4-FA8D151BF4A3}"/>
              </a:ext>
            </a:extLst>
          </p:cNvPr>
          <p:cNvSpPr>
            <a:spLocks noGrp="1" noRot="1" noMove="1" noResize="1" noEditPoints="1" noAdjustHandles="1" noChangeArrowheads="1" noChangeShapeType="1"/>
          </p:cNvSpPr>
          <p:nvPr/>
        </p:nvSpPr>
        <p:spPr bwMode="auto">
          <a:xfrm>
            <a:off x="6319776" y="1472012"/>
            <a:ext cx="98577" cy="0"/>
          </a:xfrm>
          <a:custGeom>
            <a:avLst/>
            <a:gdLst/>
            <a:ahLst/>
            <a:cxnLst/>
            <a:rect l="l" t="t" r="r" b="b"/>
            <a:pathLst>
              <a:path w="162559" extrusionOk="0">
                <a:moveTo>
                  <a:pt x="0" y="0"/>
                </a:moveTo>
                <a:lnTo>
                  <a:pt x="162361" y="0"/>
                </a:lnTo>
              </a:path>
            </a:pathLst>
          </a:custGeom>
          <a:ln w="10470">
            <a:solidFill>
              <a:srgbClr val="FFFFFF"/>
            </a:solidFill>
          </a:ln>
        </p:spPr>
        <p:txBody>
          <a:bodyPr wrap="square" lIns="0" tIns="0" rIns="0" bIns="0" rtlCol="0"/>
          <a:lstStyle/>
          <a:p>
            <a:pPr>
              <a:defRPr/>
            </a:pPr>
            <a:endParaRPr sz="1092">
              <a:highlight>
                <a:srgbClr val="00008B"/>
              </a:highlight>
            </a:endParaRPr>
          </a:p>
        </p:txBody>
      </p:sp>
      <p:sp>
        <p:nvSpPr>
          <p:cNvPr id="89" name="object 47">
            <a:extLst>
              <a:ext uri="{FF2B5EF4-FFF2-40B4-BE49-F238E27FC236}">
                <a16:creationId xmlns:a16="http://schemas.microsoft.com/office/drawing/2014/main" id="{82D7AB41-1921-D644-D2B7-299E89B27903}"/>
              </a:ext>
            </a:extLst>
          </p:cNvPr>
          <p:cNvSpPr>
            <a:spLocks noGrp="1" noRot="1" noMove="1" noResize="1" noEditPoints="1" noAdjustHandles="1" noChangeArrowheads="1" noChangeShapeType="1"/>
          </p:cNvSpPr>
          <p:nvPr/>
        </p:nvSpPr>
        <p:spPr bwMode="auto">
          <a:xfrm>
            <a:off x="6319776" y="1674380"/>
            <a:ext cx="98577" cy="0"/>
          </a:xfrm>
          <a:custGeom>
            <a:avLst/>
            <a:gdLst/>
            <a:ahLst/>
            <a:cxnLst/>
            <a:rect l="l" t="t" r="r" b="b"/>
            <a:pathLst>
              <a:path w="162559" extrusionOk="0">
                <a:moveTo>
                  <a:pt x="0" y="0"/>
                </a:moveTo>
                <a:lnTo>
                  <a:pt x="162361" y="0"/>
                </a:lnTo>
              </a:path>
            </a:pathLst>
          </a:custGeom>
          <a:ln w="10470">
            <a:solidFill>
              <a:srgbClr val="FFFFFF"/>
            </a:solidFill>
          </a:ln>
        </p:spPr>
        <p:txBody>
          <a:bodyPr wrap="square" lIns="0" tIns="0" rIns="0" bIns="0" rtlCol="0"/>
          <a:lstStyle/>
          <a:p>
            <a:pPr>
              <a:defRPr/>
            </a:pPr>
            <a:endParaRPr sz="1092">
              <a:highlight>
                <a:srgbClr val="00008B"/>
              </a:highlight>
            </a:endParaRPr>
          </a:p>
        </p:txBody>
      </p:sp>
      <p:sp>
        <p:nvSpPr>
          <p:cNvPr id="90" name="object 48">
            <a:extLst>
              <a:ext uri="{FF2B5EF4-FFF2-40B4-BE49-F238E27FC236}">
                <a16:creationId xmlns:a16="http://schemas.microsoft.com/office/drawing/2014/main" id="{CFBBBE4D-C457-DAA1-A168-36AC6E79AC27}"/>
              </a:ext>
            </a:extLst>
          </p:cNvPr>
          <p:cNvSpPr>
            <a:spLocks noGrp="1" noRot="1" noMove="1" noResize="1" noEditPoints="1" noAdjustHandles="1" noChangeArrowheads="1" noChangeShapeType="1"/>
          </p:cNvSpPr>
          <p:nvPr/>
        </p:nvSpPr>
        <p:spPr bwMode="auto">
          <a:xfrm>
            <a:off x="6319776" y="2079117"/>
            <a:ext cx="98577" cy="0"/>
          </a:xfrm>
          <a:custGeom>
            <a:avLst/>
            <a:gdLst/>
            <a:ahLst/>
            <a:cxnLst/>
            <a:rect l="l" t="t" r="r" b="b"/>
            <a:pathLst>
              <a:path w="162559" extrusionOk="0">
                <a:moveTo>
                  <a:pt x="0" y="0"/>
                </a:moveTo>
                <a:lnTo>
                  <a:pt x="162361" y="0"/>
                </a:lnTo>
              </a:path>
            </a:pathLst>
          </a:custGeom>
          <a:ln w="10470">
            <a:solidFill>
              <a:srgbClr val="FFFFFF"/>
            </a:solidFill>
          </a:ln>
        </p:spPr>
        <p:txBody>
          <a:bodyPr wrap="square" lIns="0" tIns="0" rIns="0" bIns="0" rtlCol="0"/>
          <a:lstStyle/>
          <a:p>
            <a:pPr>
              <a:defRPr/>
            </a:pPr>
            <a:endParaRPr sz="1092">
              <a:highlight>
                <a:srgbClr val="00008B"/>
              </a:highlight>
            </a:endParaRPr>
          </a:p>
        </p:txBody>
      </p:sp>
      <p:sp>
        <p:nvSpPr>
          <p:cNvPr id="91" name="object 49">
            <a:extLst>
              <a:ext uri="{FF2B5EF4-FFF2-40B4-BE49-F238E27FC236}">
                <a16:creationId xmlns:a16="http://schemas.microsoft.com/office/drawing/2014/main" id="{66445933-83A5-EA69-1110-00C4A24073B7}"/>
              </a:ext>
            </a:extLst>
          </p:cNvPr>
          <p:cNvSpPr>
            <a:spLocks noGrp="1" noRot="1" noMove="1" noResize="1" noEditPoints="1" noAdjustHandles="1" noChangeArrowheads="1" noChangeShapeType="1"/>
          </p:cNvSpPr>
          <p:nvPr/>
        </p:nvSpPr>
        <p:spPr bwMode="auto">
          <a:xfrm>
            <a:off x="6319776" y="3293275"/>
            <a:ext cx="0" cy="462463"/>
          </a:xfrm>
          <a:custGeom>
            <a:avLst/>
            <a:gdLst/>
            <a:ahLst/>
            <a:cxnLst/>
            <a:rect l="l" t="t" r="r" b="b"/>
            <a:pathLst>
              <a:path h="762635" extrusionOk="0">
                <a:moveTo>
                  <a:pt x="0" y="0"/>
                </a:moveTo>
                <a:lnTo>
                  <a:pt x="0" y="762636"/>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92" name="object 50">
            <a:extLst>
              <a:ext uri="{FF2B5EF4-FFF2-40B4-BE49-F238E27FC236}">
                <a16:creationId xmlns:a16="http://schemas.microsoft.com/office/drawing/2014/main" id="{66E7D7E2-4B89-9580-6EE8-00DE8AFE6060}"/>
              </a:ext>
            </a:extLst>
          </p:cNvPr>
          <p:cNvSpPr>
            <a:spLocks noGrp="1" noRot="1" noMove="1" noResize="1" noEditPoints="1" noAdjustHandles="1" noChangeArrowheads="1" noChangeShapeType="1"/>
          </p:cNvSpPr>
          <p:nvPr/>
        </p:nvSpPr>
        <p:spPr bwMode="auto">
          <a:xfrm>
            <a:off x="6319776" y="3547315"/>
            <a:ext cx="98577" cy="0"/>
          </a:xfrm>
          <a:custGeom>
            <a:avLst/>
            <a:gdLst/>
            <a:ahLst/>
            <a:cxnLst/>
            <a:rect l="l" t="t" r="r" b="b"/>
            <a:pathLst>
              <a:path w="162559" extrusionOk="0">
                <a:moveTo>
                  <a:pt x="0" y="0"/>
                </a:moveTo>
                <a:lnTo>
                  <a:pt x="162361" y="0"/>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93" name="object 51">
            <a:extLst>
              <a:ext uri="{FF2B5EF4-FFF2-40B4-BE49-F238E27FC236}">
                <a16:creationId xmlns:a16="http://schemas.microsoft.com/office/drawing/2014/main" id="{24EC74B2-7016-374E-F790-D397F471742A}"/>
              </a:ext>
            </a:extLst>
          </p:cNvPr>
          <p:cNvSpPr>
            <a:spLocks noGrp="1" noRot="1" noMove="1" noResize="1" noEditPoints="1" noAdjustHandles="1" noChangeArrowheads="1" noChangeShapeType="1"/>
          </p:cNvSpPr>
          <p:nvPr/>
        </p:nvSpPr>
        <p:spPr bwMode="auto">
          <a:xfrm>
            <a:off x="6319776" y="3755741"/>
            <a:ext cx="98577" cy="0"/>
          </a:xfrm>
          <a:custGeom>
            <a:avLst/>
            <a:gdLst/>
            <a:ahLst/>
            <a:cxnLst/>
            <a:rect l="l" t="t" r="r" b="b"/>
            <a:pathLst>
              <a:path w="162559" extrusionOk="0">
                <a:moveTo>
                  <a:pt x="0" y="0"/>
                </a:moveTo>
                <a:lnTo>
                  <a:pt x="162361" y="0"/>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94" name="object 52">
            <a:extLst>
              <a:ext uri="{FF2B5EF4-FFF2-40B4-BE49-F238E27FC236}">
                <a16:creationId xmlns:a16="http://schemas.microsoft.com/office/drawing/2014/main" id="{F0834261-A182-D752-7164-71C2F0FF1608}"/>
              </a:ext>
            </a:extLst>
          </p:cNvPr>
          <p:cNvSpPr>
            <a:spLocks noGrp="1" noRot="1" noMove="1" noResize="1" noEditPoints="1" noAdjustHandles="1" noChangeArrowheads="1" noChangeShapeType="1"/>
          </p:cNvSpPr>
          <p:nvPr/>
        </p:nvSpPr>
        <p:spPr bwMode="auto">
          <a:xfrm>
            <a:off x="6319776" y="5194019"/>
            <a:ext cx="27725" cy="1111140"/>
          </a:xfrm>
          <a:custGeom>
            <a:avLst/>
            <a:gdLst/>
            <a:ahLst/>
            <a:cxnLst/>
            <a:rect l="l" t="t" r="r" b="b"/>
            <a:pathLst>
              <a:path h="1764665" extrusionOk="0">
                <a:moveTo>
                  <a:pt x="0" y="0"/>
                </a:moveTo>
                <a:lnTo>
                  <a:pt x="0" y="1764312"/>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95" name="object 53">
            <a:extLst>
              <a:ext uri="{FF2B5EF4-FFF2-40B4-BE49-F238E27FC236}">
                <a16:creationId xmlns:a16="http://schemas.microsoft.com/office/drawing/2014/main" id="{C115ABCB-51F2-57C1-412C-DD6AA1E67C8D}"/>
              </a:ext>
            </a:extLst>
          </p:cNvPr>
          <p:cNvSpPr>
            <a:spLocks noGrp="1" noRot="1" noMove="1" noResize="1" noEditPoints="1" noAdjustHandles="1" noChangeArrowheads="1" noChangeShapeType="1"/>
          </p:cNvSpPr>
          <p:nvPr/>
        </p:nvSpPr>
        <p:spPr bwMode="auto">
          <a:xfrm>
            <a:off x="6319776" y="5355072"/>
            <a:ext cx="98577" cy="0"/>
          </a:xfrm>
          <a:custGeom>
            <a:avLst/>
            <a:gdLst/>
            <a:ahLst/>
            <a:cxnLst/>
            <a:rect l="l" t="t" r="r" b="b"/>
            <a:pathLst>
              <a:path w="162559" extrusionOk="0">
                <a:moveTo>
                  <a:pt x="0" y="0"/>
                </a:moveTo>
                <a:lnTo>
                  <a:pt x="162361" y="0"/>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96" name="object 54">
            <a:extLst>
              <a:ext uri="{FF2B5EF4-FFF2-40B4-BE49-F238E27FC236}">
                <a16:creationId xmlns:a16="http://schemas.microsoft.com/office/drawing/2014/main" id="{45B96250-910B-B301-A499-901A0728CCCC}"/>
              </a:ext>
            </a:extLst>
          </p:cNvPr>
          <p:cNvSpPr>
            <a:spLocks noGrp="1" noRot="1" noMove="1" noResize="1" noEditPoints="1" noAdjustHandles="1" noChangeArrowheads="1" noChangeShapeType="1"/>
          </p:cNvSpPr>
          <p:nvPr/>
        </p:nvSpPr>
        <p:spPr bwMode="auto">
          <a:xfrm>
            <a:off x="6319776" y="5586610"/>
            <a:ext cx="98577" cy="0"/>
          </a:xfrm>
          <a:custGeom>
            <a:avLst/>
            <a:gdLst/>
            <a:ahLst/>
            <a:cxnLst/>
            <a:rect l="l" t="t" r="r" b="b"/>
            <a:pathLst>
              <a:path w="162559" extrusionOk="0">
                <a:moveTo>
                  <a:pt x="0" y="0"/>
                </a:moveTo>
                <a:lnTo>
                  <a:pt x="162361" y="0"/>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97" name="object 55">
            <a:extLst>
              <a:ext uri="{FF2B5EF4-FFF2-40B4-BE49-F238E27FC236}">
                <a16:creationId xmlns:a16="http://schemas.microsoft.com/office/drawing/2014/main" id="{5EF5851F-8AC3-CEED-0506-8ACE3D9F588C}"/>
              </a:ext>
            </a:extLst>
          </p:cNvPr>
          <p:cNvSpPr>
            <a:spLocks noGrp="1" noRot="1" noMove="1" noResize="1" noEditPoints="1" noAdjustHandles="1" noChangeArrowheads="1" noChangeShapeType="1"/>
          </p:cNvSpPr>
          <p:nvPr/>
        </p:nvSpPr>
        <p:spPr bwMode="auto">
          <a:xfrm>
            <a:off x="6319776" y="6088190"/>
            <a:ext cx="98577" cy="0"/>
          </a:xfrm>
          <a:custGeom>
            <a:avLst/>
            <a:gdLst/>
            <a:ahLst/>
            <a:cxnLst/>
            <a:rect l="l" t="t" r="r" b="b"/>
            <a:pathLst>
              <a:path w="162559" extrusionOk="0">
                <a:moveTo>
                  <a:pt x="0" y="0"/>
                </a:moveTo>
                <a:lnTo>
                  <a:pt x="162361" y="0"/>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98" name="object 56">
            <a:extLst>
              <a:ext uri="{FF2B5EF4-FFF2-40B4-BE49-F238E27FC236}">
                <a16:creationId xmlns:a16="http://schemas.microsoft.com/office/drawing/2014/main" id="{A41D6F79-1B96-EB47-53EE-F63F0A9E6205}"/>
              </a:ext>
            </a:extLst>
          </p:cNvPr>
          <p:cNvSpPr>
            <a:spLocks noGrp="1" noRot="1" noMove="1" noResize="1" noEditPoints="1" noAdjustHandles="1" noChangeArrowheads="1" noChangeShapeType="1"/>
          </p:cNvSpPr>
          <p:nvPr/>
        </p:nvSpPr>
        <p:spPr bwMode="auto">
          <a:xfrm>
            <a:off x="6319776" y="6305159"/>
            <a:ext cx="98577" cy="0"/>
          </a:xfrm>
          <a:custGeom>
            <a:avLst/>
            <a:gdLst/>
            <a:ahLst/>
            <a:cxnLst/>
            <a:rect l="l" t="t" r="r" b="b"/>
            <a:pathLst>
              <a:path w="162559" extrusionOk="0">
                <a:moveTo>
                  <a:pt x="0" y="0"/>
                </a:moveTo>
                <a:lnTo>
                  <a:pt x="162361" y="0"/>
                </a:lnTo>
              </a:path>
            </a:pathLst>
          </a:custGeom>
          <a:ln w="10470">
            <a:solidFill>
              <a:srgbClr val="00ADEF"/>
            </a:solidFill>
          </a:ln>
        </p:spPr>
        <p:txBody>
          <a:bodyPr wrap="square" lIns="0" tIns="0" rIns="0" bIns="0" rtlCol="0"/>
          <a:lstStyle/>
          <a:p>
            <a:pPr>
              <a:defRPr/>
            </a:pPr>
            <a:endParaRPr sz="1092">
              <a:highlight>
                <a:srgbClr val="00008B"/>
              </a:highlight>
            </a:endParaRPr>
          </a:p>
        </p:txBody>
      </p:sp>
      <p:sp>
        <p:nvSpPr>
          <p:cNvPr id="99" name="object 57">
            <a:extLst>
              <a:ext uri="{FF2B5EF4-FFF2-40B4-BE49-F238E27FC236}">
                <a16:creationId xmlns:a16="http://schemas.microsoft.com/office/drawing/2014/main" id="{F97CBAD5-765D-AE9A-837A-ED094DA2F4FB}"/>
              </a:ext>
            </a:extLst>
          </p:cNvPr>
          <p:cNvSpPr>
            <a:spLocks noGrp="1" noRot="1" noMove="1" noResize="1" noEditPoints="1" noAdjustHandles="1" noChangeArrowheads="1" noChangeShapeType="1"/>
          </p:cNvSpPr>
          <p:nvPr/>
        </p:nvSpPr>
        <p:spPr bwMode="auto">
          <a:xfrm>
            <a:off x="4077647" y="4322330"/>
            <a:ext cx="1649617" cy="0"/>
          </a:xfrm>
          <a:custGeom>
            <a:avLst/>
            <a:gdLst/>
            <a:ahLst/>
            <a:cxnLst/>
            <a:rect l="l" t="t" r="r" b="b"/>
            <a:pathLst>
              <a:path w="2720340" extrusionOk="0">
                <a:moveTo>
                  <a:pt x="0" y="0"/>
                </a:moveTo>
                <a:lnTo>
                  <a:pt x="2719959" y="0"/>
                </a:lnTo>
              </a:path>
            </a:pathLst>
          </a:custGeom>
          <a:ln w="10470">
            <a:solidFill>
              <a:srgbClr val="0A4DA7"/>
            </a:solidFill>
            <a:prstDash val="solid"/>
          </a:ln>
        </p:spPr>
        <p:txBody>
          <a:bodyPr wrap="square" lIns="0" tIns="0" rIns="0" bIns="0" rtlCol="0"/>
          <a:lstStyle/>
          <a:p>
            <a:pPr>
              <a:defRPr/>
            </a:pPr>
            <a:endParaRPr sz="1092">
              <a:highlight>
                <a:srgbClr val="00008B"/>
              </a:highlight>
            </a:endParaRPr>
          </a:p>
        </p:txBody>
      </p:sp>
      <p:sp>
        <p:nvSpPr>
          <p:cNvPr id="100" name="object 58">
            <a:extLst>
              <a:ext uri="{FF2B5EF4-FFF2-40B4-BE49-F238E27FC236}">
                <a16:creationId xmlns:a16="http://schemas.microsoft.com/office/drawing/2014/main" id="{EB336718-EF68-54E6-2915-8B61D47D19B9}"/>
              </a:ext>
            </a:extLst>
          </p:cNvPr>
          <p:cNvSpPr>
            <a:spLocks noGrp="1" noRot="1" noMove="1" noResize="1" noEditPoints="1" noAdjustHandles="1" noChangeArrowheads="1" noChangeShapeType="1"/>
          </p:cNvSpPr>
          <p:nvPr/>
        </p:nvSpPr>
        <p:spPr bwMode="auto">
          <a:xfrm>
            <a:off x="740692" y="3960139"/>
            <a:ext cx="0" cy="1612650"/>
          </a:xfrm>
          <a:custGeom>
            <a:avLst/>
            <a:gdLst/>
            <a:ahLst/>
            <a:cxnLst/>
            <a:rect l="l" t="t" r="r" b="b"/>
            <a:pathLst>
              <a:path h="2659379" extrusionOk="0">
                <a:moveTo>
                  <a:pt x="0" y="0"/>
                </a:moveTo>
                <a:lnTo>
                  <a:pt x="0" y="2659301"/>
                </a:lnTo>
              </a:path>
            </a:pathLst>
          </a:custGeom>
          <a:ln w="10470">
            <a:solidFill>
              <a:srgbClr val="0A4DA7"/>
            </a:solidFill>
            <a:prstDash val="solid"/>
          </a:ln>
        </p:spPr>
        <p:txBody>
          <a:bodyPr wrap="square" lIns="0" tIns="0" rIns="0" bIns="0" rtlCol="0"/>
          <a:lstStyle/>
          <a:p>
            <a:pPr>
              <a:defRPr/>
            </a:pPr>
            <a:endParaRPr sz="1092">
              <a:highlight>
                <a:srgbClr val="00008B"/>
              </a:highlight>
            </a:endParaRPr>
          </a:p>
        </p:txBody>
      </p:sp>
      <p:sp>
        <p:nvSpPr>
          <p:cNvPr id="101" name="object 59">
            <a:extLst>
              <a:ext uri="{FF2B5EF4-FFF2-40B4-BE49-F238E27FC236}">
                <a16:creationId xmlns:a16="http://schemas.microsoft.com/office/drawing/2014/main" id="{827CC2EF-F099-BBB7-FDC1-1D80346EFC6A}"/>
              </a:ext>
            </a:extLst>
          </p:cNvPr>
          <p:cNvSpPr>
            <a:spLocks noGrp="1" noRot="1" noMove="1" noResize="1" noEditPoints="1" noAdjustHandles="1" noChangeArrowheads="1" noChangeShapeType="1"/>
          </p:cNvSpPr>
          <p:nvPr/>
        </p:nvSpPr>
        <p:spPr bwMode="auto">
          <a:xfrm>
            <a:off x="740692" y="4114596"/>
            <a:ext cx="98577" cy="0"/>
          </a:xfrm>
          <a:custGeom>
            <a:avLst/>
            <a:gdLst/>
            <a:ahLst/>
            <a:cxnLst/>
            <a:rect l="l" t="t" r="r" b="b"/>
            <a:pathLst>
              <a:path w="162559" extrusionOk="0">
                <a:moveTo>
                  <a:pt x="0" y="0"/>
                </a:moveTo>
                <a:lnTo>
                  <a:pt x="162361" y="0"/>
                </a:lnTo>
              </a:path>
            </a:pathLst>
          </a:custGeom>
          <a:ln w="10470">
            <a:solidFill>
              <a:srgbClr val="0A4DA7"/>
            </a:solidFill>
            <a:prstDash val="solid"/>
          </a:ln>
        </p:spPr>
        <p:txBody>
          <a:bodyPr wrap="square" lIns="0" tIns="0" rIns="0" bIns="0" rtlCol="0"/>
          <a:lstStyle/>
          <a:p>
            <a:pPr>
              <a:defRPr/>
            </a:pPr>
            <a:endParaRPr sz="1092">
              <a:highlight>
                <a:srgbClr val="00008B"/>
              </a:highlight>
            </a:endParaRPr>
          </a:p>
        </p:txBody>
      </p:sp>
      <p:sp>
        <p:nvSpPr>
          <p:cNvPr id="102" name="object 60">
            <a:extLst>
              <a:ext uri="{FF2B5EF4-FFF2-40B4-BE49-F238E27FC236}">
                <a16:creationId xmlns:a16="http://schemas.microsoft.com/office/drawing/2014/main" id="{CB4C4667-B40D-756C-38B9-13116F0AFE26}"/>
              </a:ext>
            </a:extLst>
          </p:cNvPr>
          <p:cNvSpPr>
            <a:spLocks noGrp="1" noRot="1" noMove="1" noResize="1" noEditPoints="1" noAdjustHandles="1" noChangeArrowheads="1" noChangeShapeType="1"/>
          </p:cNvSpPr>
          <p:nvPr/>
        </p:nvSpPr>
        <p:spPr bwMode="auto">
          <a:xfrm>
            <a:off x="740692" y="4842994"/>
            <a:ext cx="98577" cy="0"/>
          </a:xfrm>
          <a:custGeom>
            <a:avLst/>
            <a:gdLst/>
            <a:ahLst/>
            <a:cxnLst/>
            <a:rect l="l" t="t" r="r" b="b"/>
            <a:pathLst>
              <a:path w="162559" extrusionOk="0">
                <a:moveTo>
                  <a:pt x="0" y="0"/>
                </a:moveTo>
                <a:lnTo>
                  <a:pt x="162361" y="0"/>
                </a:lnTo>
              </a:path>
            </a:pathLst>
          </a:custGeom>
          <a:ln w="10470">
            <a:solidFill>
              <a:srgbClr val="0A4DA7"/>
            </a:solidFill>
            <a:prstDash val="solid"/>
          </a:ln>
        </p:spPr>
        <p:txBody>
          <a:bodyPr wrap="square" lIns="0" tIns="0" rIns="0" bIns="0" rtlCol="0"/>
          <a:lstStyle/>
          <a:p>
            <a:pPr>
              <a:defRPr/>
            </a:pPr>
            <a:endParaRPr sz="1092">
              <a:highlight>
                <a:srgbClr val="00008B"/>
              </a:highlight>
            </a:endParaRPr>
          </a:p>
        </p:txBody>
      </p:sp>
      <p:sp>
        <p:nvSpPr>
          <p:cNvPr id="103" name="object 61">
            <a:extLst>
              <a:ext uri="{FF2B5EF4-FFF2-40B4-BE49-F238E27FC236}">
                <a16:creationId xmlns:a16="http://schemas.microsoft.com/office/drawing/2014/main" id="{8DB012B6-E273-FAF9-61A1-A5BDBED6E971}"/>
              </a:ext>
            </a:extLst>
          </p:cNvPr>
          <p:cNvSpPr>
            <a:spLocks noGrp="1" noRot="1" noMove="1" noResize="1" noEditPoints="1" noAdjustHandles="1" noChangeArrowheads="1" noChangeShapeType="1"/>
          </p:cNvSpPr>
          <p:nvPr/>
        </p:nvSpPr>
        <p:spPr bwMode="auto">
          <a:xfrm>
            <a:off x="740692" y="5094710"/>
            <a:ext cx="98577" cy="0"/>
          </a:xfrm>
          <a:custGeom>
            <a:avLst/>
            <a:gdLst/>
            <a:ahLst/>
            <a:cxnLst/>
            <a:rect l="l" t="t" r="r" b="b"/>
            <a:pathLst>
              <a:path w="162559" extrusionOk="0">
                <a:moveTo>
                  <a:pt x="0" y="0"/>
                </a:moveTo>
                <a:lnTo>
                  <a:pt x="162361" y="0"/>
                </a:lnTo>
              </a:path>
            </a:pathLst>
          </a:custGeom>
          <a:ln w="10470">
            <a:solidFill>
              <a:srgbClr val="0A4DA7"/>
            </a:solidFill>
            <a:prstDash val="solid"/>
          </a:ln>
        </p:spPr>
        <p:txBody>
          <a:bodyPr wrap="square" lIns="0" tIns="0" rIns="0" bIns="0" rtlCol="0"/>
          <a:lstStyle/>
          <a:p>
            <a:pPr>
              <a:defRPr/>
            </a:pPr>
            <a:endParaRPr sz="1092">
              <a:highlight>
                <a:srgbClr val="00008B"/>
              </a:highlight>
            </a:endParaRPr>
          </a:p>
        </p:txBody>
      </p:sp>
      <p:sp>
        <p:nvSpPr>
          <p:cNvPr id="104" name="object 62">
            <a:extLst>
              <a:ext uri="{FF2B5EF4-FFF2-40B4-BE49-F238E27FC236}">
                <a16:creationId xmlns:a16="http://schemas.microsoft.com/office/drawing/2014/main" id="{25BEC784-BF85-AF64-5C2C-2827E85FD988}"/>
              </a:ext>
            </a:extLst>
          </p:cNvPr>
          <p:cNvSpPr>
            <a:spLocks noGrp="1" noRot="1" noMove="1" noResize="1" noEditPoints="1" noAdjustHandles="1" noChangeArrowheads="1" noChangeShapeType="1"/>
          </p:cNvSpPr>
          <p:nvPr/>
        </p:nvSpPr>
        <p:spPr bwMode="auto">
          <a:xfrm>
            <a:off x="740692" y="5333726"/>
            <a:ext cx="98577" cy="0"/>
          </a:xfrm>
          <a:custGeom>
            <a:avLst/>
            <a:gdLst/>
            <a:ahLst/>
            <a:cxnLst/>
            <a:rect l="l" t="t" r="r" b="b"/>
            <a:pathLst>
              <a:path w="162559" extrusionOk="0">
                <a:moveTo>
                  <a:pt x="0" y="0"/>
                </a:moveTo>
                <a:lnTo>
                  <a:pt x="162361" y="0"/>
                </a:lnTo>
              </a:path>
            </a:pathLst>
          </a:custGeom>
          <a:ln w="10470">
            <a:solidFill>
              <a:srgbClr val="0A4DA7"/>
            </a:solidFill>
            <a:prstDash val="solid"/>
          </a:ln>
        </p:spPr>
        <p:txBody>
          <a:bodyPr wrap="square" lIns="0" tIns="0" rIns="0" bIns="0" rtlCol="0"/>
          <a:lstStyle/>
          <a:p>
            <a:pPr>
              <a:defRPr/>
            </a:pPr>
            <a:endParaRPr sz="1092">
              <a:highlight>
                <a:srgbClr val="00008B"/>
              </a:highlight>
            </a:endParaRPr>
          </a:p>
        </p:txBody>
      </p:sp>
      <p:sp>
        <p:nvSpPr>
          <p:cNvPr id="105" name="object 63">
            <a:extLst>
              <a:ext uri="{FF2B5EF4-FFF2-40B4-BE49-F238E27FC236}">
                <a16:creationId xmlns:a16="http://schemas.microsoft.com/office/drawing/2014/main" id="{751267C2-7952-FDE6-C6FD-F29845466C0D}"/>
              </a:ext>
            </a:extLst>
          </p:cNvPr>
          <p:cNvSpPr>
            <a:spLocks noGrp="1" noRot="1" noMove="1" noResize="1" noEditPoints="1" noAdjustHandles="1" noChangeArrowheads="1" noChangeShapeType="1"/>
          </p:cNvSpPr>
          <p:nvPr/>
        </p:nvSpPr>
        <p:spPr bwMode="auto">
          <a:xfrm>
            <a:off x="740692" y="5572743"/>
            <a:ext cx="98577" cy="0"/>
          </a:xfrm>
          <a:custGeom>
            <a:avLst/>
            <a:gdLst/>
            <a:ahLst/>
            <a:cxnLst/>
            <a:rect l="l" t="t" r="r" b="b"/>
            <a:pathLst>
              <a:path w="162559" extrusionOk="0">
                <a:moveTo>
                  <a:pt x="0" y="0"/>
                </a:moveTo>
                <a:lnTo>
                  <a:pt x="162361" y="0"/>
                </a:lnTo>
              </a:path>
            </a:pathLst>
          </a:custGeom>
          <a:ln w="10470">
            <a:solidFill>
              <a:srgbClr val="0A4DA7"/>
            </a:solidFill>
            <a:prstDash val="solid"/>
          </a:ln>
        </p:spPr>
        <p:txBody>
          <a:bodyPr wrap="square" lIns="0" tIns="0" rIns="0" bIns="0" rtlCol="0"/>
          <a:lstStyle/>
          <a:p>
            <a:pPr>
              <a:defRPr/>
            </a:pPr>
            <a:endParaRPr sz="1092">
              <a:highlight>
                <a:srgbClr val="00008B"/>
              </a:highlight>
            </a:endParaRPr>
          </a:p>
        </p:txBody>
      </p:sp>
      <p:sp>
        <p:nvSpPr>
          <p:cNvPr id="106" name="object 64">
            <a:extLst>
              <a:ext uri="{FF2B5EF4-FFF2-40B4-BE49-F238E27FC236}">
                <a16:creationId xmlns:a16="http://schemas.microsoft.com/office/drawing/2014/main" id="{2A9847CD-6A7E-D238-2CFA-776C15B70FB9}"/>
              </a:ext>
            </a:extLst>
          </p:cNvPr>
          <p:cNvSpPr>
            <a:spLocks noGrp="1" noRot="1" noMove="1" noResize="1" noEditPoints="1" noAdjustHandles="1" noChangeArrowheads="1" noChangeShapeType="1"/>
          </p:cNvSpPr>
          <p:nvPr/>
        </p:nvSpPr>
        <p:spPr bwMode="auto">
          <a:xfrm>
            <a:off x="6319776" y="1876748"/>
            <a:ext cx="98577" cy="0"/>
          </a:xfrm>
          <a:custGeom>
            <a:avLst/>
            <a:gdLst/>
            <a:ahLst/>
            <a:cxnLst/>
            <a:rect l="l" t="t" r="r" b="b"/>
            <a:pathLst>
              <a:path w="162559" extrusionOk="0">
                <a:moveTo>
                  <a:pt x="0" y="0"/>
                </a:moveTo>
                <a:lnTo>
                  <a:pt x="162361" y="0"/>
                </a:lnTo>
              </a:path>
            </a:pathLst>
          </a:custGeom>
          <a:ln w="10470">
            <a:solidFill>
              <a:srgbClr val="FFFFFF"/>
            </a:solidFill>
          </a:ln>
        </p:spPr>
        <p:txBody>
          <a:bodyPr wrap="square" lIns="0" tIns="0" rIns="0" bIns="0" rtlCol="0"/>
          <a:lstStyle/>
          <a:p>
            <a:pPr>
              <a:defRPr/>
            </a:pPr>
            <a:endParaRPr sz="1092">
              <a:highlight>
                <a:srgbClr val="00008B"/>
              </a:highlight>
            </a:endParaRPr>
          </a:p>
        </p:txBody>
      </p:sp>
      <p:sp>
        <p:nvSpPr>
          <p:cNvPr id="107" name="object 65">
            <a:extLst>
              <a:ext uri="{FF2B5EF4-FFF2-40B4-BE49-F238E27FC236}">
                <a16:creationId xmlns:a16="http://schemas.microsoft.com/office/drawing/2014/main" id="{158B6259-296F-4396-EF70-5521D9FF450C}"/>
              </a:ext>
            </a:extLst>
          </p:cNvPr>
          <p:cNvSpPr txBox="1">
            <a:spLocks noGrp="1" noRot="1" noMove="1" noResize="1" noEditPoints="1" noAdjustHandles="1" noChangeArrowheads="1" noChangeShapeType="1"/>
          </p:cNvSpPr>
          <p:nvPr/>
        </p:nvSpPr>
        <p:spPr bwMode="auto">
          <a:xfrm>
            <a:off x="10456029" y="3481406"/>
            <a:ext cx="1344977" cy="809795"/>
          </a:xfrm>
          <a:prstGeom prst="rect">
            <a:avLst/>
          </a:prstGeom>
        </p:spPr>
        <p:txBody>
          <a:bodyPr vert="horz" wrap="square" lIns="0" tIns="8086" rIns="0" bIns="0" rtlCol="0">
            <a:spAutoFit/>
          </a:bodyPr>
          <a:lstStyle/>
          <a:p>
            <a:pPr marL="7701">
              <a:lnSpc>
                <a:spcPts val="2762"/>
              </a:lnSpc>
              <a:spcBef>
                <a:spcPts val="64"/>
              </a:spcBef>
              <a:defRPr/>
            </a:pPr>
            <a:r>
              <a:rPr sz="2395" b="1" spc="-15">
                <a:solidFill>
                  <a:srgbClr val="00ADEF"/>
                </a:solidFill>
                <a:latin typeface="Arial"/>
                <a:cs typeface="Arial"/>
              </a:rPr>
              <a:t>34+</a:t>
            </a:r>
            <a:endParaRPr sz="2395" b="1">
              <a:latin typeface="Arial"/>
              <a:cs typeface="Arial"/>
            </a:endParaRPr>
          </a:p>
          <a:p>
            <a:pPr marL="17712">
              <a:lnSpc>
                <a:spcPts val="1307"/>
              </a:lnSpc>
              <a:defRPr/>
            </a:pPr>
            <a:r>
              <a:rPr sz="1182" b="1">
                <a:solidFill>
                  <a:srgbClr val="00ADEF"/>
                </a:solidFill>
                <a:latin typeface="Arial"/>
                <a:cs typeface="Arial"/>
              </a:rPr>
              <a:t>МЛРД</a:t>
            </a:r>
            <a:r>
              <a:rPr sz="1182" b="1" spc="-30">
                <a:solidFill>
                  <a:srgbClr val="00ADEF"/>
                </a:solidFill>
                <a:latin typeface="Arial"/>
                <a:cs typeface="Arial"/>
              </a:rPr>
              <a:t> </a:t>
            </a:r>
            <a:r>
              <a:rPr sz="1182" b="1" spc="-15">
                <a:solidFill>
                  <a:srgbClr val="00ADEF"/>
                </a:solidFill>
                <a:latin typeface="Arial"/>
                <a:cs typeface="Arial"/>
              </a:rPr>
              <a:t>РУБ</a:t>
            </a:r>
            <a:endParaRPr sz="1182" b="1">
              <a:latin typeface="Arial"/>
              <a:cs typeface="Arial"/>
            </a:endParaRPr>
          </a:p>
          <a:p>
            <a:pPr marL="17712" marR="3081">
              <a:lnSpc>
                <a:spcPct val="101499"/>
              </a:lnSpc>
              <a:spcBef>
                <a:spcPts val="276"/>
              </a:spcBef>
              <a:defRPr/>
            </a:pPr>
            <a:r>
              <a:rPr sz="788">
                <a:solidFill>
                  <a:srgbClr val="333333"/>
                </a:solidFill>
                <a:latin typeface="Arial"/>
                <a:cs typeface="Arial"/>
              </a:rPr>
              <a:t>ОБЯЗАТЕЛЬСТВ</a:t>
            </a:r>
            <a:r>
              <a:rPr sz="788" spc="-18">
                <a:solidFill>
                  <a:srgbClr val="333333"/>
                </a:solidFill>
                <a:latin typeface="Arial"/>
                <a:cs typeface="Arial"/>
              </a:rPr>
              <a:t> </a:t>
            </a:r>
            <a:r>
              <a:rPr sz="788" spc="-15">
                <a:solidFill>
                  <a:srgbClr val="333333"/>
                </a:solidFill>
                <a:latin typeface="Arial"/>
                <a:cs typeface="Arial"/>
              </a:rPr>
              <a:t>ПО </a:t>
            </a:r>
            <a:r>
              <a:rPr sz="788">
                <a:solidFill>
                  <a:srgbClr val="333333"/>
                </a:solidFill>
                <a:latin typeface="Arial"/>
                <a:cs typeface="Arial"/>
              </a:rPr>
              <a:t>СРОЧНОМУ</a:t>
            </a:r>
            <a:r>
              <a:rPr sz="788" spc="21">
                <a:solidFill>
                  <a:srgbClr val="333333"/>
                </a:solidFill>
                <a:latin typeface="Arial"/>
                <a:cs typeface="Arial"/>
              </a:rPr>
              <a:t> </a:t>
            </a:r>
            <a:r>
              <a:rPr sz="788" spc="-6">
                <a:solidFill>
                  <a:srgbClr val="333333"/>
                </a:solidFill>
                <a:latin typeface="Arial"/>
                <a:cs typeface="Arial"/>
              </a:rPr>
              <a:t>РЫНКУ</a:t>
            </a:r>
            <a:endParaRPr sz="788">
              <a:latin typeface="Arial"/>
              <a:cs typeface="Arial"/>
            </a:endParaRPr>
          </a:p>
        </p:txBody>
      </p:sp>
      <p:pic>
        <p:nvPicPr>
          <p:cNvPr id="108" name="Рисунок 107" descr="Изображение выглядит как Шрифт, Графика, графический дизайн, логотип&#10;&#10;Автоматически созданное описание">
            <a:extLst>
              <a:ext uri="{FF2B5EF4-FFF2-40B4-BE49-F238E27FC236}">
                <a16:creationId xmlns:a16="http://schemas.microsoft.com/office/drawing/2014/main" id="{0CB7E0E1-B4B1-86FE-A312-DC9CA25A4B03}"/>
              </a:ext>
            </a:extLst>
          </p:cNvPr>
          <p:cNvPicPr>
            <a:picLocks noGrp="1" noRot="1" noChangeAspect="1" noMove="1" noResize="1" noEditPoints="1" noAdjustHandles="1" noChangeArrowheads="1" noChangeShapeType="1" noCrop="1"/>
          </p:cNvPicPr>
          <p:nvPr/>
        </p:nvPicPr>
        <p:blipFill>
          <a:blip r:embed="rId7"/>
          <a:stretch/>
        </p:blipFill>
        <p:spPr bwMode="auto">
          <a:xfrm>
            <a:off x="6319776" y="502107"/>
            <a:ext cx="1776867" cy="351988"/>
          </a:xfrm>
          <a:prstGeom prst="rect">
            <a:avLst/>
          </a:prstGeom>
        </p:spPr>
      </p:pic>
      <p:pic>
        <p:nvPicPr>
          <p:cNvPr id="109" name="Рисунок 108">
            <a:extLst>
              <a:ext uri="{FF2B5EF4-FFF2-40B4-BE49-F238E27FC236}">
                <a16:creationId xmlns:a16="http://schemas.microsoft.com/office/drawing/2014/main" id="{0A9210B4-6777-5024-E4B5-474694CA4A1D}"/>
              </a:ext>
            </a:extLst>
          </p:cNvPr>
          <p:cNvPicPr>
            <a:picLocks noGrp="1" noRot="1" noChangeAspect="1" noMove="1" noResize="1" noEditPoints="1" noAdjustHandles="1" noChangeArrowheads="1" noChangeShapeType="1" noCrop="1"/>
          </p:cNvPicPr>
          <p:nvPr/>
        </p:nvPicPr>
        <p:blipFill>
          <a:blip r:embed="rId8"/>
          <a:stretch/>
        </p:blipFill>
        <p:spPr bwMode="auto">
          <a:xfrm>
            <a:off x="292109" y="2846649"/>
            <a:ext cx="3671602" cy="1345642"/>
          </a:xfrm>
          <a:prstGeom prst="rect">
            <a:avLst/>
          </a:prstGeom>
        </p:spPr>
      </p:pic>
      <p:sp>
        <p:nvSpPr>
          <p:cNvPr id="110" name="object 57">
            <a:extLst>
              <a:ext uri="{FF2B5EF4-FFF2-40B4-BE49-F238E27FC236}">
                <a16:creationId xmlns:a16="http://schemas.microsoft.com/office/drawing/2014/main" id="{DFBAA73C-F222-482B-09B9-A8DF52C11697}"/>
              </a:ext>
            </a:extLst>
          </p:cNvPr>
          <p:cNvSpPr>
            <a:spLocks noGrp="1" noRot="1" noMove="1" noResize="1" noEditPoints="1" noAdjustHandles="1" noChangeArrowheads="1" noChangeShapeType="1"/>
          </p:cNvSpPr>
          <p:nvPr/>
        </p:nvSpPr>
        <p:spPr bwMode="auto">
          <a:xfrm>
            <a:off x="4077647" y="5344299"/>
            <a:ext cx="1649617" cy="0"/>
          </a:xfrm>
          <a:custGeom>
            <a:avLst/>
            <a:gdLst/>
            <a:ahLst/>
            <a:cxnLst/>
            <a:rect l="l" t="t" r="r" b="b"/>
            <a:pathLst>
              <a:path w="2720340" extrusionOk="0">
                <a:moveTo>
                  <a:pt x="0" y="0"/>
                </a:moveTo>
                <a:lnTo>
                  <a:pt x="2719959" y="0"/>
                </a:lnTo>
              </a:path>
            </a:pathLst>
          </a:custGeom>
          <a:ln w="10470">
            <a:solidFill>
              <a:srgbClr val="0A4DA7"/>
            </a:solidFill>
            <a:prstDash val="solid"/>
          </a:ln>
        </p:spPr>
        <p:txBody>
          <a:bodyPr wrap="square" lIns="0" tIns="0" rIns="0" bIns="0" rtlCol="0"/>
          <a:lstStyle/>
          <a:p>
            <a:pPr>
              <a:defRPr/>
            </a:pPr>
            <a:endParaRPr sz="1092">
              <a:highlight>
                <a:srgbClr val="00008B"/>
              </a:highlight>
            </a:endParaRPr>
          </a:p>
        </p:txBody>
      </p:sp>
      <p:pic>
        <p:nvPicPr>
          <p:cNvPr id="111" name="Рисунок 110">
            <a:extLst>
              <a:ext uri="{FF2B5EF4-FFF2-40B4-BE49-F238E27FC236}">
                <a16:creationId xmlns:a16="http://schemas.microsoft.com/office/drawing/2014/main" id="{F8888748-3DAD-3353-028E-634B7EA32965}"/>
              </a:ext>
            </a:extLst>
          </p:cNvPr>
          <p:cNvPicPr>
            <a:picLocks noGrp="1" noRot="1" noChangeAspect="1" noMove="1" noResize="1" noEditPoints="1" noAdjustHandles="1" noChangeArrowheads="1" noChangeShapeType="1" noCrop="1"/>
          </p:cNvPicPr>
          <p:nvPr/>
        </p:nvPicPr>
        <p:blipFill>
          <a:blip r:embed="rId9"/>
          <a:stretch/>
        </p:blipFill>
        <p:spPr bwMode="auto">
          <a:xfrm>
            <a:off x="6308224" y="2754361"/>
            <a:ext cx="1178298" cy="381213"/>
          </a:xfrm>
          <a:prstGeom prst="rect">
            <a:avLst/>
          </a:prstGeom>
        </p:spPr>
      </p:pic>
      <p:pic>
        <p:nvPicPr>
          <p:cNvPr id="112" name="Рисунок 111">
            <a:extLst>
              <a:ext uri="{FF2B5EF4-FFF2-40B4-BE49-F238E27FC236}">
                <a16:creationId xmlns:a16="http://schemas.microsoft.com/office/drawing/2014/main" id="{9FF6A6A6-F0F0-4C33-22C9-740243429A6C}"/>
              </a:ext>
            </a:extLst>
          </p:cNvPr>
          <p:cNvPicPr>
            <a:picLocks noGrp="1" noRot="1" noChangeAspect="1" noMove="1" noResize="1" noEditPoints="1" noAdjustHandles="1" noChangeArrowheads="1" noChangeShapeType="1" noCrop="1"/>
          </p:cNvPicPr>
          <p:nvPr/>
        </p:nvPicPr>
        <p:blipFill>
          <a:blip r:embed="rId10"/>
          <a:stretch/>
        </p:blipFill>
        <p:spPr bwMode="auto">
          <a:xfrm>
            <a:off x="6319776" y="4686711"/>
            <a:ext cx="1166745" cy="369661"/>
          </a:xfrm>
          <a:prstGeom prst="rect">
            <a:avLst/>
          </a:prstGeom>
        </p:spPr>
      </p:pic>
      <p:sp>
        <p:nvSpPr>
          <p:cNvPr id="114" name="TextBox 113">
            <a:extLst>
              <a:ext uri="{FF2B5EF4-FFF2-40B4-BE49-F238E27FC236}">
                <a16:creationId xmlns:a16="http://schemas.microsoft.com/office/drawing/2014/main" id="{43FF7CD8-DA57-7B96-03E2-C04C0835AC1E}"/>
              </a:ext>
            </a:extLst>
          </p:cNvPr>
          <p:cNvSpPr txBox="1">
            <a:spLocks noGrp="1" noRot="1" noMove="1" noResize="1" noEditPoints="1" noAdjustHandles="1" noChangeArrowheads="1" noChangeShapeType="1"/>
          </p:cNvSpPr>
          <p:nvPr/>
        </p:nvSpPr>
        <p:spPr>
          <a:xfrm>
            <a:off x="282729" y="401972"/>
            <a:ext cx="6097836" cy="1720984"/>
          </a:xfrm>
          <a:prstGeom prst="rect">
            <a:avLst/>
          </a:prstGeom>
          <a:noFill/>
        </p:spPr>
        <p:txBody>
          <a:bodyPr wrap="square">
            <a:spAutoFit/>
          </a:bodyPr>
          <a:lstStyle/>
          <a:p>
            <a:pPr marL="50828">
              <a:lnSpc>
                <a:spcPts val="2417"/>
              </a:lnSpc>
              <a:spcBef>
                <a:spcPts val="82"/>
              </a:spcBef>
              <a:defRPr/>
            </a:pPr>
            <a:r>
              <a:rPr lang="ru-RU" sz="1800" b="1" dirty="0">
                <a:solidFill>
                  <a:srgbClr val="000000"/>
                </a:solidFill>
              </a:rPr>
              <a:t>ГРУППА КОМПАНИЙ</a:t>
            </a:r>
            <a:r>
              <a:rPr lang="ru-RU" sz="1800" b="1" spc="-76" dirty="0">
                <a:solidFill>
                  <a:srgbClr val="000000"/>
                </a:solidFill>
              </a:rPr>
              <a:t> </a:t>
            </a:r>
            <a:r>
              <a:rPr lang="ru-RU" sz="1800" b="1" spc="-6" dirty="0">
                <a:solidFill>
                  <a:srgbClr val="000000"/>
                </a:solidFill>
              </a:rPr>
              <a:t>ПЕТЕРБУРГСКАЯ БИРЖА</a:t>
            </a:r>
            <a:endParaRPr lang="ru-RU" sz="1800" b="1" dirty="0">
              <a:solidFill>
                <a:srgbClr val="000000"/>
              </a:solidFill>
            </a:endParaRPr>
          </a:p>
          <a:p>
            <a:pPr marL="7701">
              <a:lnSpc>
                <a:spcPts val="10312"/>
              </a:lnSpc>
              <a:defRPr/>
            </a:pPr>
            <a:r>
              <a:rPr lang="ru-RU" sz="8800" b="1" spc="-69" dirty="0">
                <a:solidFill>
                  <a:srgbClr val="AAC5D1"/>
                </a:solidFill>
              </a:rPr>
              <a:t>С</a:t>
            </a:r>
            <a:r>
              <a:rPr lang="ru-RU" sz="8800" b="1" spc="3" dirty="0">
                <a:solidFill>
                  <a:srgbClr val="AAC5D1"/>
                </a:solidFill>
              </a:rPr>
              <a:t>Е</a:t>
            </a:r>
            <a:r>
              <a:rPr lang="ru-RU" sz="8800" b="1" spc="-388" dirty="0">
                <a:solidFill>
                  <a:srgbClr val="AAC5D1"/>
                </a:solidFill>
              </a:rPr>
              <a:t>Г</a:t>
            </a:r>
            <a:r>
              <a:rPr lang="ru-RU" sz="8800" b="1" spc="-278" dirty="0">
                <a:solidFill>
                  <a:srgbClr val="AAC5D1"/>
                </a:solidFill>
              </a:rPr>
              <a:t>О</a:t>
            </a:r>
            <a:r>
              <a:rPr lang="ru-RU" sz="8800" b="1" spc="3" dirty="0">
                <a:solidFill>
                  <a:srgbClr val="AAC5D1"/>
                </a:solidFill>
              </a:rPr>
              <a:t>ДНЯ</a:t>
            </a:r>
            <a:endParaRPr lang="ru-RU" dirty="0"/>
          </a:p>
        </p:txBody>
      </p:sp>
    </p:spTree>
    <p:extLst>
      <p:ext uri="{BB962C8B-B14F-4D97-AF65-F5344CB8AC3E}">
        <p14:creationId xmlns:p14="http://schemas.microsoft.com/office/powerpoint/2010/main" val="320248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493675" y="287900"/>
            <a:ext cx="5944963" cy="441266"/>
          </a:xfrm>
        </p:spPr>
        <p:txBody>
          <a:bodyPr lIns="36000" tIns="36000" rIns="36000" bIns="36000"/>
          <a:lstStyle>
            <a:lvl1pPr>
              <a:defRPr sz="2395" b="0" i="0">
                <a:solidFill>
                  <a:schemeClr val="tx1"/>
                </a:solidFill>
                <a:latin typeface="Arial"/>
                <a:cs typeface="Arial"/>
              </a:defRPr>
            </a:lvl1pPr>
          </a:lstStyle>
          <a:p>
            <a:pPr>
              <a:defRPr/>
            </a:pPr>
            <a:endParaRPr/>
          </a:p>
        </p:txBody>
      </p:sp>
      <p:sp>
        <p:nvSpPr>
          <p:cNvPr id="3" name="Holder 3"/>
          <p:cNvSpPr>
            <a:spLocks noGrp="1"/>
          </p:cNvSpPr>
          <p:nvPr>
            <p:ph type="body" idx="1"/>
          </p:nvPr>
        </p:nvSpPr>
        <p:spPr bwMode="auto"/>
        <p:txBody>
          <a:bodyPr lIns="36000" tIns="36000" rIns="36000" bIns="36000"/>
          <a:lstStyle>
            <a:lvl1pPr>
              <a:defRPr b="0" i="0">
                <a:solidFill>
                  <a:schemeClr val="tx1"/>
                </a:solidFill>
              </a:defRPr>
            </a:lvl1pPr>
          </a:lstStyle>
          <a:p>
            <a:pPr>
              <a:defRPr/>
            </a:pPr>
            <a:endParaRPr/>
          </a:p>
        </p:txBody>
      </p:sp>
      <p:sp>
        <p:nvSpPr>
          <p:cNvPr id="4" name="Holder 4"/>
          <p:cNvSpPr>
            <a:spLocks noGrp="1"/>
          </p:cNvSpPr>
          <p:nvPr>
            <p:ph type="ftr" sz="quarter" idx="5"/>
          </p:nvPr>
        </p:nvSpPr>
        <p:spPr bwMode="auto"/>
        <p:txBody>
          <a:bodyPr lIns="36000" tIns="36000" rIns="36000" bIns="36000"/>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p:txBody>
          <a:bodyPr lIns="36000" tIns="36000" rIns="36000" bIns="36000"/>
          <a:lstStyle>
            <a:lvl1pPr algn="l">
              <a:defRPr>
                <a:solidFill>
                  <a:schemeClr val="tx1">
                    <a:tint val="75000"/>
                  </a:schemeClr>
                </a:solidFill>
              </a:defRPr>
            </a:lvl1pPr>
          </a:lstStyle>
          <a:p>
            <a:pPr>
              <a:defRPr/>
            </a:pPr>
            <a:fld id="{1D8BD707-D9CF-40AE-B4C6-C98DA3205C09}" type="datetimeFigureOut">
              <a:rPr lang="en-US"/>
              <a:t>6/18/2026</a:t>
            </a:fld>
            <a:endParaRPr lang="en-US"/>
          </a:p>
        </p:txBody>
      </p:sp>
      <p:sp>
        <p:nvSpPr>
          <p:cNvPr id="6" name="Holder 6"/>
          <p:cNvSpPr>
            <a:spLocks noGrp="1"/>
          </p:cNvSpPr>
          <p:nvPr>
            <p:ph type="sldNum" sz="quarter" idx="7"/>
          </p:nvPr>
        </p:nvSpPr>
        <p:spPr bwMode="auto"/>
        <p:txBody>
          <a:bodyPr lIns="36000" tIns="36000" rIns="36000" bIns="36000"/>
          <a:lstStyle>
            <a:lvl1pPr algn="r">
              <a:defRPr>
                <a:solidFill>
                  <a:schemeClr val="tx1">
                    <a:tint val="75000"/>
                  </a:schemeClr>
                </a:solidFill>
              </a:defRPr>
            </a:lvl1pPr>
          </a:lstStyle>
          <a:p>
            <a:pPr>
              <a:defRPr/>
            </a:pPr>
            <a:fld id="{B6F15528-21DE-4FAA-801E-634DDDAF4B2B}" type="slidenum">
              <a:rPr/>
              <a:t>‹#›</a:t>
            </a:fld>
            <a:endParaRPr/>
          </a:p>
        </p:txBody>
      </p:sp>
    </p:spTree>
    <p:extLst>
      <p:ext uri="{BB962C8B-B14F-4D97-AF65-F5344CB8AC3E}">
        <p14:creationId xmlns:p14="http://schemas.microsoft.com/office/powerpoint/2010/main" val="285355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type="obj" preserve="1" userDrawn="1">
  <p:cSld name="Two Content">
    <p:bg>
      <p:bgPr>
        <a:solidFill>
          <a:schemeClr val="bg1"/>
        </a:solidFill>
        <a:effectLst/>
      </p:bgPr>
    </p:bg>
    <p:spTree>
      <p:nvGrpSpPr>
        <p:cNvPr id="1" name=""/>
        <p:cNvGrpSpPr/>
        <p:nvPr/>
      </p:nvGrpSpPr>
      <p:grpSpPr bwMode="auto">
        <a:xfrm>
          <a:off x="0" y="0"/>
          <a:ext cx="0" cy="0"/>
          <a:chOff x="0" y="0"/>
          <a:chExt cx="0" cy="0"/>
        </a:xfrm>
      </p:grpSpPr>
      <p:pic>
        <p:nvPicPr>
          <p:cNvPr id="16" name="bg object 16"/>
          <p:cNvPicPr/>
          <p:nvPr/>
        </p:nvPicPr>
        <p:blipFill>
          <a:blip r:embed="rId2"/>
          <a:stretch/>
        </p:blipFill>
        <p:spPr bwMode="auto">
          <a:xfrm>
            <a:off x="0" y="0"/>
            <a:ext cx="6096876" cy="6857519"/>
          </a:xfrm>
          <a:prstGeom prst="rect">
            <a:avLst/>
          </a:prstGeom>
        </p:spPr>
      </p:pic>
      <p:sp>
        <p:nvSpPr>
          <p:cNvPr id="2" name="Holder 2"/>
          <p:cNvSpPr>
            <a:spLocks noGrp="1"/>
          </p:cNvSpPr>
          <p:nvPr>
            <p:ph type="title"/>
          </p:nvPr>
        </p:nvSpPr>
        <p:spPr bwMode="auto">
          <a:xfrm>
            <a:off x="493675" y="287900"/>
            <a:ext cx="5944963" cy="441266"/>
          </a:xfrm>
        </p:spPr>
        <p:txBody>
          <a:bodyPr lIns="36000" tIns="36000" rIns="36000" bIns="36000"/>
          <a:lstStyle>
            <a:lvl1pPr>
              <a:defRPr sz="2395" b="0" i="0">
                <a:solidFill>
                  <a:schemeClr val="tx1"/>
                </a:solidFill>
                <a:latin typeface="Arial"/>
                <a:cs typeface="Arial"/>
              </a:defRPr>
            </a:lvl1pPr>
          </a:lstStyle>
          <a:p>
            <a:pPr>
              <a:defRPr/>
            </a:pPr>
            <a:endParaRPr/>
          </a:p>
        </p:txBody>
      </p:sp>
      <p:sp>
        <p:nvSpPr>
          <p:cNvPr id="3" name="Holder 3"/>
          <p:cNvSpPr>
            <a:spLocks noGrp="1"/>
          </p:cNvSpPr>
          <p:nvPr>
            <p:ph sz="half" idx="2"/>
          </p:nvPr>
        </p:nvSpPr>
        <p:spPr bwMode="auto">
          <a:xfrm>
            <a:off x="609600" y="1577340"/>
            <a:ext cx="5303520" cy="349702"/>
          </a:xfrm>
          <a:prstGeom prst="rect">
            <a:avLst/>
          </a:prstGeom>
        </p:spPr>
        <p:txBody>
          <a:bodyPr wrap="square" lIns="36000" tIns="36000" rIns="36000" bIns="36000">
            <a:spAutoFit/>
          </a:bodyPr>
          <a:lstStyle>
            <a:lvl1pPr>
              <a:defRPr/>
            </a:lvl1pPr>
          </a:lstStyle>
          <a:p>
            <a:pPr>
              <a:defRPr/>
            </a:pPr>
            <a:endParaRPr/>
          </a:p>
        </p:txBody>
      </p:sp>
      <p:sp>
        <p:nvSpPr>
          <p:cNvPr id="4" name="Holder 4"/>
          <p:cNvSpPr>
            <a:spLocks noGrp="1"/>
          </p:cNvSpPr>
          <p:nvPr>
            <p:ph sz="half" idx="3"/>
          </p:nvPr>
        </p:nvSpPr>
        <p:spPr bwMode="auto">
          <a:xfrm>
            <a:off x="6278880" y="1577340"/>
            <a:ext cx="5303520" cy="349702"/>
          </a:xfrm>
          <a:prstGeom prst="rect">
            <a:avLst/>
          </a:prstGeom>
        </p:spPr>
        <p:txBody>
          <a:bodyPr wrap="square" lIns="36000" tIns="36000" rIns="36000" bIns="36000">
            <a:spAutoFit/>
          </a:bodyPr>
          <a:lstStyle>
            <a:lvl1pPr>
              <a:defRPr/>
            </a:lvl1pPr>
          </a:lstStyle>
          <a:p>
            <a:pPr>
              <a:defRPr/>
            </a:pPr>
            <a:endParaRPr/>
          </a:p>
        </p:txBody>
      </p:sp>
      <p:sp>
        <p:nvSpPr>
          <p:cNvPr id="5" name="Holder 5"/>
          <p:cNvSpPr>
            <a:spLocks noGrp="1"/>
          </p:cNvSpPr>
          <p:nvPr>
            <p:ph type="ftr" sz="quarter" idx="5"/>
          </p:nvPr>
        </p:nvSpPr>
        <p:spPr bwMode="auto"/>
        <p:txBody>
          <a:bodyPr lIns="36000" tIns="36000" rIns="36000" bIns="36000"/>
          <a:lstStyle>
            <a:lvl1pPr algn="ctr">
              <a:defRPr>
                <a:solidFill>
                  <a:schemeClr val="tx1">
                    <a:tint val="75000"/>
                  </a:schemeClr>
                </a:solidFill>
              </a:defRPr>
            </a:lvl1pPr>
          </a:lstStyle>
          <a:p>
            <a:pPr>
              <a:defRPr/>
            </a:pPr>
            <a:endParaRPr/>
          </a:p>
        </p:txBody>
      </p:sp>
      <p:sp>
        <p:nvSpPr>
          <p:cNvPr id="6" name="Holder 6"/>
          <p:cNvSpPr>
            <a:spLocks noGrp="1"/>
          </p:cNvSpPr>
          <p:nvPr>
            <p:ph type="dt" sz="half" idx="6"/>
          </p:nvPr>
        </p:nvSpPr>
        <p:spPr bwMode="auto"/>
        <p:txBody>
          <a:bodyPr lIns="36000" tIns="36000" rIns="36000" bIns="36000"/>
          <a:lstStyle>
            <a:lvl1pPr algn="l">
              <a:defRPr>
                <a:solidFill>
                  <a:schemeClr val="tx1">
                    <a:tint val="75000"/>
                  </a:schemeClr>
                </a:solidFill>
              </a:defRPr>
            </a:lvl1pPr>
          </a:lstStyle>
          <a:p>
            <a:pPr>
              <a:defRPr/>
            </a:pPr>
            <a:fld id="{1D8BD707-D9CF-40AE-B4C6-C98DA3205C09}" type="datetimeFigureOut">
              <a:rPr lang="en-US"/>
              <a:t>6/18/2026</a:t>
            </a:fld>
            <a:endParaRPr lang="en-US"/>
          </a:p>
        </p:txBody>
      </p:sp>
      <p:sp>
        <p:nvSpPr>
          <p:cNvPr id="7" name="Holder 7"/>
          <p:cNvSpPr>
            <a:spLocks noGrp="1"/>
          </p:cNvSpPr>
          <p:nvPr>
            <p:ph type="sldNum" sz="quarter" idx="7"/>
          </p:nvPr>
        </p:nvSpPr>
        <p:spPr bwMode="auto"/>
        <p:txBody>
          <a:bodyPr lIns="36000" tIns="36000" rIns="36000" bIns="36000"/>
          <a:lstStyle>
            <a:lvl1pPr algn="r">
              <a:defRPr>
                <a:solidFill>
                  <a:schemeClr val="tx1">
                    <a:tint val="75000"/>
                  </a:schemeClr>
                </a:solidFill>
              </a:defRPr>
            </a:lvl1pPr>
          </a:lstStyle>
          <a:p>
            <a:pPr>
              <a:defRPr/>
            </a:pPr>
            <a:fld id="{B6F15528-21DE-4FAA-801E-634DDDAF4B2B}" type="slidenum">
              <a:rPr/>
              <a:t>‹#›</a:t>
            </a:fld>
            <a:endParaRPr/>
          </a:p>
        </p:txBody>
      </p:sp>
    </p:spTree>
    <p:extLst>
      <p:ext uri="{BB962C8B-B14F-4D97-AF65-F5344CB8AC3E}">
        <p14:creationId xmlns:p14="http://schemas.microsoft.com/office/powerpoint/2010/main" val="4094866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Only">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493675" y="287900"/>
            <a:ext cx="5944963" cy="441266"/>
          </a:xfrm>
        </p:spPr>
        <p:txBody>
          <a:bodyPr lIns="36000" tIns="36000" rIns="36000" bIns="36000"/>
          <a:lstStyle>
            <a:lvl1pPr>
              <a:defRPr sz="2395" b="0" i="0">
                <a:solidFill>
                  <a:schemeClr val="tx1"/>
                </a:solidFill>
                <a:latin typeface="Arial"/>
                <a:cs typeface="Arial"/>
              </a:defRPr>
            </a:lvl1pPr>
          </a:lstStyle>
          <a:p>
            <a:pPr>
              <a:defRPr/>
            </a:pPr>
            <a:endParaRPr/>
          </a:p>
        </p:txBody>
      </p:sp>
      <p:sp>
        <p:nvSpPr>
          <p:cNvPr id="3" name="Holder 3"/>
          <p:cNvSpPr>
            <a:spLocks noGrp="1"/>
          </p:cNvSpPr>
          <p:nvPr>
            <p:ph type="ftr" sz="quarter" idx="5"/>
          </p:nvPr>
        </p:nvSpPr>
        <p:spPr bwMode="auto"/>
        <p:txBody>
          <a:bodyPr lIns="36000" tIns="36000" rIns="36000" bIns="36000"/>
          <a:lstStyle>
            <a:lvl1pPr algn="ctr">
              <a:defRPr>
                <a:solidFill>
                  <a:schemeClr val="tx1">
                    <a:tint val="75000"/>
                  </a:schemeClr>
                </a:solidFill>
              </a:defRPr>
            </a:lvl1pPr>
          </a:lstStyle>
          <a:p>
            <a:pPr>
              <a:defRPr/>
            </a:pPr>
            <a:endParaRPr/>
          </a:p>
        </p:txBody>
      </p:sp>
      <p:sp>
        <p:nvSpPr>
          <p:cNvPr id="4" name="Holder 4"/>
          <p:cNvSpPr>
            <a:spLocks noGrp="1"/>
          </p:cNvSpPr>
          <p:nvPr>
            <p:ph type="dt" sz="half" idx="6"/>
          </p:nvPr>
        </p:nvSpPr>
        <p:spPr bwMode="auto"/>
        <p:txBody>
          <a:bodyPr lIns="36000" tIns="36000" rIns="36000" bIns="36000"/>
          <a:lstStyle>
            <a:lvl1pPr algn="l">
              <a:defRPr>
                <a:solidFill>
                  <a:schemeClr val="tx1">
                    <a:tint val="75000"/>
                  </a:schemeClr>
                </a:solidFill>
              </a:defRPr>
            </a:lvl1pPr>
          </a:lstStyle>
          <a:p>
            <a:pPr>
              <a:defRPr/>
            </a:pPr>
            <a:fld id="{1D8BD707-D9CF-40AE-B4C6-C98DA3205C09}" type="datetimeFigureOut">
              <a:rPr lang="en-US"/>
              <a:t>6/18/2026</a:t>
            </a:fld>
            <a:endParaRPr lang="en-US"/>
          </a:p>
        </p:txBody>
      </p:sp>
      <p:sp>
        <p:nvSpPr>
          <p:cNvPr id="5" name="Holder 5"/>
          <p:cNvSpPr>
            <a:spLocks noGrp="1"/>
          </p:cNvSpPr>
          <p:nvPr>
            <p:ph type="sldNum" sz="quarter" idx="7"/>
          </p:nvPr>
        </p:nvSpPr>
        <p:spPr bwMode="auto"/>
        <p:txBody>
          <a:bodyPr lIns="36000" tIns="36000" rIns="36000" bIns="36000"/>
          <a:lstStyle>
            <a:lvl1pPr algn="r">
              <a:defRPr>
                <a:solidFill>
                  <a:schemeClr val="tx1">
                    <a:tint val="75000"/>
                  </a:schemeClr>
                </a:solidFill>
              </a:defRPr>
            </a:lvl1pPr>
          </a:lstStyle>
          <a:p>
            <a:pPr>
              <a:defRPr/>
            </a:pPr>
            <a:fld id="{B6F15528-21DE-4FAA-801E-634DDDAF4B2B}" type="slidenum">
              <a:rPr/>
              <a:t>‹#›</a:t>
            </a:fld>
            <a:endParaRPr/>
          </a:p>
        </p:txBody>
      </p:sp>
    </p:spTree>
    <p:extLst>
      <p:ext uri="{BB962C8B-B14F-4D97-AF65-F5344CB8AC3E}">
        <p14:creationId xmlns:p14="http://schemas.microsoft.com/office/powerpoint/2010/main" val="321945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obj" preserve="1" userDrawn="1">
  <p:cSld name="Blank">
    <p:spTree>
      <p:nvGrpSpPr>
        <p:cNvPr id="1" name=""/>
        <p:cNvGrpSpPr/>
        <p:nvPr/>
      </p:nvGrpSpPr>
      <p:grpSpPr bwMode="auto">
        <a:xfrm>
          <a:off x="0" y="0"/>
          <a:ext cx="0" cy="0"/>
          <a:chOff x="0" y="0"/>
          <a:chExt cx="0" cy="0"/>
        </a:xfrm>
      </p:grpSpPr>
      <p:sp>
        <p:nvSpPr>
          <p:cNvPr id="2" name="Holder 2"/>
          <p:cNvSpPr>
            <a:spLocks noGrp="1"/>
          </p:cNvSpPr>
          <p:nvPr>
            <p:ph type="ftr" sz="quarter" idx="5"/>
          </p:nvPr>
        </p:nvSpPr>
        <p:spPr bwMode="auto"/>
        <p:txBody>
          <a:bodyPr lIns="36000" tIns="36000" rIns="36000" bIns="36000"/>
          <a:lstStyle>
            <a:lvl1pPr algn="ctr">
              <a:defRPr>
                <a:solidFill>
                  <a:schemeClr val="tx1">
                    <a:tint val="75000"/>
                  </a:schemeClr>
                </a:solidFill>
              </a:defRPr>
            </a:lvl1pPr>
          </a:lstStyle>
          <a:p>
            <a:pPr>
              <a:defRPr/>
            </a:pPr>
            <a:endParaRPr/>
          </a:p>
        </p:txBody>
      </p:sp>
      <p:sp>
        <p:nvSpPr>
          <p:cNvPr id="3" name="Holder 3"/>
          <p:cNvSpPr>
            <a:spLocks noGrp="1"/>
          </p:cNvSpPr>
          <p:nvPr>
            <p:ph type="dt" sz="half" idx="6"/>
          </p:nvPr>
        </p:nvSpPr>
        <p:spPr bwMode="auto"/>
        <p:txBody>
          <a:bodyPr lIns="36000" tIns="36000" rIns="36000" bIns="36000"/>
          <a:lstStyle>
            <a:lvl1pPr algn="l">
              <a:defRPr>
                <a:solidFill>
                  <a:schemeClr val="tx1">
                    <a:tint val="75000"/>
                  </a:schemeClr>
                </a:solidFill>
              </a:defRPr>
            </a:lvl1pPr>
          </a:lstStyle>
          <a:p>
            <a:pPr>
              <a:defRPr/>
            </a:pPr>
            <a:fld id="{1D8BD707-D9CF-40AE-B4C6-C98DA3205C09}" type="datetimeFigureOut">
              <a:rPr lang="en-US"/>
              <a:t>6/18/2026</a:t>
            </a:fld>
            <a:endParaRPr lang="en-US"/>
          </a:p>
        </p:txBody>
      </p:sp>
      <p:sp>
        <p:nvSpPr>
          <p:cNvPr id="4" name="Holder 4"/>
          <p:cNvSpPr>
            <a:spLocks noGrp="1"/>
          </p:cNvSpPr>
          <p:nvPr>
            <p:ph type="sldNum" sz="quarter" idx="7"/>
          </p:nvPr>
        </p:nvSpPr>
        <p:spPr bwMode="auto"/>
        <p:txBody>
          <a:bodyPr lIns="36000" tIns="36000" rIns="36000" bIns="36000"/>
          <a:lstStyle>
            <a:lvl1pPr algn="r">
              <a:defRPr>
                <a:solidFill>
                  <a:schemeClr val="tx1">
                    <a:tint val="75000"/>
                  </a:schemeClr>
                </a:solidFill>
              </a:defRPr>
            </a:lvl1pPr>
          </a:lstStyle>
          <a:p>
            <a:pPr>
              <a:defRPr/>
            </a:pPr>
            <a:fld id="{B6F15528-21DE-4FAA-801E-634DDDAF4B2B}" type="slidenum">
              <a:rPr/>
              <a:t>‹#›</a:t>
            </a:fld>
            <a:endParaRPr/>
          </a:p>
        </p:txBody>
      </p:sp>
    </p:spTree>
    <p:extLst>
      <p:ext uri="{BB962C8B-B14F-4D97-AF65-F5344CB8AC3E}">
        <p14:creationId xmlns:p14="http://schemas.microsoft.com/office/powerpoint/2010/main" val="52603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684601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4525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656819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9510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60033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5869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о компании 3">
    <p:spTree>
      <p:nvGrpSpPr>
        <p:cNvPr id="1" name=""/>
        <p:cNvGrpSpPr/>
        <p:nvPr/>
      </p:nvGrpSpPr>
      <p:grpSpPr>
        <a:xfrm>
          <a:off x="0" y="0"/>
          <a:ext cx="0" cy="0"/>
          <a:chOff x="0" y="0"/>
          <a:chExt cx="0" cy="0"/>
        </a:xfrm>
      </p:grpSpPr>
      <p:grpSp>
        <p:nvGrpSpPr>
          <p:cNvPr id="3" name="object 2">
            <a:extLst>
              <a:ext uri="{FF2B5EF4-FFF2-40B4-BE49-F238E27FC236}">
                <a16:creationId xmlns:a16="http://schemas.microsoft.com/office/drawing/2014/main" id="{929C5D2A-D3E0-5756-80E9-048F813FC8DD}"/>
              </a:ext>
            </a:extLst>
          </p:cNvPr>
          <p:cNvGrpSpPr/>
          <p:nvPr/>
        </p:nvGrpSpPr>
        <p:grpSpPr bwMode="auto">
          <a:xfrm>
            <a:off x="6487659" y="3760802"/>
            <a:ext cx="5703912" cy="3096715"/>
            <a:chOff x="0" y="0"/>
            <a:chExt cx="9406173" cy="5106712"/>
          </a:xfrm>
        </p:grpSpPr>
        <p:pic>
          <p:nvPicPr>
            <p:cNvPr id="4" name="object 3">
              <a:extLst>
                <a:ext uri="{FF2B5EF4-FFF2-40B4-BE49-F238E27FC236}">
                  <a16:creationId xmlns:a16="http://schemas.microsoft.com/office/drawing/2014/main" id="{22AC6263-104C-EF3C-EA30-9A5229C3F9E4}"/>
                </a:ext>
              </a:extLst>
            </p:cNvPr>
            <p:cNvPicPr/>
            <p:nvPr/>
          </p:nvPicPr>
          <p:blipFill>
            <a:blip r:embed="rId2"/>
            <a:stretch/>
          </p:blipFill>
          <p:spPr bwMode="auto">
            <a:xfrm>
              <a:off x="0" y="0"/>
              <a:ext cx="9406174" cy="5106713"/>
            </a:xfrm>
            <a:prstGeom prst="rect">
              <a:avLst/>
            </a:prstGeom>
          </p:spPr>
        </p:pic>
        <p:sp>
          <p:nvSpPr>
            <p:cNvPr id="5" name="object 4">
              <a:extLst>
                <a:ext uri="{FF2B5EF4-FFF2-40B4-BE49-F238E27FC236}">
                  <a16:creationId xmlns:a16="http://schemas.microsoft.com/office/drawing/2014/main" id="{A1A0AB6B-BF81-30B5-3D4D-8661B38BFF0B}"/>
                </a:ext>
              </a:extLst>
            </p:cNvPr>
            <p:cNvSpPr/>
            <p:nvPr/>
          </p:nvSpPr>
          <p:spPr bwMode="auto">
            <a:xfrm>
              <a:off x="290824" y="385234"/>
              <a:ext cx="8759200" cy="4253864"/>
            </a:xfrm>
            <a:custGeom>
              <a:avLst/>
              <a:gdLst/>
              <a:ahLst/>
              <a:cxnLst/>
              <a:rect l="l" t="t" r="r" b="b"/>
              <a:pathLst>
                <a:path w="8482330" h="4253865" extrusionOk="0">
                  <a:moveTo>
                    <a:pt x="2687726" y="2361552"/>
                  </a:moveTo>
                  <a:lnTo>
                    <a:pt x="2677515" y="2310981"/>
                  </a:lnTo>
                  <a:lnTo>
                    <a:pt x="2649664" y="2269693"/>
                  </a:lnTo>
                  <a:lnTo>
                    <a:pt x="2608376" y="2241842"/>
                  </a:lnTo>
                  <a:lnTo>
                    <a:pt x="2557792" y="2231631"/>
                  </a:lnTo>
                  <a:lnTo>
                    <a:pt x="129921" y="2231631"/>
                  </a:lnTo>
                  <a:lnTo>
                    <a:pt x="79349" y="2241842"/>
                  </a:lnTo>
                  <a:lnTo>
                    <a:pt x="38049" y="2269693"/>
                  </a:lnTo>
                  <a:lnTo>
                    <a:pt x="10210" y="2310981"/>
                  </a:lnTo>
                  <a:lnTo>
                    <a:pt x="0" y="2361552"/>
                  </a:lnTo>
                  <a:lnTo>
                    <a:pt x="0" y="4123931"/>
                  </a:lnTo>
                  <a:lnTo>
                    <a:pt x="10210" y="4174502"/>
                  </a:lnTo>
                  <a:lnTo>
                    <a:pt x="38049" y="4215803"/>
                  </a:lnTo>
                  <a:lnTo>
                    <a:pt x="79349" y="4243641"/>
                  </a:lnTo>
                  <a:lnTo>
                    <a:pt x="129921" y="4253852"/>
                  </a:lnTo>
                  <a:lnTo>
                    <a:pt x="2557792" y="4253852"/>
                  </a:lnTo>
                  <a:lnTo>
                    <a:pt x="2608376" y="4243641"/>
                  </a:lnTo>
                  <a:lnTo>
                    <a:pt x="2649664" y="4215803"/>
                  </a:lnTo>
                  <a:lnTo>
                    <a:pt x="2677515" y="4174502"/>
                  </a:lnTo>
                  <a:lnTo>
                    <a:pt x="2687726" y="4123931"/>
                  </a:lnTo>
                  <a:lnTo>
                    <a:pt x="2687726" y="2361552"/>
                  </a:lnTo>
                  <a:close/>
                </a:path>
                <a:path w="8482330" h="4253865" extrusionOk="0">
                  <a:moveTo>
                    <a:pt x="5584850" y="2358923"/>
                  </a:moveTo>
                  <a:lnTo>
                    <a:pt x="5574855" y="2309368"/>
                  </a:lnTo>
                  <a:lnTo>
                    <a:pt x="5547576" y="2268918"/>
                  </a:lnTo>
                  <a:lnTo>
                    <a:pt x="5507113" y="2241639"/>
                  </a:lnTo>
                  <a:lnTo>
                    <a:pt x="5457571" y="2231631"/>
                  </a:lnTo>
                  <a:lnTo>
                    <a:pt x="3024416" y="2231631"/>
                  </a:lnTo>
                  <a:lnTo>
                    <a:pt x="2974873" y="2241639"/>
                  </a:lnTo>
                  <a:lnTo>
                    <a:pt x="2934411" y="2268918"/>
                  </a:lnTo>
                  <a:lnTo>
                    <a:pt x="2907131" y="2309368"/>
                  </a:lnTo>
                  <a:lnTo>
                    <a:pt x="2897136" y="2358923"/>
                  </a:lnTo>
                  <a:lnTo>
                    <a:pt x="2897136" y="4126585"/>
                  </a:lnTo>
                  <a:lnTo>
                    <a:pt x="2907131" y="4176128"/>
                  </a:lnTo>
                  <a:lnTo>
                    <a:pt x="2934411" y="4216578"/>
                  </a:lnTo>
                  <a:lnTo>
                    <a:pt x="2974873" y="4243857"/>
                  </a:lnTo>
                  <a:lnTo>
                    <a:pt x="3024416" y="4253852"/>
                  </a:lnTo>
                  <a:lnTo>
                    <a:pt x="5457571" y="4253852"/>
                  </a:lnTo>
                  <a:lnTo>
                    <a:pt x="5507113" y="4243857"/>
                  </a:lnTo>
                  <a:lnTo>
                    <a:pt x="5547576" y="4216578"/>
                  </a:lnTo>
                  <a:lnTo>
                    <a:pt x="5574855" y="4176128"/>
                  </a:lnTo>
                  <a:lnTo>
                    <a:pt x="5584850" y="4126585"/>
                  </a:lnTo>
                  <a:lnTo>
                    <a:pt x="5584850" y="2358923"/>
                  </a:lnTo>
                  <a:close/>
                </a:path>
                <a:path w="8482330" h="4253865" extrusionOk="0">
                  <a:moveTo>
                    <a:pt x="5584863" y="130695"/>
                  </a:moveTo>
                  <a:lnTo>
                    <a:pt x="5574589" y="79819"/>
                  </a:lnTo>
                  <a:lnTo>
                    <a:pt x="5546572" y="38277"/>
                  </a:lnTo>
                  <a:lnTo>
                    <a:pt x="5505031" y="10261"/>
                  </a:lnTo>
                  <a:lnTo>
                    <a:pt x="5454154" y="0"/>
                  </a:lnTo>
                  <a:lnTo>
                    <a:pt x="3027832" y="0"/>
                  </a:lnTo>
                  <a:lnTo>
                    <a:pt x="2976956" y="10261"/>
                  </a:lnTo>
                  <a:lnTo>
                    <a:pt x="2935414" y="38277"/>
                  </a:lnTo>
                  <a:lnTo>
                    <a:pt x="2907411" y="79819"/>
                  </a:lnTo>
                  <a:lnTo>
                    <a:pt x="2897136" y="130695"/>
                  </a:lnTo>
                  <a:lnTo>
                    <a:pt x="2897136" y="1891525"/>
                  </a:lnTo>
                  <a:lnTo>
                    <a:pt x="2907411" y="1942388"/>
                  </a:lnTo>
                  <a:lnTo>
                    <a:pt x="2935414" y="1983943"/>
                  </a:lnTo>
                  <a:lnTo>
                    <a:pt x="2976956" y="2011946"/>
                  </a:lnTo>
                  <a:lnTo>
                    <a:pt x="3027832" y="2022221"/>
                  </a:lnTo>
                  <a:lnTo>
                    <a:pt x="5454154" y="2022221"/>
                  </a:lnTo>
                  <a:lnTo>
                    <a:pt x="5505031" y="2011946"/>
                  </a:lnTo>
                  <a:lnTo>
                    <a:pt x="5546572" y="1983943"/>
                  </a:lnTo>
                  <a:lnTo>
                    <a:pt x="5574589" y="1942388"/>
                  </a:lnTo>
                  <a:lnTo>
                    <a:pt x="5584863" y="1891525"/>
                  </a:lnTo>
                  <a:lnTo>
                    <a:pt x="5584863" y="130695"/>
                  </a:lnTo>
                  <a:close/>
                </a:path>
                <a:path w="8482330" h="4253865" extrusionOk="0">
                  <a:moveTo>
                    <a:pt x="8481987" y="2356662"/>
                  </a:moveTo>
                  <a:lnTo>
                    <a:pt x="8472157" y="2307996"/>
                  </a:lnTo>
                  <a:lnTo>
                    <a:pt x="8445360" y="2268258"/>
                  </a:lnTo>
                  <a:lnTo>
                    <a:pt x="8405622" y="2241461"/>
                  </a:lnTo>
                  <a:lnTo>
                    <a:pt x="8356955" y="2231631"/>
                  </a:lnTo>
                  <a:lnTo>
                    <a:pt x="5919305" y="2231631"/>
                  </a:lnTo>
                  <a:lnTo>
                    <a:pt x="5870626" y="2241461"/>
                  </a:lnTo>
                  <a:lnTo>
                    <a:pt x="5830887" y="2268258"/>
                  </a:lnTo>
                  <a:lnTo>
                    <a:pt x="5804090" y="2307996"/>
                  </a:lnTo>
                  <a:lnTo>
                    <a:pt x="5794273" y="2356662"/>
                  </a:lnTo>
                  <a:lnTo>
                    <a:pt x="5794273" y="4128820"/>
                  </a:lnTo>
                  <a:lnTo>
                    <a:pt x="5804090" y="4177487"/>
                  </a:lnTo>
                  <a:lnTo>
                    <a:pt x="5830887" y="4217238"/>
                  </a:lnTo>
                  <a:lnTo>
                    <a:pt x="5870626" y="4244035"/>
                  </a:lnTo>
                  <a:lnTo>
                    <a:pt x="5919305" y="4253852"/>
                  </a:lnTo>
                  <a:lnTo>
                    <a:pt x="8356955" y="4253852"/>
                  </a:lnTo>
                  <a:lnTo>
                    <a:pt x="8405622" y="4244035"/>
                  </a:lnTo>
                  <a:lnTo>
                    <a:pt x="8445360" y="4217238"/>
                  </a:lnTo>
                  <a:lnTo>
                    <a:pt x="8472157" y="4177487"/>
                  </a:lnTo>
                  <a:lnTo>
                    <a:pt x="8481987" y="4128820"/>
                  </a:lnTo>
                  <a:lnTo>
                    <a:pt x="8481987" y="2356662"/>
                  </a:lnTo>
                  <a:close/>
                </a:path>
                <a:path w="8482330" h="4253865" extrusionOk="0">
                  <a:moveTo>
                    <a:pt x="8481987" y="128511"/>
                  </a:moveTo>
                  <a:lnTo>
                    <a:pt x="8471891" y="78486"/>
                  </a:lnTo>
                  <a:lnTo>
                    <a:pt x="8444344" y="37642"/>
                  </a:lnTo>
                  <a:lnTo>
                    <a:pt x="8403488" y="10096"/>
                  </a:lnTo>
                  <a:lnTo>
                    <a:pt x="8353463" y="0"/>
                  </a:lnTo>
                  <a:lnTo>
                    <a:pt x="5922784" y="0"/>
                  </a:lnTo>
                  <a:lnTo>
                    <a:pt x="5872759" y="10096"/>
                  </a:lnTo>
                  <a:lnTo>
                    <a:pt x="5831903" y="37642"/>
                  </a:lnTo>
                  <a:lnTo>
                    <a:pt x="5804370" y="78486"/>
                  </a:lnTo>
                  <a:lnTo>
                    <a:pt x="5794273" y="128511"/>
                  </a:lnTo>
                  <a:lnTo>
                    <a:pt x="5794273" y="1893697"/>
                  </a:lnTo>
                  <a:lnTo>
                    <a:pt x="5804370" y="1943722"/>
                  </a:lnTo>
                  <a:lnTo>
                    <a:pt x="5831903" y="1984578"/>
                  </a:lnTo>
                  <a:lnTo>
                    <a:pt x="5872759" y="2012111"/>
                  </a:lnTo>
                  <a:lnTo>
                    <a:pt x="5922784" y="2022221"/>
                  </a:lnTo>
                  <a:lnTo>
                    <a:pt x="8353463" y="2022221"/>
                  </a:lnTo>
                  <a:lnTo>
                    <a:pt x="8403488" y="2012111"/>
                  </a:lnTo>
                  <a:lnTo>
                    <a:pt x="8444344" y="1984578"/>
                  </a:lnTo>
                  <a:lnTo>
                    <a:pt x="8471891" y="1943722"/>
                  </a:lnTo>
                  <a:lnTo>
                    <a:pt x="8481987" y="1893697"/>
                  </a:lnTo>
                  <a:lnTo>
                    <a:pt x="8481987" y="128511"/>
                  </a:lnTo>
                  <a:close/>
                </a:path>
              </a:pathLst>
            </a:custGeom>
            <a:solidFill>
              <a:srgbClr val="FFFFFF"/>
            </a:solidFill>
          </p:spPr>
          <p:txBody>
            <a:bodyPr wrap="square" lIns="0" tIns="0" rIns="0" bIns="0" rtlCol="0"/>
            <a:lstStyle/>
            <a:p>
              <a:pPr>
                <a:defRPr/>
              </a:pPr>
              <a:endParaRPr sz="1092"/>
            </a:p>
          </p:txBody>
        </p:sp>
      </p:grpSp>
      <p:sp>
        <p:nvSpPr>
          <p:cNvPr id="6" name="object 6">
            <a:extLst>
              <a:ext uri="{FF2B5EF4-FFF2-40B4-BE49-F238E27FC236}">
                <a16:creationId xmlns:a16="http://schemas.microsoft.com/office/drawing/2014/main" id="{95A30E3B-68F2-A648-6BDE-3BA48FF4EED3}"/>
              </a:ext>
            </a:extLst>
          </p:cNvPr>
          <p:cNvSpPr txBox="1"/>
          <p:nvPr/>
        </p:nvSpPr>
        <p:spPr bwMode="auto">
          <a:xfrm>
            <a:off x="576011" y="1401412"/>
            <a:ext cx="3061019" cy="409493"/>
          </a:xfrm>
          <a:prstGeom prst="rect">
            <a:avLst/>
          </a:prstGeom>
        </p:spPr>
        <p:txBody>
          <a:bodyPr vert="horz" wrap="square" lIns="0" tIns="8086" rIns="0" bIns="0" rtlCol="0">
            <a:spAutoFit/>
          </a:bodyPr>
          <a:lstStyle/>
          <a:p>
            <a:pPr marL="7701">
              <a:spcBef>
                <a:spcPts val="64"/>
              </a:spcBef>
              <a:defRPr/>
            </a:pPr>
            <a:r>
              <a:rPr sz="2608" b="1" spc="115" dirty="0">
                <a:solidFill>
                  <a:srgbClr val="29ABE2"/>
                </a:solidFill>
                <a:latin typeface="Arial"/>
                <a:cs typeface="Arial"/>
              </a:rPr>
              <a:t>ЗАКУПКИ</a:t>
            </a:r>
            <a:endParaRPr sz="2608" b="1" dirty="0">
              <a:latin typeface="Arial"/>
              <a:cs typeface="Arial"/>
            </a:endParaRPr>
          </a:p>
        </p:txBody>
      </p:sp>
      <p:sp>
        <p:nvSpPr>
          <p:cNvPr id="7" name="object 7">
            <a:extLst>
              <a:ext uri="{FF2B5EF4-FFF2-40B4-BE49-F238E27FC236}">
                <a16:creationId xmlns:a16="http://schemas.microsoft.com/office/drawing/2014/main" id="{16BCF1F8-6622-2F32-942F-829F55DD1286}"/>
              </a:ext>
            </a:extLst>
          </p:cNvPr>
          <p:cNvSpPr txBox="1"/>
          <p:nvPr/>
        </p:nvSpPr>
        <p:spPr bwMode="auto">
          <a:xfrm>
            <a:off x="6707472" y="1398096"/>
            <a:ext cx="1915135" cy="409493"/>
          </a:xfrm>
          <a:prstGeom prst="rect">
            <a:avLst/>
          </a:prstGeom>
        </p:spPr>
        <p:txBody>
          <a:bodyPr vert="horz" wrap="square" lIns="0" tIns="8086" rIns="0" bIns="0" rtlCol="0">
            <a:spAutoFit/>
          </a:bodyPr>
          <a:lstStyle/>
          <a:p>
            <a:pPr marL="7701">
              <a:spcBef>
                <a:spcPts val="64"/>
              </a:spcBef>
              <a:defRPr/>
            </a:pPr>
            <a:r>
              <a:rPr sz="2608" b="1" spc="97">
                <a:solidFill>
                  <a:srgbClr val="29ABE2"/>
                </a:solidFill>
                <a:latin typeface="Arial"/>
                <a:cs typeface="Arial"/>
              </a:rPr>
              <a:t>ПРОДАЖА</a:t>
            </a:r>
            <a:endParaRPr sz="2608" b="1">
              <a:latin typeface="Arial"/>
              <a:cs typeface="Arial"/>
            </a:endParaRPr>
          </a:p>
        </p:txBody>
      </p:sp>
      <p:pic>
        <p:nvPicPr>
          <p:cNvPr id="8" name="object 8">
            <a:extLst>
              <a:ext uri="{FF2B5EF4-FFF2-40B4-BE49-F238E27FC236}">
                <a16:creationId xmlns:a16="http://schemas.microsoft.com/office/drawing/2014/main" id="{F3D8BE74-89F3-5C88-39DA-AE70BB06554D}"/>
              </a:ext>
            </a:extLst>
          </p:cNvPr>
          <p:cNvPicPr/>
          <p:nvPr/>
        </p:nvPicPr>
        <p:blipFill>
          <a:blip r:embed="rId3"/>
          <a:stretch/>
        </p:blipFill>
        <p:spPr bwMode="auto">
          <a:xfrm>
            <a:off x="4761534" y="2623936"/>
            <a:ext cx="789388" cy="824170"/>
          </a:xfrm>
          <a:prstGeom prst="rect">
            <a:avLst/>
          </a:prstGeom>
        </p:spPr>
      </p:pic>
      <p:pic>
        <p:nvPicPr>
          <p:cNvPr id="9" name="object 9">
            <a:extLst>
              <a:ext uri="{FF2B5EF4-FFF2-40B4-BE49-F238E27FC236}">
                <a16:creationId xmlns:a16="http://schemas.microsoft.com/office/drawing/2014/main" id="{8DB45EDA-5EC0-4FC4-1D64-475BD2288098}"/>
              </a:ext>
            </a:extLst>
          </p:cNvPr>
          <p:cNvPicPr/>
          <p:nvPr/>
        </p:nvPicPr>
        <p:blipFill>
          <a:blip r:embed="rId4"/>
          <a:stretch/>
        </p:blipFill>
        <p:spPr bwMode="auto">
          <a:xfrm>
            <a:off x="2749560" y="2561710"/>
            <a:ext cx="1017936" cy="948623"/>
          </a:xfrm>
          <a:prstGeom prst="rect">
            <a:avLst/>
          </a:prstGeom>
        </p:spPr>
      </p:pic>
      <p:pic>
        <p:nvPicPr>
          <p:cNvPr id="10" name="object 10">
            <a:extLst>
              <a:ext uri="{FF2B5EF4-FFF2-40B4-BE49-F238E27FC236}">
                <a16:creationId xmlns:a16="http://schemas.microsoft.com/office/drawing/2014/main" id="{BCD0BA97-FD4C-7995-C96C-BC91C71CFB07}"/>
              </a:ext>
            </a:extLst>
          </p:cNvPr>
          <p:cNvPicPr/>
          <p:nvPr/>
        </p:nvPicPr>
        <p:blipFill>
          <a:blip r:embed="rId5"/>
          <a:stretch/>
        </p:blipFill>
        <p:spPr bwMode="auto">
          <a:xfrm>
            <a:off x="4267204" y="5291364"/>
            <a:ext cx="684260" cy="434853"/>
          </a:xfrm>
          <a:prstGeom prst="rect">
            <a:avLst/>
          </a:prstGeom>
        </p:spPr>
      </p:pic>
      <p:pic>
        <p:nvPicPr>
          <p:cNvPr id="11" name="object 11">
            <a:extLst>
              <a:ext uri="{FF2B5EF4-FFF2-40B4-BE49-F238E27FC236}">
                <a16:creationId xmlns:a16="http://schemas.microsoft.com/office/drawing/2014/main" id="{06E70D1A-1CEF-2825-28CB-C695648766E6}"/>
              </a:ext>
            </a:extLst>
          </p:cNvPr>
          <p:cNvPicPr/>
          <p:nvPr/>
        </p:nvPicPr>
        <p:blipFill>
          <a:blip r:embed="rId6"/>
          <a:stretch/>
        </p:blipFill>
        <p:spPr bwMode="auto">
          <a:xfrm>
            <a:off x="5364893" y="5291364"/>
            <a:ext cx="521938" cy="427733"/>
          </a:xfrm>
          <a:prstGeom prst="rect">
            <a:avLst/>
          </a:prstGeom>
        </p:spPr>
      </p:pic>
      <p:graphicFrame>
        <p:nvGraphicFramePr>
          <p:cNvPr id="12" name="object 12">
            <a:extLst>
              <a:ext uri="{FF2B5EF4-FFF2-40B4-BE49-F238E27FC236}">
                <a16:creationId xmlns:a16="http://schemas.microsoft.com/office/drawing/2014/main" id="{95D3BE25-0B08-5E00-4F6F-77849A20F402}"/>
              </a:ext>
            </a:extLst>
          </p:cNvPr>
          <p:cNvGraphicFramePr>
            <a:graphicFrameLocks noGrp="1"/>
          </p:cNvGraphicFramePr>
          <p:nvPr>
            <p:extLst>
              <p:ext uri="{D42A27DB-BD31-4B8C-83A1-F6EECF244321}">
                <p14:modId xmlns:p14="http://schemas.microsoft.com/office/powerpoint/2010/main" val="951043429"/>
              </p:ext>
            </p:extLst>
          </p:nvPr>
        </p:nvGraphicFramePr>
        <p:xfrm>
          <a:off x="381402" y="1930437"/>
          <a:ext cx="5863722" cy="1777073"/>
        </p:xfrm>
        <a:graphic>
          <a:graphicData uri="http://schemas.openxmlformats.org/drawingml/2006/table">
            <a:tbl>
              <a:tblPr firstRow="1" bandRow="1">
                <a:tableStyleId>{2D5ABB26-0587-4C30-8999-92F81FD0307C}</a:tableStyleId>
              </a:tblPr>
              <a:tblGrid>
                <a:gridCol w="1954574">
                  <a:extLst>
                    <a:ext uri="{9D8B030D-6E8A-4147-A177-3AD203B41FA5}">
                      <a16:colId xmlns:a16="http://schemas.microsoft.com/office/drawing/2014/main" val="20000"/>
                    </a:ext>
                  </a:extLst>
                </a:gridCol>
                <a:gridCol w="1954574">
                  <a:extLst>
                    <a:ext uri="{9D8B030D-6E8A-4147-A177-3AD203B41FA5}">
                      <a16:colId xmlns:a16="http://schemas.microsoft.com/office/drawing/2014/main" val="20001"/>
                    </a:ext>
                  </a:extLst>
                </a:gridCol>
                <a:gridCol w="1954574">
                  <a:extLst>
                    <a:ext uri="{9D8B030D-6E8A-4147-A177-3AD203B41FA5}">
                      <a16:colId xmlns:a16="http://schemas.microsoft.com/office/drawing/2014/main" val="20002"/>
                    </a:ext>
                  </a:extLst>
                </a:gridCol>
              </a:tblGrid>
              <a:tr h="1777073">
                <a:tc>
                  <a:txBody>
                    <a:bodyPr/>
                    <a:lstStyle/>
                    <a:p>
                      <a:pPr marL="802640">
                        <a:lnSpc>
                          <a:spcPct val="100000"/>
                        </a:lnSpc>
                        <a:spcBef>
                          <a:spcPts val="1410"/>
                        </a:spcBef>
                        <a:defRPr/>
                      </a:pPr>
                      <a:r>
                        <a:rPr sz="1100" b="1" i="0" spc="-10" dirty="0">
                          <a:solidFill>
                            <a:schemeClr val="bg1"/>
                          </a:solidFill>
                          <a:latin typeface="Arial"/>
                          <a:cs typeface="Arial"/>
                        </a:rPr>
                        <a:t>РОСНЕФТЬ</a:t>
                      </a:r>
                      <a:endParaRPr sz="1100" b="1" i="0" dirty="0">
                        <a:solidFill>
                          <a:schemeClr val="bg1"/>
                        </a:solidFill>
                        <a:latin typeface="Arial"/>
                        <a:cs typeface="Arial"/>
                      </a:endParaRPr>
                    </a:p>
                  </a:txBody>
                  <a:tcPr marL="0" marR="0" marT="108588" marB="0">
                    <a:lnR w="12700" algn="ctr">
                      <a:solidFill>
                        <a:srgbClr val="A9CBD3"/>
                      </a:solidFill>
                    </a:lnR>
                    <a:lnT w="12700" algn="ctr">
                      <a:solidFill>
                        <a:srgbClr val="A9CBD3"/>
                      </a:solidFill>
                    </a:lnT>
                    <a:lnB w="12700" algn="ctr">
                      <a:solidFill>
                        <a:srgbClr val="A9CBD3"/>
                      </a:solidFill>
                    </a:lnB>
                  </a:tcPr>
                </a:tc>
                <a:tc>
                  <a:txBody>
                    <a:bodyPr/>
                    <a:lstStyle/>
                    <a:p>
                      <a:pPr marL="842644">
                        <a:lnSpc>
                          <a:spcPct val="100000"/>
                        </a:lnSpc>
                        <a:spcBef>
                          <a:spcPts val="1410"/>
                        </a:spcBef>
                        <a:defRPr/>
                      </a:pPr>
                      <a:r>
                        <a:rPr sz="1100" b="1" i="0" dirty="0">
                          <a:solidFill>
                            <a:schemeClr val="bg1"/>
                          </a:solidFill>
                          <a:latin typeface="Arial"/>
                          <a:cs typeface="Arial"/>
                        </a:rPr>
                        <a:t>ИНТЕР</a:t>
                      </a:r>
                      <a:r>
                        <a:rPr sz="1100" b="1" i="0" spc="60" dirty="0">
                          <a:solidFill>
                            <a:schemeClr val="bg1"/>
                          </a:solidFill>
                          <a:latin typeface="Arial"/>
                          <a:cs typeface="Arial"/>
                        </a:rPr>
                        <a:t> </a:t>
                      </a:r>
                      <a:r>
                        <a:rPr sz="1100" b="1" i="0" spc="-25" dirty="0">
                          <a:solidFill>
                            <a:schemeClr val="bg1"/>
                          </a:solidFill>
                          <a:latin typeface="Arial"/>
                          <a:cs typeface="Arial"/>
                        </a:rPr>
                        <a:t>РАО</a:t>
                      </a:r>
                      <a:endParaRPr sz="1100" b="1" i="0" dirty="0">
                        <a:solidFill>
                          <a:schemeClr val="bg1"/>
                        </a:solidFill>
                        <a:latin typeface="Arial"/>
                        <a:cs typeface="Arial"/>
                      </a:endParaRPr>
                    </a:p>
                  </a:txBody>
                  <a:tcPr marL="0" marR="0" marT="108588" marB="0">
                    <a:lnL w="12700" algn="ctr">
                      <a:solidFill>
                        <a:srgbClr val="A9CBD3"/>
                      </a:solidFill>
                    </a:lnL>
                    <a:lnR w="12700" algn="ctr">
                      <a:solidFill>
                        <a:srgbClr val="A9CBD3"/>
                      </a:solidFill>
                    </a:lnR>
                    <a:lnT w="12700" algn="ctr">
                      <a:solidFill>
                        <a:srgbClr val="A9CBD3"/>
                      </a:solidFill>
                    </a:lnT>
                    <a:lnB w="12700" algn="ctr">
                      <a:solidFill>
                        <a:srgbClr val="A9CBD3"/>
                      </a:solidFill>
                    </a:lnB>
                  </a:tcPr>
                </a:tc>
                <a:tc>
                  <a:txBody>
                    <a:bodyPr/>
                    <a:lstStyle/>
                    <a:p>
                      <a:pPr marL="365760" marR="421640" indent="-22225">
                        <a:lnSpc>
                          <a:spcPct val="101499"/>
                        </a:lnSpc>
                        <a:spcBef>
                          <a:spcPts val="1375"/>
                        </a:spcBef>
                        <a:defRPr/>
                      </a:pPr>
                      <a:r>
                        <a:rPr sz="1100" b="1" i="0" spc="-10" dirty="0">
                          <a:solidFill>
                            <a:schemeClr val="bg1"/>
                          </a:solidFill>
                          <a:latin typeface="Arial"/>
                          <a:cs typeface="Arial"/>
                        </a:rPr>
                        <a:t>ГОСУДАРСТВЕ</a:t>
                      </a:r>
                      <a:r>
                        <a:rPr lang="ru-RU" sz="1100" b="1" i="0" spc="-10" dirty="0">
                          <a:solidFill>
                            <a:schemeClr val="bg1"/>
                          </a:solidFill>
                          <a:latin typeface="Arial"/>
                          <a:cs typeface="Arial"/>
                        </a:rPr>
                        <a:t>Н</a:t>
                      </a:r>
                      <a:r>
                        <a:rPr sz="1100" b="1" i="0" spc="-10" dirty="0">
                          <a:solidFill>
                            <a:schemeClr val="bg1"/>
                          </a:solidFill>
                          <a:latin typeface="Arial"/>
                          <a:cs typeface="Arial"/>
                        </a:rPr>
                        <a:t>НЫЕ </a:t>
                      </a:r>
                      <a:r>
                        <a:rPr sz="1100" b="1" i="0" dirty="0">
                          <a:solidFill>
                            <a:schemeClr val="bg1"/>
                          </a:solidFill>
                          <a:latin typeface="Arial"/>
                          <a:cs typeface="Arial"/>
                        </a:rPr>
                        <a:t>ЗАКУПКИ</a:t>
                      </a:r>
                      <a:r>
                        <a:rPr sz="1100" b="1" i="0" spc="65" dirty="0">
                          <a:solidFill>
                            <a:schemeClr val="bg1"/>
                          </a:solidFill>
                          <a:latin typeface="Arial"/>
                          <a:cs typeface="Arial"/>
                        </a:rPr>
                        <a:t> </a:t>
                      </a:r>
                      <a:r>
                        <a:rPr sz="1100" b="1" i="0" dirty="0">
                          <a:solidFill>
                            <a:schemeClr val="bg1"/>
                          </a:solidFill>
                          <a:latin typeface="Arial"/>
                          <a:cs typeface="Arial"/>
                        </a:rPr>
                        <a:t>ПО</a:t>
                      </a:r>
                      <a:r>
                        <a:rPr sz="1100" b="1" i="0" spc="65" dirty="0">
                          <a:solidFill>
                            <a:schemeClr val="bg1"/>
                          </a:solidFill>
                          <a:latin typeface="Arial"/>
                          <a:cs typeface="Arial"/>
                        </a:rPr>
                        <a:t> </a:t>
                      </a:r>
                      <a:r>
                        <a:rPr sz="1100" b="1" i="0" dirty="0">
                          <a:solidFill>
                            <a:schemeClr val="bg1"/>
                          </a:solidFill>
                          <a:latin typeface="Arial"/>
                          <a:cs typeface="Arial"/>
                        </a:rPr>
                        <a:t>44-</a:t>
                      </a:r>
                      <a:r>
                        <a:rPr sz="1100" b="1" i="0" spc="-25" dirty="0">
                          <a:solidFill>
                            <a:schemeClr val="bg1"/>
                          </a:solidFill>
                          <a:latin typeface="Arial"/>
                          <a:cs typeface="Arial"/>
                        </a:rPr>
                        <a:t>ФЗ</a:t>
                      </a:r>
                      <a:endParaRPr sz="1100" b="1" i="0" dirty="0">
                        <a:solidFill>
                          <a:schemeClr val="bg1"/>
                        </a:solidFill>
                        <a:latin typeface="Arial"/>
                        <a:cs typeface="Arial"/>
                      </a:endParaRPr>
                    </a:p>
                  </a:txBody>
                  <a:tcPr marL="0" marR="0" marT="105893" marB="0">
                    <a:lnL w="12700" cap="flat" cmpd="sng" algn="ctr">
                      <a:solidFill>
                        <a:srgbClr val="A9CBD3"/>
                      </a:solidFill>
                      <a:prstDash val="solid"/>
                      <a:round/>
                      <a:headEnd type="none" w="med" len="med"/>
                      <a:tailEnd type="none" w="med" len="med"/>
                    </a:lnL>
                    <a:lnT w="12700" algn="ctr">
                      <a:solidFill>
                        <a:srgbClr val="A9CBD3"/>
                      </a:solidFill>
                    </a:lnT>
                    <a:lnB w="12700" algn="ctr">
                      <a:solidFill>
                        <a:srgbClr val="A9CBD3"/>
                      </a:solidFill>
                    </a:lnB>
                  </a:tcPr>
                </a:tc>
                <a:extLst>
                  <a:ext uri="{0D108BD9-81ED-4DB2-BD59-A6C34878D82A}">
                    <a16:rowId xmlns:a16="http://schemas.microsoft.com/office/drawing/2014/main" val="10000"/>
                  </a:ext>
                </a:extLst>
              </a:tr>
            </a:tbl>
          </a:graphicData>
        </a:graphic>
      </p:graphicFrame>
      <p:sp>
        <p:nvSpPr>
          <p:cNvPr id="13" name="object 13">
            <a:extLst>
              <a:ext uri="{FF2B5EF4-FFF2-40B4-BE49-F238E27FC236}">
                <a16:creationId xmlns:a16="http://schemas.microsoft.com/office/drawing/2014/main" id="{FD429E20-F8AA-0121-8A8F-39D8A306C00F}"/>
              </a:ext>
            </a:extLst>
          </p:cNvPr>
          <p:cNvSpPr txBox="1"/>
          <p:nvPr/>
        </p:nvSpPr>
        <p:spPr bwMode="auto">
          <a:xfrm>
            <a:off x="711553" y="4204716"/>
            <a:ext cx="2974031" cy="176613"/>
          </a:xfrm>
          <a:prstGeom prst="rect">
            <a:avLst/>
          </a:prstGeom>
        </p:spPr>
        <p:txBody>
          <a:bodyPr vert="horz" wrap="square" lIns="0" tIns="8471" rIns="0" bIns="0" rtlCol="0">
            <a:spAutoFit/>
          </a:bodyPr>
          <a:lstStyle/>
          <a:p>
            <a:pPr marL="7701">
              <a:spcBef>
                <a:spcPts val="67"/>
              </a:spcBef>
              <a:defRPr/>
            </a:pPr>
            <a:r>
              <a:rPr sz="1092" b="1" spc="-6">
                <a:latin typeface="Arial"/>
                <a:cs typeface="Arial"/>
              </a:rPr>
              <a:t>КОММЕРЧЕСКИЕ</a:t>
            </a:r>
            <a:r>
              <a:rPr sz="1092" b="1" spc="-15">
                <a:latin typeface="Arial"/>
                <a:cs typeface="Arial"/>
              </a:rPr>
              <a:t> </a:t>
            </a:r>
            <a:r>
              <a:rPr sz="1092" b="1">
                <a:latin typeface="Arial"/>
                <a:cs typeface="Arial"/>
              </a:rPr>
              <a:t>ЗАКУПКИ</a:t>
            </a:r>
            <a:r>
              <a:rPr sz="1092" b="1" spc="-15">
                <a:latin typeface="Arial"/>
                <a:cs typeface="Arial"/>
              </a:rPr>
              <a:t> </a:t>
            </a:r>
            <a:r>
              <a:rPr sz="1092" b="1">
                <a:latin typeface="Arial"/>
                <a:cs typeface="Arial"/>
              </a:rPr>
              <a:t>+</a:t>
            </a:r>
            <a:r>
              <a:rPr sz="1092" b="1" spc="-15">
                <a:latin typeface="Arial"/>
                <a:cs typeface="Arial"/>
              </a:rPr>
              <a:t> </a:t>
            </a:r>
            <a:r>
              <a:rPr sz="1092" b="1" spc="-6">
                <a:latin typeface="Arial"/>
                <a:cs typeface="Arial"/>
              </a:rPr>
              <a:t>223-</a:t>
            </a:r>
            <a:r>
              <a:rPr sz="1092" b="1" spc="-15">
                <a:latin typeface="Arial"/>
                <a:cs typeface="Arial"/>
              </a:rPr>
              <a:t>ФЗ</a:t>
            </a:r>
            <a:endParaRPr sz="1273">
              <a:latin typeface="Arial"/>
              <a:cs typeface="Arial"/>
            </a:endParaRPr>
          </a:p>
        </p:txBody>
      </p:sp>
      <p:sp>
        <p:nvSpPr>
          <p:cNvPr id="14" name="object 14">
            <a:extLst>
              <a:ext uri="{FF2B5EF4-FFF2-40B4-BE49-F238E27FC236}">
                <a16:creationId xmlns:a16="http://schemas.microsoft.com/office/drawing/2014/main" id="{294FAD53-8EDB-499B-929D-00CEB9F3F861}"/>
              </a:ext>
            </a:extLst>
          </p:cNvPr>
          <p:cNvSpPr txBox="1"/>
          <p:nvPr/>
        </p:nvSpPr>
        <p:spPr bwMode="auto">
          <a:xfrm>
            <a:off x="4341681" y="4205652"/>
            <a:ext cx="1954904" cy="177780"/>
          </a:xfrm>
          <a:prstGeom prst="rect">
            <a:avLst/>
          </a:prstGeom>
        </p:spPr>
        <p:txBody>
          <a:bodyPr vert="horz" wrap="square" lIns="0" tIns="9627" rIns="0" bIns="0" rtlCol="0">
            <a:spAutoFit/>
          </a:bodyPr>
          <a:lstStyle/>
          <a:p>
            <a:pPr marL="7701">
              <a:spcBef>
                <a:spcPts val="76"/>
              </a:spcBef>
              <a:defRPr/>
            </a:pPr>
            <a:r>
              <a:rPr sz="1092" b="1" spc="-6">
                <a:latin typeface="Arial"/>
                <a:cs typeface="Arial"/>
              </a:rPr>
              <a:t>ИНТЕРНЕТ-МАГАЗИН</a:t>
            </a:r>
            <a:endParaRPr sz="1273" b="1">
              <a:latin typeface="Arial"/>
              <a:cs typeface="Arial"/>
            </a:endParaRPr>
          </a:p>
        </p:txBody>
      </p:sp>
      <p:sp>
        <p:nvSpPr>
          <p:cNvPr id="15" name="object 15">
            <a:extLst>
              <a:ext uri="{FF2B5EF4-FFF2-40B4-BE49-F238E27FC236}">
                <a16:creationId xmlns:a16="http://schemas.microsoft.com/office/drawing/2014/main" id="{2747FEB0-7BE7-8BB5-F23E-6BB70482951B}"/>
              </a:ext>
            </a:extLst>
          </p:cNvPr>
          <p:cNvSpPr txBox="1"/>
          <p:nvPr/>
        </p:nvSpPr>
        <p:spPr bwMode="auto">
          <a:xfrm>
            <a:off x="8715022" y="1438865"/>
            <a:ext cx="2234100" cy="352034"/>
          </a:xfrm>
          <a:prstGeom prst="rect">
            <a:avLst/>
          </a:prstGeom>
        </p:spPr>
        <p:txBody>
          <a:bodyPr vert="horz" wrap="square" lIns="0" tIns="7316" rIns="0" bIns="0" rtlCol="0">
            <a:spAutoFit/>
          </a:bodyPr>
          <a:lstStyle/>
          <a:p>
            <a:pPr marL="7701" marR="3081">
              <a:lnSpc>
                <a:spcPct val="101800"/>
              </a:lnSpc>
              <a:spcBef>
                <a:spcPts val="58"/>
              </a:spcBef>
              <a:defRPr/>
            </a:pPr>
            <a:r>
              <a:rPr sz="1092" b="1">
                <a:latin typeface="Arial"/>
                <a:cs typeface="Arial"/>
              </a:rPr>
              <a:t>РЕАЛИЗАЦИЯ</a:t>
            </a:r>
            <a:r>
              <a:rPr sz="1092" b="1" spc="73">
                <a:latin typeface="Arial"/>
                <a:cs typeface="Arial"/>
              </a:rPr>
              <a:t> </a:t>
            </a:r>
            <a:r>
              <a:rPr sz="1092" b="1" spc="-6">
                <a:latin typeface="Arial"/>
                <a:cs typeface="Arial"/>
              </a:rPr>
              <a:t>ИМУЩЕСТВА </a:t>
            </a:r>
          </a:p>
          <a:p>
            <a:pPr marL="7701" marR="3081">
              <a:lnSpc>
                <a:spcPct val="101800"/>
              </a:lnSpc>
              <a:spcBef>
                <a:spcPts val="58"/>
              </a:spcBef>
              <a:defRPr/>
            </a:pPr>
            <a:r>
              <a:rPr sz="1092" b="1">
                <a:latin typeface="Arial"/>
                <a:cs typeface="Arial"/>
              </a:rPr>
              <a:t>И</a:t>
            </a:r>
            <a:r>
              <a:rPr sz="1092" b="1" spc="6">
                <a:latin typeface="Arial"/>
                <a:cs typeface="Arial"/>
              </a:rPr>
              <a:t> </a:t>
            </a:r>
            <a:r>
              <a:rPr sz="1092" b="1">
                <a:latin typeface="Arial"/>
                <a:cs typeface="Arial"/>
              </a:rPr>
              <a:t>ЗАПАСОВ</a:t>
            </a:r>
            <a:r>
              <a:rPr sz="1092" b="1" spc="9">
                <a:latin typeface="Arial"/>
                <a:cs typeface="Arial"/>
              </a:rPr>
              <a:t> </a:t>
            </a:r>
            <a:r>
              <a:rPr sz="1092" b="1" spc="-6">
                <a:latin typeface="Arial"/>
                <a:cs typeface="Arial"/>
              </a:rPr>
              <a:t>КОМПАНИЙ</a:t>
            </a:r>
            <a:endParaRPr sz="1092" b="1">
              <a:latin typeface="Arial"/>
              <a:cs typeface="Arial"/>
            </a:endParaRPr>
          </a:p>
        </p:txBody>
      </p:sp>
      <p:grpSp>
        <p:nvGrpSpPr>
          <p:cNvPr id="16" name="object 16">
            <a:extLst>
              <a:ext uri="{FF2B5EF4-FFF2-40B4-BE49-F238E27FC236}">
                <a16:creationId xmlns:a16="http://schemas.microsoft.com/office/drawing/2014/main" id="{18E1DD4A-F33D-C2A5-7F43-427CE81375DA}"/>
              </a:ext>
            </a:extLst>
          </p:cNvPr>
          <p:cNvGrpSpPr/>
          <p:nvPr/>
        </p:nvGrpSpPr>
        <p:grpSpPr bwMode="auto">
          <a:xfrm>
            <a:off x="4163427" y="4533783"/>
            <a:ext cx="1972301" cy="1966525"/>
            <a:chOff x="6865094" y="7476544"/>
            <a:chExt cx="3252470" cy="3242945"/>
          </a:xfrm>
        </p:grpSpPr>
        <p:sp>
          <p:nvSpPr>
            <p:cNvPr id="17" name="object 17">
              <a:extLst>
                <a:ext uri="{FF2B5EF4-FFF2-40B4-BE49-F238E27FC236}">
                  <a16:creationId xmlns:a16="http://schemas.microsoft.com/office/drawing/2014/main" id="{3272D375-5C01-C4DA-9662-25D55C54DF52}"/>
                </a:ext>
              </a:extLst>
            </p:cNvPr>
            <p:cNvSpPr/>
            <p:nvPr/>
          </p:nvSpPr>
          <p:spPr bwMode="auto">
            <a:xfrm>
              <a:off x="8491269" y="7481781"/>
              <a:ext cx="0" cy="3237230"/>
            </a:xfrm>
            <a:custGeom>
              <a:avLst/>
              <a:gdLst/>
              <a:ahLst/>
              <a:cxnLst/>
              <a:rect l="l" t="t" r="r" b="b"/>
              <a:pathLst>
                <a:path h="3237229" extrusionOk="0">
                  <a:moveTo>
                    <a:pt x="0" y="0"/>
                  </a:moveTo>
                  <a:lnTo>
                    <a:pt x="0" y="3237095"/>
                  </a:lnTo>
                </a:path>
              </a:pathLst>
            </a:custGeom>
            <a:grpFill/>
            <a:ln w="12020">
              <a:solidFill>
                <a:srgbClr val="A9CBD3"/>
              </a:solidFill>
            </a:ln>
          </p:spPr>
          <p:txBody>
            <a:bodyPr wrap="square" lIns="0" tIns="0" rIns="0" bIns="0" rtlCol="0"/>
            <a:lstStyle/>
            <a:p>
              <a:pPr>
                <a:defRPr/>
              </a:pPr>
              <a:endParaRPr sz="1092"/>
            </a:p>
          </p:txBody>
        </p:sp>
        <p:sp>
          <p:nvSpPr>
            <p:cNvPr id="18" name="object 18">
              <a:extLst>
                <a:ext uri="{FF2B5EF4-FFF2-40B4-BE49-F238E27FC236}">
                  <a16:creationId xmlns:a16="http://schemas.microsoft.com/office/drawing/2014/main" id="{438DC8DD-42CC-9BAF-D6D0-5F164476A662}"/>
                </a:ext>
              </a:extLst>
            </p:cNvPr>
            <p:cNvSpPr/>
            <p:nvPr/>
          </p:nvSpPr>
          <p:spPr bwMode="auto">
            <a:xfrm>
              <a:off x="6869428" y="8590875"/>
              <a:ext cx="3248025" cy="0"/>
            </a:xfrm>
            <a:custGeom>
              <a:avLst/>
              <a:gdLst/>
              <a:ahLst/>
              <a:cxnLst/>
              <a:rect l="l" t="t" r="r" b="b"/>
              <a:pathLst>
                <a:path w="3248025" extrusionOk="0">
                  <a:moveTo>
                    <a:pt x="0" y="0"/>
                  </a:moveTo>
                  <a:lnTo>
                    <a:pt x="3248016" y="0"/>
                  </a:lnTo>
                </a:path>
              </a:pathLst>
            </a:custGeom>
            <a:grpFill/>
            <a:ln w="12020">
              <a:solidFill>
                <a:srgbClr val="A9CBD3"/>
              </a:solidFill>
            </a:ln>
          </p:spPr>
          <p:txBody>
            <a:bodyPr wrap="square" lIns="0" tIns="0" rIns="0" bIns="0" rtlCol="0"/>
            <a:lstStyle/>
            <a:p>
              <a:pPr>
                <a:defRPr/>
              </a:pPr>
              <a:endParaRPr sz="1092"/>
            </a:p>
          </p:txBody>
        </p:sp>
        <p:sp>
          <p:nvSpPr>
            <p:cNvPr id="19" name="object 19">
              <a:extLst>
                <a:ext uri="{FF2B5EF4-FFF2-40B4-BE49-F238E27FC236}">
                  <a16:creationId xmlns:a16="http://schemas.microsoft.com/office/drawing/2014/main" id="{C5990456-6092-C404-BFE4-477DBA850F18}"/>
                </a:ext>
              </a:extLst>
            </p:cNvPr>
            <p:cNvSpPr/>
            <p:nvPr/>
          </p:nvSpPr>
          <p:spPr bwMode="auto">
            <a:xfrm>
              <a:off x="6881638" y="9648127"/>
              <a:ext cx="3235959" cy="0"/>
            </a:xfrm>
            <a:custGeom>
              <a:avLst/>
              <a:gdLst/>
              <a:ahLst/>
              <a:cxnLst/>
              <a:rect l="l" t="t" r="r" b="b"/>
              <a:pathLst>
                <a:path w="3235959" extrusionOk="0">
                  <a:moveTo>
                    <a:pt x="0" y="0"/>
                  </a:moveTo>
                  <a:lnTo>
                    <a:pt x="3235807" y="0"/>
                  </a:lnTo>
                </a:path>
              </a:pathLst>
            </a:custGeom>
            <a:grpFill/>
            <a:ln w="12020">
              <a:solidFill>
                <a:srgbClr val="A9CBD3"/>
              </a:solidFill>
            </a:ln>
          </p:spPr>
          <p:txBody>
            <a:bodyPr wrap="square" lIns="0" tIns="0" rIns="0" bIns="0" rtlCol="0"/>
            <a:lstStyle/>
            <a:p>
              <a:pPr>
                <a:defRPr/>
              </a:pPr>
              <a:endParaRPr sz="1092"/>
            </a:p>
          </p:txBody>
        </p:sp>
        <p:sp>
          <p:nvSpPr>
            <p:cNvPr id="20" name="object 20">
              <a:extLst>
                <a:ext uri="{FF2B5EF4-FFF2-40B4-BE49-F238E27FC236}">
                  <a16:creationId xmlns:a16="http://schemas.microsoft.com/office/drawing/2014/main" id="{6F287D6C-3C26-F113-93B3-11B1D3238160}"/>
                </a:ext>
              </a:extLst>
            </p:cNvPr>
            <p:cNvSpPr/>
            <p:nvPr/>
          </p:nvSpPr>
          <p:spPr bwMode="auto">
            <a:xfrm>
              <a:off x="6865094" y="7481781"/>
              <a:ext cx="3252470" cy="0"/>
            </a:xfrm>
            <a:custGeom>
              <a:avLst/>
              <a:gdLst/>
              <a:ahLst/>
              <a:cxnLst/>
              <a:rect l="l" t="t" r="r" b="b"/>
              <a:pathLst>
                <a:path w="3252470" extrusionOk="0">
                  <a:moveTo>
                    <a:pt x="0" y="0"/>
                  </a:moveTo>
                  <a:lnTo>
                    <a:pt x="3252351" y="0"/>
                  </a:lnTo>
                </a:path>
              </a:pathLst>
            </a:custGeom>
            <a:grpFill/>
            <a:ln w="10470">
              <a:solidFill>
                <a:srgbClr val="A9CBD3"/>
              </a:solidFill>
            </a:ln>
          </p:spPr>
          <p:txBody>
            <a:bodyPr wrap="square" lIns="0" tIns="0" rIns="0" bIns="0" rtlCol="0"/>
            <a:lstStyle/>
            <a:p>
              <a:pPr>
                <a:defRPr/>
              </a:pPr>
              <a:endParaRPr sz="1092"/>
            </a:p>
          </p:txBody>
        </p:sp>
        <p:pic>
          <p:nvPicPr>
            <p:cNvPr id="21" name="object 21">
              <a:extLst>
                <a:ext uri="{FF2B5EF4-FFF2-40B4-BE49-F238E27FC236}">
                  <a16:creationId xmlns:a16="http://schemas.microsoft.com/office/drawing/2014/main" id="{5DF61B71-B764-0020-5EF2-B752B6233434}"/>
                </a:ext>
              </a:extLst>
            </p:cNvPr>
            <p:cNvPicPr/>
            <p:nvPr/>
          </p:nvPicPr>
          <p:blipFill>
            <a:blip r:embed="rId7"/>
            <a:stretch/>
          </p:blipFill>
          <p:spPr bwMode="auto">
            <a:xfrm>
              <a:off x="8633162" y="9865092"/>
              <a:ext cx="1297950" cy="578583"/>
            </a:xfrm>
            <a:prstGeom prst="rect">
              <a:avLst/>
            </a:prstGeom>
          </p:spPr>
        </p:pic>
        <p:pic>
          <p:nvPicPr>
            <p:cNvPr id="22" name="object 22">
              <a:extLst>
                <a:ext uri="{FF2B5EF4-FFF2-40B4-BE49-F238E27FC236}">
                  <a16:creationId xmlns:a16="http://schemas.microsoft.com/office/drawing/2014/main" id="{74761189-45B3-06D6-6A0C-F1B9791590B2}"/>
                </a:ext>
              </a:extLst>
            </p:cNvPr>
            <p:cNvPicPr/>
            <p:nvPr/>
          </p:nvPicPr>
          <p:blipFill>
            <a:blip r:embed="rId8"/>
            <a:stretch/>
          </p:blipFill>
          <p:spPr bwMode="auto">
            <a:xfrm>
              <a:off x="8892242" y="7659085"/>
              <a:ext cx="654151" cy="692037"/>
            </a:xfrm>
            <a:prstGeom prst="rect">
              <a:avLst/>
            </a:prstGeom>
          </p:spPr>
        </p:pic>
        <p:pic>
          <p:nvPicPr>
            <p:cNvPr id="23" name="object 23">
              <a:extLst>
                <a:ext uri="{FF2B5EF4-FFF2-40B4-BE49-F238E27FC236}">
                  <a16:creationId xmlns:a16="http://schemas.microsoft.com/office/drawing/2014/main" id="{15638930-5C9B-F13D-79B9-56A1DEA44609}"/>
                </a:ext>
              </a:extLst>
            </p:cNvPr>
            <p:cNvPicPr/>
            <p:nvPr/>
          </p:nvPicPr>
          <p:blipFill>
            <a:blip r:embed="rId9"/>
            <a:stretch/>
          </p:blipFill>
          <p:spPr bwMode="auto">
            <a:xfrm>
              <a:off x="7171748" y="7628006"/>
              <a:ext cx="1072127" cy="781392"/>
            </a:xfrm>
            <a:prstGeom prst="rect">
              <a:avLst/>
            </a:prstGeom>
          </p:spPr>
        </p:pic>
        <p:pic>
          <p:nvPicPr>
            <p:cNvPr id="24" name="object 24">
              <a:extLst>
                <a:ext uri="{FF2B5EF4-FFF2-40B4-BE49-F238E27FC236}">
                  <a16:creationId xmlns:a16="http://schemas.microsoft.com/office/drawing/2014/main" id="{F0D83B22-E143-C7A9-6CFE-1E296C21E20F}"/>
                </a:ext>
              </a:extLst>
            </p:cNvPr>
            <p:cNvPicPr/>
            <p:nvPr/>
          </p:nvPicPr>
          <p:blipFill>
            <a:blip r:embed="rId10"/>
            <a:stretch/>
          </p:blipFill>
          <p:spPr bwMode="auto">
            <a:xfrm>
              <a:off x="6995889" y="9944200"/>
              <a:ext cx="1310993" cy="404709"/>
            </a:xfrm>
            <a:prstGeom prst="rect">
              <a:avLst/>
            </a:prstGeom>
          </p:spPr>
        </p:pic>
      </p:grpSp>
      <p:graphicFrame>
        <p:nvGraphicFramePr>
          <p:cNvPr id="25" name="object 25">
            <a:extLst>
              <a:ext uri="{FF2B5EF4-FFF2-40B4-BE49-F238E27FC236}">
                <a16:creationId xmlns:a16="http://schemas.microsoft.com/office/drawing/2014/main" id="{C23B648F-0F45-0BE6-F0B1-E1E97664DBA5}"/>
              </a:ext>
            </a:extLst>
          </p:cNvPr>
          <p:cNvGraphicFramePr>
            <a:graphicFrameLocks noGrp="1"/>
          </p:cNvGraphicFramePr>
          <p:nvPr/>
        </p:nvGraphicFramePr>
        <p:xfrm>
          <a:off x="406073" y="4533333"/>
          <a:ext cx="3470586" cy="1313070"/>
        </p:xfrm>
        <a:graphic>
          <a:graphicData uri="http://schemas.openxmlformats.org/drawingml/2006/table">
            <a:tbl>
              <a:tblPr firstRow="1" bandRow="1">
                <a:tableStyleId>{2D5ABB26-0587-4C30-8999-92F81FD0307C}</a:tableStyleId>
              </a:tblPr>
              <a:tblGrid>
                <a:gridCol w="1145567">
                  <a:extLst>
                    <a:ext uri="{9D8B030D-6E8A-4147-A177-3AD203B41FA5}">
                      <a16:colId xmlns:a16="http://schemas.microsoft.com/office/drawing/2014/main" val="20000"/>
                    </a:ext>
                  </a:extLst>
                </a:gridCol>
                <a:gridCol w="1177912">
                  <a:extLst>
                    <a:ext uri="{9D8B030D-6E8A-4147-A177-3AD203B41FA5}">
                      <a16:colId xmlns:a16="http://schemas.microsoft.com/office/drawing/2014/main" val="20001"/>
                    </a:ext>
                  </a:extLst>
                </a:gridCol>
                <a:gridCol w="1147107">
                  <a:extLst>
                    <a:ext uri="{9D8B030D-6E8A-4147-A177-3AD203B41FA5}">
                      <a16:colId xmlns:a16="http://schemas.microsoft.com/office/drawing/2014/main" val="20002"/>
                    </a:ext>
                  </a:extLst>
                </a:gridCol>
              </a:tblGrid>
              <a:tr h="672323">
                <a:tc>
                  <a:txBody>
                    <a:bodyPr/>
                    <a:lstStyle/>
                    <a:p>
                      <a:pPr>
                        <a:lnSpc>
                          <a:spcPct val="100000"/>
                        </a:lnSpc>
                        <a:defRPr/>
                      </a:pPr>
                      <a:endParaRPr sz="1300" b="0" i="0">
                        <a:latin typeface="Arial"/>
                        <a:cs typeface="Arial"/>
                      </a:endParaRPr>
                    </a:p>
                  </a:txBody>
                  <a:tcPr marL="0" marR="0" marT="0" marB="0">
                    <a:lnR w="12700" algn="ctr">
                      <a:solidFill>
                        <a:srgbClr val="A9CBD3"/>
                      </a:solidFill>
                    </a:lnR>
                    <a:lnT w="12700" algn="ctr">
                      <a:solidFill>
                        <a:srgbClr val="A9CBD3"/>
                      </a:solidFill>
                    </a:lnT>
                    <a:lnB w="12700" algn="ctr">
                      <a:solidFill>
                        <a:srgbClr val="A9CBD3"/>
                      </a:solidFill>
                    </a:lnB>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R w="12700" algn="ctr">
                      <a:solidFill>
                        <a:srgbClr val="A9CBD3"/>
                      </a:solidFill>
                    </a:lnR>
                    <a:lnT w="12700" algn="ctr">
                      <a:solidFill>
                        <a:srgbClr val="A9CBD3"/>
                      </a:solidFill>
                    </a:lnT>
                    <a:lnB w="12700" algn="ctr">
                      <a:solidFill>
                        <a:srgbClr val="A9CBD3"/>
                      </a:solidFill>
                    </a:lnB>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T w="12700" algn="ctr">
                      <a:solidFill>
                        <a:srgbClr val="A9CBD3"/>
                      </a:solidFill>
                    </a:lnT>
                    <a:lnB w="12700" algn="ctr">
                      <a:solidFill>
                        <a:srgbClr val="A9CBD3"/>
                      </a:solidFill>
                    </a:lnB>
                  </a:tcPr>
                </a:tc>
                <a:extLst>
                  <a:ext uri="{0D108BD9-81ED-4DB2-BD59-A6C34878D82A}">
                    <a16:rowId xmlns:a16="http://schemas.microsoft.com/office/drawing/2014/main" val="10000"/>
                  </a:ext>
                </a:extLst>
              </a:tr>
              <a:tr h="640747">
                <a:tc>
                  <a:txBody>
                    <a:bodyPr/>
                    <a:lstStyle/>
                    <a:p>
                      <a:pPr>
                        <a:lnSpc>
                          <a:spcPct val="100000"/>
                        </a:lnSpc>
                        <a:defRPr/>
                      </a:pPr>
                      <a:endParaRPr sz="1300" b="0" i="0">
                        <a:latin typeface="Arial"/>
                        <a:cs typeface="Arial"/>
                      </a:endParaRPr>
                    </a:p>
                  </a:txBody>
                  <a:tcPr marL="0" marR="0" marT="0" marB="0">
                    <a:lnR w="12700" algn="ctr">
                      <a:solidFill>
                        <a:srgbClr val="A9CBD3"/>
                      </a:solidFill>
                    </a:lnR>
                    <a:lnT w="12700" algn="ctr">
                      <a:solidFill>
                        <a:srgbClr val="A9CBD3"/>
                      </a:solidFill>
                    </a:lnT>
                    <a:lnB w="12700" algn="ctr">
                      <a:solidFill>
                        <a:srgbClr val="A9CBD3"/>
                      </a:solidFill>
                    </a:lnB>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R w="12700" algn="ctr">
                      <a:solidFill>
                        <a:srgbClr val="A9CBD3"/>
                      </a:solidFill>
                    </a:lnR>
                    <a:lnT w="12700" algn="ctr">
                      <a:solidFill>
                        <a:srgbClr val="A9CBD3"/>
                      </a:solidFill>
                    </a:lnT>
                    <a:lnB w="12700" algn="ctr">
                      <a:solidFill>
                        <a:srgbClr val="A9CBD3"/>
                      </a:solidFill>
                    </a:lnB>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T w="12700" algn="ctr">
                      <a:solidFill>
                        <a:srgbClr val="A9CBD3"/>
                      </a:solidFill>
                    </a:lnT>
                    <a:lnB w="12700" algn="ctr">
                      <a:solidFill>
                        <a:srgbClr val="A9CBD3"/>
                      </a:solidFill>
                    </a:lnB>
                  </a:tcPr>
                </a:tc>
                <a:extLst>
                  <a:ext uri="{0D108BD9-81ED-4DB2-BD59-A6C34878D82A}">
                    <a16:rowId xmlns:a16="http://schemas.microsoft.com/office/drawing/2014/main" val="10001"/>
                  </a:ext>
                </a:extLst>
              </a:tr>
            </a:tbl>
          </a:graphicData>
        </a:graphic>
      </p:graphicFrame>
      <p:graphicFrame>
        <p:nvGraphicFramePr>
          <p:cNvPr id="26" name="object 26">
            <a:extLst>
              <a:ext uri="{FF2B5EF4-FFF2-40B4-BE49-F238E27FC236}">
                <a16:creationId xmlns:a16="http://schemas.microsoft.com/office/drawing/2014/main" id="{FAECE4B4-9E2D-A400-B996-6E25B56EE59E}"/>
              </a:ext>
            </a:extLst>
          </p:cNvPr>
          <p:cNvGraphicFramePr>
            <a:graphicFrameLocks noGrp="1"/>
          </p:cNvGraphicFramePr>
          <p:nvPr/>
        </p:nvGraphicFramePr>
        <p:xfrm>
          <a:off x="6526003" y="1927103"/>
          <a:ext cx="5284241" cy="1624588"/>
        </p:xfrm>
        <a:graphic>
          <a:graphicData uri="http://schemas.openxmlformats.org/drawingml/2006/table">
            <a:tbl>
              <a:tblPr firstRow="1" bandRow="1">
                <a:tableStyleId>{2D5ABB26-0587-4C30-8999-92F81FD0307C}</a:tableStyleId>
              </a:tblPr>
              <a:tblGrid>
                <a:gridCol w="1364669">
                  <a:extLst>
                    <a:ext uri="{9D8B030D-6E8A-4147-A177-3AD203B41FA5}">
                      <a16:colId xmlns:a16="http://schemas.microsoft.com/office/drawing/2014/main" val="20000"/>
                    </a:ext>
                  </a:extLst>
                </a:gridCol>
                <a:gridCol w="1305754">
                  <a:extLst>
                    <a:ext uri="{9D8B030D-6E8A-4147-A177-3AD203B41FA5}">
                      <a16:colId xmlns:a16="http://schemas.microsoft.com/office/drawing/2014/main" val="20001"/>
                    </a:ext>
                  </a:extLst>
                </a:gridCol>
                <a:gridCol w="1240678">
                  <a:extLst>
                    <a:ext uri="{9D8B030D-6E8A-4147-A177-3AD203B41FA5}">
                      <a16:colId xmlns:a16="http://schemas.microsoft.com/office/drawing/2014/main" val="20002"/>
                    </a:ext>
                  </a:extLst>
                </a:gridCol>
                <a:gridCol w="1373140">
                  <a:extLst>
                    <a:ext uri="{9D8B030D-6E8A-4147-A177-3AD203B41FA5}">
                      <a16:colId xmlns:a16="http://schemas.microsoft.com/office/drawing/2014/main" val="20003"/>
                    </a:ext>
                  </a:extLst>
                </a:gridCol>
              </a:tblGrid>
              <a:tr h="804015">
                <a:tc>
                  <a:txBody>
                    <a:bodyPr/>
                    <a:lstStyle/>
                    <a:p>
                      <a:pPr>
                        <a:lnSpc>
                          <a:spcPct val="100000"/>
                        </a:lnSpc>
                        <a:defRPr/>
                      </a:pPr>
                      <a:endParaRPr sz="1300" b="0" i="0">
                        <a:latin typeface="Arial"/>
                        <a:cs typeface="Arial"/>
                      </a:endParaRPr>
                    </a:p>
                  </a:txBody>
                  <a:tcPr marL="0" marR="0" marT="0" marB="0">
                    <a:lnR w="12700" algn="ctr">
                      <a:solidFill>
                        <a:srgbClr val="A9CBD3"/>
                      </a:solidFill>
                    </a:lnR>
                    <a:lnT w="12700" algn="ctr">
                      <a:solidFill>
                        <a:srgbClr val="A9CBD3"/>
                      </a:solidFill>
                    </a:lnT>
                    <a:lnB w="12700" algn="ctr">
                      <a:solidFill>
                        <a:srgbClr val="A9CBD3"/>
                      </a:solidFill>
                    </a:lnB>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R w="12700" algn="ctr">
                      <a:solidFill>
                        <a:srgbClr val="A9CBD3"/>
                      </a:solidFill>
                    </a:lnR>
                    <a:lnT w="12700" algn="ctr">
                      <a:solidFill>
                        <a:srgbClr val="A9CBD3"/>
                      </a:solidFill>
                    </a:lnT>
                    <a:lnB w="12700" algn="ctr">
                      <a:solidFill>
                        <a:srgbClr val="A9CBD3"/>
                      </a:solidFill>
                    </a:lnB>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R w="12700" algn="ctr">
                      <a:solidFill>
                        <a:srgbClr val="A9CBD3"/>
                      </a:solidFill>
                    </a:lnR>
                    <a:lnT w="12700" algn="ctr">
                      <a:solidFill>
                        <a:srgbClr val="A9CBD3"/>
                      </a:solidFill>
                    </a:lnT>
                    <a:lnB w="12700" algn="ctr">
                      <a:solidFill>
                        <a:srgbClr val="A9CBD3"/>
                      </a:solidFill>
                    </a:lnB>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T w="12700" algn="ctr">
                      <a:solidFill>
                        <a:srgbClr val="A9CBD3"/>
                      </a:solidFill>
                    </a:lnT>
                    <a:lnB w="12700" algn="ctr">
                      <a:solidFill>
                        <a:srgbClr val="A9CBD3"/>
                      </a:solidFill>
                    </a:lnB>
                  </a:tcPr>
                </a:tc>
                <a:extLst>
                  <a:ext uri="{0D108BD9-81ED-4DB2-BD59-A6C34878D82A}">
                    <a16:rowId xmlns:a16="http://schemas.microsoft.com/office/drawing/2014/main" val="10000"/>
                  </a:ext>
                </a:extLst>
              </a:tr>
              <a:tr h="820573">
                <a:tc>
                  <a:txBody>
                    <a:bodyPr/>
                    <a:lstStyle/>
                    <a:p>
                      <a:pPr>
                        <a:lnSpc>
                          <a:spcPct val="100000"/>
                        </a:lnSpc>
                        <a:defRPr/>
                      </a:pPr>
                      <a:endParaRPr sz="1300" b="0" i="0">
                        <a:latin typeface="Arial"/>
                        <a:cs typeface="Arial"/>
                      </a:endParaRPr>
                    </a:p>
                  </a:txBody>
                  <a:tcPr marL="0" marR="0" marT="0" marB="0">
                    <a:lnR w="12700" algn="ctr">
                      <a:solidFill>
                        <a:srgbClr val="A9CBD3"/>
                      </a:solidFill>
                    </a:lnR>
                    <a:lnT w="12700" algn="ctr">
                      <a:solidFill>
                        <a:srgbClr val="A9CBD3"/>
                      </a:solidFill>
                    </a:lnT>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R w="12700" algn="ctr">
                      <a:solidFill>
                        <a:srgbClr val="A9CBD3"/>
                      </a:solidFill>
                    </a:lnR>
                    <a:lnT w="12700" algn="ctr">
                      <a:solidFill>
                        <a:srgbClr val="A9CBD3"/>
                      </a:solidFill>
                    </a:lnT>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R w="12700" algn="ctr">
                      <a:solidFill>
                        <a:srgbClr val="A9CBD3"/>
                      </a:solidFill>
                    </a:lnR>
                    <a:lnT w="12700" algn="ctr">
                      <a:solidFill>
                        <a:srgbClr val="A9CBD3"/>
                      </a:solidFill>
                    </a:lnT>
                  </a:tcPr>
                </a:tc>
                <a:tc>
                  <a:txBody>
                    <a:bodyPr/>
                    <a:lstStyle/>
                    <a:p>
                      <a:pPr>
                        <a:lnSpc>
                          <a:spcPct val="100000"/>
                        </a:lnSpc>
                        <a:defRPr/>
                      </a:pPr>
                      <a:endParaRPr sz="1300" b="0" i="0">
                        <a:latin typeface="Arial"/>
                        <a:cs typeface="Arial"/>
                      </a:endParaRPr>
                    </a:p>
                  </a:txBody>
                  <a:tcPr marL="0" marR="0" marT="0" marB="0">
                    <a:lnL w="12700" algn="ctr">
                      <a:solidFill>
                        <a:srgbClr val="A9CBD3"/>
                      </a:solidFill>
                    </a:lnL>
                    <a:lnT w="12700" algn="ctr">
                      <a:solidFill>
                        <a:srgbClr val="A9CBD3"/>
                      </a:solidFill>
                    </a:lnT>
                  </a:tcPr>
                </a:tc>
                <a:extLst>
                  <a:ext uri="{0D108BD9-81ED-4DB2-BD59-A6C34878D82A}">
                    <a16:rowId xmlns:a16="http://schemas.microsoft.com/office/drawing/2014/main" val="10001"/>
                  </a:ext>
                </a:extLst>
              </a:tr>
            </a:tbl>
          </a:graphicData>
        </a:graphic>
      </p:graphicFrame>
      <p:pic>
        <p:nvPicPr>
          <p:cNvPr id="27" name="object 27">
            <a:extLst>
              <a:ext uri="{FF2B5EF4-FFF2-40B4-BE49-F238E27FC236}">
                <a16:creationId xmlns:a16="http://schemas.microsoft.com/office/drawing/2014/main" id="{88FEFF79-2F44-276A-2F14-502E9203AB0F}"/>
              </a:ext>
            </a:extLst>
          </p:cNvPr>
          <p:cNvPicPr/>
          <p:nvPr/>
        </p:nvPicPr>
        <p:blipFill>
          <a:blip r:embed="rId9"/>
          <a:stretch/>
        </p:blipFill>
        <p:spPr bwMode="auto">
          <a:xfrm>
            <a:off x="6865972" y="2058481"/>
            <a:ext cx="823284" cy="600027"/>
          </a:xfrm>
          <a:prstGeom prst="rect">
            <a:avLst/>
          </a:prstGeom>
        </p:spPr>
      </p:pic>
      <p:pic>
        <p:nvPicPr>
          <p:cNvPr id="28" name="object 28">
            <a:extLst>
              <a:ext uri="{FF2B5EF4-FFF2-40B4-BE49-F238E27FC236}">
                <a16:creationId xmlns:a16="http://schemas.microsoft.com/office/drawing/2014/main" id="{49C24022-C284-C5B1-8A93-874953855842}"/>
              </a:ext>
            </a:extLst>
          </p:cNvPr>
          <p:cNvPicPr/>
          <p:nvPr/>
        </p:nvPicPr>
        <p:blipFill>
          <a:blip r:embed="rId9"/>
          <a:stretch/>
        </p:blipFill>
        <p:spPr bwMode="auto">
          <a:xfrm>
            <a:off x="709230" y="2573822"/>
            <a:ext cx="1141510" cy="831960"/>
          </a:xfrm>
          <a:prstGeom prst="rect">
            <a:avLst/>
          </a:prstGeom>
        </p:spPr>
      </p:pic>
      <p:sp>
        <p:nvSpPr>
          <p:cNvPr id="29" name="object 32">
            <a:extLst>
              <a:ext uri="{FF2B5EF4-FFF2-40B4-BE49-F238E27FC236}">
                <a16:creationId xmlns:a16="http://schemas.microsoft.com/office/drawing/2014/main" id="{BC23426B-B066-F3AD-3307-BAF854A3EF81}"/>
              </a:ext>
            </a:extLst>
          </p:cNvPr>
          <p:cNvSpPr/>
          <p:nvPr/>
        </p:nvSpPr>
        <p:spPr bwMode="auto">
          <a:xfrm>
            <a:off x="6900185" y="3252913"/>
            <a:ext cx="764738" cy="115519"/>
          </a:xfrm>
          <a:custGeom>
            <a:avLst/>
            <a:gdLst/>
            <a:ahLst/>
            <a:cxnLst/>
            <a:rect l="l" t="t" r="r" b="b"/>
            <a:pathLst>
              <a:path w="1261109" h="190500" extrusionOk="0">
                <a:moveTo>
                  <a:pt x="94043" y="145478"/>
                </a:moveTo>
                <a:lnTo>
                  <a:pt x="94030" y="39839"/>
                </a:lnTo>
                <a:lnTo>
                  <a:pt x="70383" y="3886"/>
                </a:lnTo>
                <a:lnTo>
                  <a:pt x="59105" y="977"/>
                </a:lnTo>
                <a:lnTo>
                  <a:pt x="59105" y="159880"/>
                </a:lnTo>
                <a:lnTo>
                  <a:pt x="52882" y="164020"/>
                </a:lnTo>
                <a:lnTo>
                  <a:pt x="40982" y="164020"/>
                </a:lnTo>
                <a:lnTo>
                  <a:pt x="34925" y="159880"/>
                </a:lnTo>
                <a:lnTo>
                  <a:pt x="34925" y="29565"/>
                </a:lnTo>
                <a:lnTo>
                  <a:pt x="40982" y="26047"/>
                </a:lnTo>
                <a:lnTo>
                  <a:pt x="52882" y="26047"/>
                </a:lnTo>
                <a:lnTo>
                  <a:pt x="59080" y="29565"/>
                </a:lnTo>
                <a:lnTo>
                  <a:pt x="59105" y="159880"/>
                </a:lnTo>
                <a:lnTo>
                  <a:pt x="59105" y="977"/>
                </a:lnTo>
                <a:lnTo>
                  <a:pt x="47218" y="25"/>
                </a:lnTo>
                <a:lnTo>
                  <a:pt x="40640" y="25"/>
                </a:lnTo>
                <a:lnTo>
                  <a:pt x="1752" y="27152"/>
                </a:lnTo>
                <a:lnTo>
                  <a:pt x="0" y="39839"/>
                </a:lnTo>
                <a:lnTo>
                  <a:pt x="0" y="145478"/>
                </a:lnTo>
                <a:lnTo>
                  <a:pt x="2806" y="164338"/>
                </a:lnTo>
                <a:lnTo>
                  <a:pt x="11404" y="178333"/>
                </a:lnTo>
                <a:lnTo>
                  <a:pt x="26047" y="187058"/>
                </a:lnTo>
                <a:lnTo>
                  <a:pt x="47015" y="190055"/>
                </a:lnTo>
                <a:lnTo>
                  <a:pt x="68148" y="187058"/>
                </a:lnTo>
                <a:lnTo>
                  <a:pt x="82778" y="178333"/>
                </a:lnTo>
                <a:lnTo>
                  <a:pt x="91287" y="164338"/>
                </a:lnTo>
                <a:lnTo>
                  <a:pt x="91338" y="164020"/>
                </a:lnTo>
                <a:lnTo>
                  <a:pt x="94043" y="145478"/>
                </a:lnTo>
                <a:close/>
              </a:path>
              <a:path w="1261109" h="190500" extrusionOk="0">
                <a:moveTo>
                  <a:pt x="204597" y="124574"/>
                </a:moveTo>
                <a:lnTo>
                  <a:pt x="195338" y="87388"/>
                </a:lnTo>
                <a:lnTo>
                  <a:pt x="173431" y="73825"/>
                </a:lnTo>
                <a:lnTo>
                  <a:pt x="173431" y="125793"/>
                </a:lnTo>
                <a:lnTo>
                  <a:pt x="172504" y="137172"/>
                </a:lnTo>
                <a:lnTo>
                  <a:pt x="153695" y="161239"/>
                </a:lnTo>
                <a:lnTo>
                  <a:pt x="143903" y="161239"/>
                </a:lnTo>
                <a:lnTo>
                  <a:pt x="143903" y="97193"/>
                </a:lnTo>
                <a:lnTo>
                  <a:pt x="154012" y="97193"/>
                </a:lnTo>
                <a:lnTo>
                  <a:pt x="173431" y="125793"/>
                </a:lnTo>
                <a:lnTo>
                  <a:pt x="173431" y="73825"/>
                </a:lnTo>
                <a:lnTo>
                  <a:pt x="171462" y="73088"/>
                </a:lnTo>
                <a:lnTo>
                  <a:pt x="165684" y="71780"/>
                </a:lnTo>
                <a:lnTo>
                  <a:pt x="164998" y="71628"/>
                </a:lnTo>
                <a:lnTo>
                  <a:pt x="158623" y="71221"/>
                </a:lnTo>
                <a:lnTo>
                  <a:pt x="147828" y="71221"/>
                </a:lnTo>
                <a:lnTo>
                  <a:pt x="143903" y="71780"/>
                </a:lnTo>
                <a:lnTo>
                  <a:pt x="143903" y="28613"/>
                </a:lnTo>
                <a:lnTo>
                  <a:pt x="193065" y="28613"/>
                </a:lnTo>
                <a:lnTo>
                  <a:pt x="193065" y="3175"/>
                </a:lnTo>
                <a:lnTo>
                  <a:pt x="109004" y="3175"/>
                </a:lnTo>
                <a:lnTo>
                  <a:pt x="109004" y="186728"/>
                </a:lnTo>
                <a:lnTo>
                  <a:pt x="159651" y="186728"/>
                </a:lnTo>
                <a:lnTo>
                  <a:pt x="180975" y="182092"/>
                </a:lnTo>
                <a:lnTo>
                  <a:pt x="194843" y="169176"/>
                </a:lnTo>
                <a:lnTo>
                  <a:pt x="197866" y="161239"/>
                </a:lnTo>
                <a:lnTo>
                  <a:pt x="202349" y="149504"/>
                </a:lnTo>
                <a:lnTo>
                  <a:pt x="204597" y="124574"/>
                </a:lnTo>
                <a:close/>
              </a:path>
              <a:path w="1261109" h="190500" extrusionOk="0">
                <a:moveTo>
                  <a:pt x="309841" y="145453"/>
                </a:moveTo>
                <a:lnTo>
                  <a:pt x="309803" y="39814"/>
                </a:lnTo>
                <a:lnTo>
                  <a:pt x="307428" y="26035"/>
                </a:lnTo>
                <a:lnTo>
                  <a:pt x="307162" y="24447"/>
                </a:lnTo>
                <a:lnTo>
                  <a:pt x="298780" y="11734"/>
                </a:lnTo>
                <a:lnTo>
                  <a:pt x="284226" y="3149"/>
                </a:lnTo>
                <a:lnTo>
                  <a:pt x="274891" y="1765"/>
                </a:lnTo>
                <a:lnTo>
                  <a:pt x="274891" y="29565"/>
                </a:lnTo>
                <a:lnTo>
                  <a:pt x="274891" y="159893"/>
                </a:lnTo>
                <a:lnTo>
                  <a:pt x="268706" y="164020"/>
                </a:lnTo>
                <a:lnTo>
                  <a:pt x="256794" y="164020"/>
                </a:lnTo>
                <a:lnTo>
                  <a:pt x="250748" y="159893"/>
                </a:lnTo>
                <a:lnTo>
                  <a:pt x="250748" y="29565"/>
                </a:lnTo>
                <a:lnTo>
                  <a:pt x="256794" y="26035"/>
                </a:lnTo>
                <a:lnTo>
                  <a:pt x="268706" y="26035"/>
                </a:lnTo>
                <a:lnTo>
                  <a:pt x="274891" y="29565"/>
                </a:lnTo>
                <a:lnTo>
                  <a:pt x="274891" y="1765"/>
                </a:lnTo>
                <a:lnTo>
                  <a:pt x="227076" y="11544"/>
                </a:lnTo>
                <a:lnTo>
                  <a:pt x="215798" y="39814"/>
                </a:lnTo>
                <a:lnTo>
                  <a:pt x="215798" y="145453"/>
                </a:lnTo>
                <a:lnTo>
                  <a:pt x="218617" y="164312"/>
                </a:lnTo>
                <a:lnTo>
                  <a:pt x="227228" y="178320"/>
                </a:lnTo>
                <a:lnTo>
                  <a:pt x="241871" y="187045"/>
                </a:lnTo>
                <a:lnTo>
                  <a:pt x="262826" y="190042"/>
                </a:lnTo>
                <a:lnTo>
                  <a:pt x="283972" y="187045"/>
                </a:lnTo>
                <a:lnTo>
                  <a:pt x="298589" y="178320"/>
                </a:lnTo>
                <a:lnTo>
                  <a:pt x="307098" y="164312"/>
                </a:lnTo>
                <a:lnTo>
                  <a:pt x="307136" y="164020"/>
                </a:lnTo>
                <a:lnTo>
                  <a:pt x="309841" y="145453"/>
                </a:lnTo>
                <a:close/>
              </a:path>
              <a:path w="1261109" h="190500" extrusionOk="0">
                <a:moveTo>
                  <a:pt x="421779" y="67868"/>
                </a:moveTo>
                <a:lnTo>
                  <a:pt x="418287" y="27330"/>
                </a:lnTo>
                <a:lnTo>
                  <a:pt x="391833" y="4178"/>
                </a:lnTo>
                <a:lnTo>
                  <a:pt x="391833" y="62776"/>
                </a:lnTo>
                <a:lnTo>
                  <a:pt x="391833" y="72821"/>
                </a:lnTo>
                <a:lnTo>
                  <a:pt x="388670" y="79730"/>
                </a:lnTo>
                <a:lnTo>
                  <a:pt x="379691" y="89319"/>
                </a:lnTo>
                <a:lnTo>
                  <a:pt x="373583" y="91363"/>
                </a:lnTo>
                <a:lnTo>
                  <a:pt x="362369" y="91363"/>
                </a:lnTo>
                <a:lnTo>
                  <a:pt x="362369" y="27330"/>
                </a:lnTo>
                <a:lnTo>
                  <a:pt x="370649" y="27330"/>
                </a:lnTo>
                <a:lnTo>
                  <a:pt x="391833" y="62776"/>
                </a:lnTo>
                <a:lnTo>
                  <a:pt x="391833" y="4178"/>
                </a:lnTo>
                <a:lnTo>
                  <a:pt x="378079" y="1879"/>
                </a:lnTo>
                <a:lnTo>
                  <a:pt x="327444" y="1879"/>
                </a:lnTo>
                <a:lnTo>
                  <a:pt x="327444" y="185407"/>
                </a:lnTo>
                <a:lnTo>
                  <a:pt x="362369" y="185407"/>
                </a:lnTo>
                <a:lnTo>
                  <a:pt x="362369" y="116801"/>
                </a:lnTo>
                <a:lnTo>
                  <a:pt x="366293" y="117348"/>
                </a:lnTo>
                <a:lnTo>
                  <a:pt x="377088" y="117348"/>
                </a:lnTo>
                <a:lnTo>
                  <a:pt x="383438" y="116954"/>
                </a:lnTo>
                <a:lnTo>
                  <a:pt x="416166" y="96748"/>
                </a:lnTo>
                <a:lnTo>
                  <a:pt x="418223" y="91363"/>
                </a:lnTo>
                <a:lnTo>
                  <a:pt x="419989" y="86766"/>
                </a:lnTo>
                <a:lnTo>
                  <a:pt x="420878" y="80797"/>
                </a:lnTo>
                <a:lnTo>
                  <a:pt x="421462" y="74587"/>
                </a:lnTo>
                <a:lnTo>
                  <a:pt x="421779" y="67868"/>
                </a:lnTo>
                <a:close/>
              </a:path>
              <a:path w="1261109" h="190500" extrusionOk="0">
                <a:moveTo>
                  <a:pt x="525970" y="40043"/>
                </a:moveTo>
                <a:lnTo>
                  <a:pt x="523570" y="26047"/>
                </a:lnTo>
                <a:lnTo>
                  <a:pt x="523303" y="24472"/>
                </a:lnTo>
                <a:lnTo>
                  <a:pt x="514921" y="11747"/>
                </a:lnTo>
                <a:lnTo>
                  <a:pt x="500367" y="3175"/>
                </a:lnTo>
                <a:lnTo>
                  <a:pt x="491045" y="1790"/>
                </a:lnTo>
                <a:lnTo>
                  <a:pt x="491045" y="159880"/>
                </a:lnTo>
                <a:lnTo>
                  <a:pt x="484809" y="164020"/>
                </a:lnTo>
                <a:lnTo>
                  <a:pt x="472922" y="164020"/>
                </a:lnTo>
                <a:lnTo>
                  <a:pt x="466852" y="159880"/>
                </a:lnTo>
                <a:lnTo>
                  <a:pt x="466852" y="29565"/>
                </a:lnTo>
                <a:lnTo>
                  <a:pt x="472922" y="26047"/>
                </a:lnTo>
                <a:lnTo>
                  <a:pt x="484809" y="26047"/>
                </a:lnTo>
                <a:lnTo>
                  <a:pt x="491020" y="29565"/>
                </a:lnTo>
                <a:lnTo>
                  <a:pt x="491045" y="159880"/>
                </a:lnTo>
                <a:lnTo>
                  <a:pt x="491045" y="1790"/>
                </a:lnTo>
                <a:lnTo>
                  <a:pt x="445325" y="9779"/>
                </a:lnTo>
                <a:lnTo>
                  <a:pt x="431952" y="145478"/>
                </a:lnTo>
                <a:lnTo>
                  <a:pt x="434759" y="164338"/>
                </a:lnTo>
                <a:lnTo>
                  <a:pt x="443357" y="178333"/>
                </a:lnTo>
                <a:lnTo>
                  <a:pt x="458000" y="187058"/>
                </a:lnTo>
                <a:lnTo>
                  <a:pt x="478967" y="190055"/>
                </a:lnTo>
                <a:lnTo>
                  <a:pt x="500100" y="187058"/>
                </a:lnTo>
                <a:lnTo>
                  <a:pt x="514731" y="178333"/>
                </a:lnTo>
                <a:lnTo>
                  <a:pt x="523227" y="164338"/>
                </a:lnTo>
                <a:lnTo>
                  <a:pt x="523278" y="164020"/>
                </a:lnTo>
                <a:lnTo>
                  <a:pt x="525970" y="145478"/>
                </a:lnTo>
                <a:lnTo>
                  <a:pt x="525970" y="40043"/>
                </a:lnTo>
                <a:close/>
              </a:path>
              <a:path w="1261109" h="190500" extrusionOk="0">
                <a:moveTo>
                  <a:pt x="633361" y="2552"/>
                </a:moveTo>
                <a:lnTo>
                  <a:pt x="598462" y="2552"/>
                </a:lnTo>
                <a:lnTo>
                  <a:pt x="598462" y="80022"/>
                </a:lnTo>
                <a:lnTo>
                  <a:pt x="575652" y="80022"/>
                </a:lnTo>
                <a:lnTo>
                  <a:pt x="575652" y="2552"/>
                </a:lnTo>
                <a:lnTo>
                  <a:pt x="540753" y="2552"/>
                </a:lnTo>
                <a:lnTo>
                  <a:pt x="540753" y="80022"/>
                </a:lnTo>
                <a:lnTo>
                  <a:pt x="540753" y="106692"/>
                </a:lnTo>
                <a:lnTo>
                  <a:pt x="540753" y="186702"/>
                </a:lnTo>
                <a:lnTo>
                  <a:pt x="575652" y="186702"/>
                </a:lnTo>
                <a:lnTo>
                  <a:pt x="575652" y="106692"/>
                </a:lnTo>
                <a:lnTo>
                  <a:pt x="598462" y="106692"/>
                </a:lnTo>
                <a:lnTo>
                  <a:pt x="598462" y="186702"/>
                </a:lnTo>
                <a:lnTo>
                  <a:pt x="633361" y="186702"/>
                </a:lnTo>
                <a:lnTo>
                  <a:pt x="633361" y="106692"/>
                </a:lnTo>
                <a:lnTo>
                  <a:pt x="633361" y="80022"/>
                </a:lnTo>
                <a:lnTo>
                  <a:pt x="633361" y="2552"/>
                </a:lnTo>
                <a:close/>
              </a:path>
              <a:path w="1261109" h="190500" extrusionOk="0">
                <a:moveTo>
                  <a:pt x="742340" y="39839"/>
                </a:moveTo>
                <a:lnTo>
                  <a:pt x="739622" y="24206"/>
                </a:lnTo>
                <a:lnTo>
                  <a:pt x="731151" y="11569"/>
                </a:lnTo>
                <a:lnTo>
                  <a:pt x="716470" y="3098"/>
                </a:lnTo>
                <a:lnTo>
                  <a:pt x="695121" y="12"/>
                </a:lnTo>
                <a:lnTo>
                  <a:pt x="673963" y="3187"/>
                </a:lnTo>
                <a:lnTo>
                  <a:pt x="659257" y="11836"/>
                </a:lnTo>
                <a:lnTo>
                  <a:pt x="650697" y="24625"/>
                </a:lnTo>
                <a:lnTo>
                  <a:pt x="647915" y="40246"/>
                </a:lnTo>
                <a:lnTo>
                  <a:pt x="647915" y="50177"/>
                </a:lnTo>
                <a:lnTo>
                  <a:pt x="682828" y="50177"/>
                </a:lnTo>
                <a:lnTo>
                  <a:pt x="682828" y="29591"/>
                </a:lnTo>
                <a:lnTo>
                  <a:pt x="690092" y="26035"/>
                </a:lnTo>
                <a:lnTo>
                  <a:pt x="701408" y="26035"/>
                </a:lnTo>
                <a:lnTo>
                  <a:pt x="707466" y="29387"/>
                </a:lnTo>
                <a:lnTo>
                  <a:pt x="707466" y="78105"/>
                </a:lnTo>
                <a:lnTo>
                  <a:pt x="662914" y="78105"/>
                </a:lnTo>
                <a:lnTo>
                  <a:pt x="662914" y="104940"/>
                </a:lnTo>
                <a:lnTo>
                  <a:pt x="707466" y="104940"/>
                </a:lnTo>
                <a:lnTo>
                  <a:pt x="707466" y="159893"/>
                </a:lnTo>
                <a:lnTo>
                  <a:pt x="702830" y="164007"/>
                </a:lnTo>
                <a:lnTo>
                  <a:pt x="688936" y="164007"/>
                </a:lnTo>
                <a:lnTo>
                  <a:pt x="684085" y="160921"/>
                </a:lnTo>
                <a:lnTo>
                  <a:pt x="682828" y="150622"/>
                </a:lnTo>
                <a:lnTo>
                  <a:pt x="682828" y="134810"/>
                </a:lnTo>
                <a:lnTo>
                  <a:pt x="647915" y="134810"/>
                </a:lnTo>
                <a:lnTo>
                  <a:pt x="647915" y="143865"/>
                </a:lnTo>
                <a:lnTo>
                  <a:pt x="650748" y="164642"/>
                </a:lnTo>
                <a:lnTo>
                  <a:pt x="659409" y="179006"/>
                </a:lnTo>
                <a:lnTo>
                  <a:pt x="674128" y="187350"/>
                </a:lnTo>
                <a:lnTo>
                  <a:pt x="695121" y="190042"/>
                </a:lnTo>
                <a:lnTo>
                  <a:pt x="704011" y="190042"/>
                </a:lnTo>
                <a:lnTo>
                  <a:pt x="738251" y="168173"/>
                </a:lnTo>
                <a:lnTo>
                  <a:pt x="742264" y="152044"/>
                </a:lnTo>
                <a:lnTo>
                  <a:pt x="742340" y="39839"/>
                </a:lnTo>
                <a:close/>
              </a:path>
              <a:path w="1261109" h="190500" extrusionOk="0">
                <a:moveTo>
                  <a:pt x="849503" y="3162"/>
                </a:moveTo>
                <a:lnTo>
                  <a:pt x="814603" y="3162"/>
                </a:lnTo>
                <a:lnTo>
                  <a:pt x="814603" y="4432"/>
                </a:lnTo>
                <a:lnTo>
                  <a:pt x="814603" y="79362"/>
                </a:lnTo>
                <a:lnTo>
                  <a:pt x="791781" y="79362"/>
                </a:lnTo>
                <a:lnTo>
                  <a:pt x="791781" y="4432"/>
                </a:lnTo>
                <a:lnTo>
                  <a:pt x="791743" y="3162"/>
                </a:lnTo>
                <a:lnTo>
                  <a:pt x="756881" y="3162"/>
                </a:lnTo>
                <a:lnTo>
                  <a:pt x="756881" y="4432"/>
                </a:lnTo>
                <a:lnTo>
                  <a:pt x="756881" y="79362"/>
                </a:lnTo>
                <a:lnTo>
                  <a:pt x="756881" y="106032"/>
                </a:lnTo>
                <a:lnTo>
                  <a:pt x="756881" y="187312"/>
                </a:lnTo>
                <a:lnTo>
                  <a:pt x="791781" y="187312"/>
                </a:lnTo>
                <a:lnTo>
                  <a:pt x="791781" y="106032"/>
                </a:lnTo>
                <a:lnTo>
                  <a:pt x="814603" y="106032"/>
                </a:lnTo>
                <a:lnTo>
                  <a:pt x="814603" y="187312"/>
                </a:lnTo>
                <a:lnTo>
                  <a:pt x="849503" y="187312"/>
                </a:lnTo>
                <a:lnTo>
                  <a:pt x="849503" y="106032"/>
                </a:lnTo>
                <a:lnTo>
                  <a:pt x="849503" y="79362"/>
                </a:lnTo>
                <a:lnTo>
                  <a:pt x="849503" y="4432"/>
                </a:lnTo>
                <a:lnTo>
                  <a:pt x="849503" y="3162"/>
                </a:lnTo>
                <a:close/>
              </a:path>
              <a:path w="1261109" h="190500" extrusionOk="0">
                <a:moveTo>
                  <a:pt x="951826" y="3162"/>
                </a:moveTo>
                <a:lnTo>
                  <a:pt x="870712" y="3162"/>
                </a:lnTo>
                <a:lnTo>
                  <a:pt x="870712" y="29832"/>
                </a:lnTo>
                <a:lnTo>
                  <a:pt x="870712" y="79362"/>
                </a:lnTo>
                <a:lnTo>
                  <a:pt x="870712" y="106032"/>
                </a:lnTo>
                <a:lnTo>
                  <a:pt x="870712" y="159372"/>
                </a:lnTo>
                <a:lnTo>
                  <a:pt x="870712" y="187312"/>
                </a:lnTo>
                <a:lnTo>
                  <a:pt x="951826" y="187312"/>
                </a:lnTo>
                <a:lnTo>
                  <a:pt x="951826" y="159372"/>
                </a:lnTo>
                <a:lnTo>
                  <a:pt x="905611" y="159372"/>
                </a:lnTo>
                <a:lnTo>
                  <a:pt x="905611" y="106032"/>
                </a:lnTo>
                <a:lnTo>
                  <a:pt x="947000" y="106032"/>
                </a:lnTo>
                <a:lnTo>
                  <a:pt x="947000" y="79362"/>
                </a:lnTo>
                <a:lnTo>
                  <a:pt x="905611" y="79362"/>
                </a:lnTo>
                <a:lnTo>
                  <a:pt x="905611" y="29832"/>
                </a:lnTo>
                <a:lnTo>
                  <a:pt x="951826" y="29832"/>
                </a:lnTo>
                <a:lnTo>
                  <a:pt x="951826" y="3162"/>
                </a:lnTo>
                <a:close/>
              </a:path>
              <a:path w="1261109" h="190500" extrusionOk="0">
                <a:moveTo>
                  <a:pt x="1066482" y="67868"/>
                </a:moveTo>
                <a:lnTo>
                  <a:pt x="1062990" y="27330"/>
                </a:lnTo>
                <a:lnTo>
                  <a:pt x="1036548" y="4178"/>
                </a:lnTo>
                <a:lnTo>
                  <a:pt x="1036548" y="62776"/>
                </a:lnTo>
                <a:lnTo>
                  <a:pt x="1036548" y="72821"/>
                </a:lnTo>
                <a:lnTo>
                  <a:pt x="1033386" y="79730"/>
                </a:lnTo>
                <a:lnTo>
                  <a:pt x="1029144" y="84277"/>
                </a:lnTo>
                <a:lnTo>
                  <a:pt x="1024382" y="89319"/>
                </a:lnTo>
                <a:lnTo>
                  <a:pt x="1018298" y="91363"/>
                </a:lnTo>
                <a:lnTo>
                  <a:pt x="1007071" y="91363"/>
                </a:lnTo>
                <a:lnTo>
                  <a:pt x="1007071" y="27330"/>
                </a:lnTo>
                <a:lnTo>
                  <a:pt x="1015352" y="27330"/>
                </a:lnTo>
                <a:lnTo>
                  <a:pt x="1036548" y="62776"/>
                </a:lnTo>
                <a:lnTo>
                  <a:pt x="1036548" y="4178"/>
                </a:lnTo>
                <a:lnTo>
                  <a:pt x="1022781" y="1879"/>
                </a:lnTo>
                <a:lnTo>
                  <a:pt x="972134" y="1879"/>
                </a:lnTo>
                <a:lnTo>
                  <a:pt x="972134" y="185407"/>
                </a:lnTo>
                <a:lnTo>
                  <a:pt x="1007071" y="185407"/>
                </a:lnTo>
                <a:lnTo>
                  <a:pt x="1007071" y="116801"/>
                </a:lnTo>
                <a:lnTo>
                  <a:pt x="1010996" y="117348"/>
                </a:lnTo>
                <a:lnTo>
                  <a:pt x="1021791" y="117348"/>
                </a:lnTo>
                <a:lnTo>
                  <a:pt x="1028141" y="116954"/>
                </a:lnTo>
                <a:lnTo>
                  <a:pt x="1060869" y="96748"/>
                </a:lnTo>
                <a:lnTo>
                  <a:pt x="1062926" y="91363"/>
                </a:lnTo>
                <a:lnTo>
                  <a:pt x="1064691" y="86766"/>
                </a:lnTo>
                <a:lnTo>
                  <a:pt x="1065580" y="80797"/>
                </a:lnTo>
                <a:lnTo>
                  <a:pt x="1066165" y="74587"/>
                </a:lnTo>
                <a:lnTo>
                  <a:pt x="1066482" y="67868"/>
                </a:lnTo>
                <a:close/>
              </a:path>
              <a:path w="1261109" h="190500" extrusionOk="0">
                <a:moveTo>
                  <a:pt x="1159179" y="3162"/>
                </a:moveTo>
                <a:lnTo>
                  <a:pt x="1078090" y="3162"/>
                </a:lnTo>
                <a:lnTo>
                  <a:pt x="1078090" y="29832"/>
                </a:lnTo>
                <a:lnTo>
                  <a:pt x="1078090" y="187312"/>
                </a:lnTo>
                <a:lnTo>
                  <a:pt x="1112964" y="187312"/>
                </a:lnTo>
                <a:lnTo>
                  <a:pt x="1112964" y="29832"/>
                </a:lnTo>
                <a:lnTo>
                  <a:pt x="1159179" y="29832"/>
                </a:lnTo>
                <a:lnTo>
                  <a:pt x="1159179" y="3162"/>
                </a:lnTo>
                <a:close/>
              </a:path>
              <a:path w="1261109" h="190500" extrusionOk="0">
                <a:moveTo>
                  <a:pt x="1260500" y="145453"/>
                </a:moveTo>
                <a:lnTo>
                  <a:pt x="1260462" y="39839"/>
                </a:lnTo>
                <a:lnTo>
                  <a:pt x="1234884" y="3162"/>
                </a:lnTo>
                <a:lnTo>
                  <a:pt x="1225562" y="1790"/>
                </a:lnTo>
                <a:lnTo>
                  <a:pt x="1225562" y="159880"/>
                </a:lnTo>
                <a:lnTo>
                  <a:pt x="1219339" y="164020"/>
                </a:lnTo>
                <a:lnTo>
                  <a:pt x="1207439" y="164020"/>
                </a:lnTo>
                <a:lnTo>
                  <a:pt x="1201381" y="159880"/>
                </a:lnTo>
                <a:lnTo>
                  <a:pt x="1201381" y="75450"/>
                </a:lnTo>
                <a:lnTo>
                  <a:pt x="1201153" y="71221"/>
                </a:lnTo>
                <a:lnTo>
                  <a:pt x="1201153" y="66929"/>
                </a:lnTo>
                <a:lnTo>
                  <a:pt x="1201381" y="62776"/>
                </a:lnTo>
                <a:lnTo>
                  <a:pt x="1201381" y="29565"/>
                </a:lnTo>
                <a:lnTo>
                  <a:pt x="1207465" y="26047"/>
                </a:lnTo>
                <a:lnTo>
                  <a:pt x="1219339" y="26047"/>
                </a:lnTo>
                <a:lnTo>
                  <a:pt x="1225537" y="29565"/>
                </a:lnTo>
                <a:lnTo>
                  <a:pt x="1225562" y="159880"/>
                </a:lnTo>
                <a:lnTo>
                  <a:pt x="1225562" y="1790"/>
                </a:lnTo>
                <a:lnTo>
                  <a:pt x="1177747" y="11569"/>
                </a:lnTo>
                <a:lnTo>
                  <a:pt x="1166482" y="39839"/>
                </a:lnTo>
                <a:lnTo>
                  <a:pt x="1166482" y="145453"/>
                </a:lnTo>
                <a:lnTo>
                  <a:pt x="1169289" y="164312"/>
                </a:lnTo>
                <a:lnTo>
                  <a:pt x="1177874" y="178320"/>
                </a:lnTo>
                <a:lnTo>
                  <a:pt x="1192530" y="187032"/>
                </a:lnTo>
                <a:lnTo>
                  <a:pt x="1213497" y="190042"/>
                </a:lnTo>
                <a:lnTo>
                  <a:pt x="1234617" y="187032"/>
                </a:lnTo>
                <a:lnTo>
                  <a:pt x="1249248" y="178320"/>
                </a:lnTo>
                <a:lnTo>
                  <a:pt x="1257744" y="164312"/>
                </a:lnTo>
                <a:lnTo>
                  <a:pt x="1257795" y="164020"/>
                </a:lnTo>
                <a:lnTo>
                  <a:pt x="1260500" y="145453"/>
                </a:lnTo>
                <a:close/>
              </a:path>
            </a:pathLst>
          </a:custGeom>
          <a:solidFill>
            <a:srgbClr val="1E3582"/>
          </a:solidFill>
        </p:spPr>
        <p:txBody>
          <a:bodyPr wrap="square" lIns="0" tIns="0" rIns="0" bIns="0" rtlCol="0"/>
          <a:lstStyle/>
          <a:p>
            <a:pPr>
              <a:defRPr/>
            </a:pPr>
            <a:endParaRPr sz="1092"/>
          </a:p>
        </p:txBody>
      </p:sp>
      <p:sp>
        <p:nvSpPr>
          <p:cNvPr id="30" name="object 33">
            <a:extLst>
              <a:ext uri="{FF2B5EF4-FFF2-40B4-BE49-F238E27FC236}">
                <a16:creationId xmlns:a16="http://schemas.microsoft.com/office/drawing/2014/main" id="{AC29F6CF-8265-3305-2BC3-83455168A312}"/>
              </a:ext>
            </a:extLst>
          </p:cNvPr>
          <p:cNvSpPr/>
          <p:nvPr/>
        </p:nvSpPr>
        <p:spPr bwMode="auto">
          <a:xfrm>
            <a:off x="7090745" y="2837590"/>
            <a:ext cx="381599" cy="378518"/>
          </a:xfrm>
          <a:custGeom>
            <a:avLst/>
            <a:gdLst/>
            <a:ahLst/>
            <a:cxnLst/>
            <a:rect l="l" t="t" r="r" b="b"/>
            <a:pathLst>
              <a:path w="629284" h="624204" extrusionOk="0">
                <a:moveTo>
                  <a:pt x="209651" y="242506"/>
                </a:moveTo>
                <a:lnTo>
                  <a:pt x="0" y="242506"/>
                </a:lnTo>
                <a:lnTo>
                  <a:pt x="90271" y="307441"/>
                </a:lnTo>
                <a:lnTo>
                  <a:pt x="209651" y="242506"/>
                </a:lnTo>
                <a:close/>
              </a:path>
              <a:path w="629284" h="624204" extrusionOk="0">
                <a:moveTo>
                  <a:pt x="218274" y="256489"/>
                </a:moveTo>
                <a:lnTo>
                  <a:pt x="104254" y="318020"/>
                </a:lnTo>
                <a:lnTo>
                  <a:pt x="179108" y="370763"/>
                </a:lnTo>
                <a:lnTo>
                  <a:pt x="218274" y="256489"/>
                </a:lnTo>
                <a:close/>
              </a:path>
              <a:path w="629284" h="624204" extrusionOk="0">
                <a:moveTo>
                  <a:pt x="300126" y="293217"/>
                </a:moveTo>
                <a:lnTo>
                  <a:pt x="237350" y="251244"/>
                </a:lnTo>
                <a:lnTo>
                  <a:pt x="201028" y="359473"/>
                </a:lnTo>
                <a:lnTo>
                  <a:pt x="300126" y="293217"/>
                </a:lnTo>
                <a:close/>
              </a:path>
              <a:path w="629284" h="624204" extrusionOk="0">
                <a:moveTo>
                  <a:pt x="303987" y="482536"/>
                </a:moveTo>
                <a:lnTo>
                  <a:pt x="187731" y="398170"/>
                </a:lnTo>
                <a:lnTo>
                  <a:pt x="108762" y="623811"/>
                </a:lnTo>
                <a:lnTo>
                  <a:pt x="303987" y="482536"/>
                </a:lnTo>
                <a:close/>
              </a:path>
              <a:path w="629284" h="624204" extrusionOk="0">
                <a:moveTo>
                  <a:pt x="306489" y="309206"/>
                </a:moveTo>
                <a:lnTo>
                  <a:pt x="195783" y="383120"/>
                </a:lnTo>
                <a:lnTo>
                  <a:pt x="306489" y="464121"/>
                </a:lnTo>
                <a:lnTo>
                  <a:pt x="306489" y="309206"/>
                </a:lnTo>
                <a:close/>
              </a:path>
              <a:path w="629284" h="624204" extrusionOk="0">
                <a:moveTo>
                  <a:pt x="306539" y="242493"/>
                </a:moveTo>
                <a:lnTo>
                  <a:pt x="253657" y="242493"/>
                </a:lnTo>
                <a:lnTo>
                  <a:pt x="306539" y="277380"/>
                </a:lnTo>
                <a:lnTo>
                  <a:pt x="306539" y="242493"/>
                </a:lnTo>
                <a:close/>
              </a:path>
              <a:path w="629284" h="624204" extrusionOk="0">
                <a:moveTo>
                  <a:pt x="375081" y="242493"/>
                </a:moveTo>
                <a:lnTo>
                  <a:pt x="323316" y="242493"/>
                </a:lnTo>
                <a:lnTo>
                  <a:pt x="323316" y="277380"/>
                </a:lnTo>
                <a:lnTo>
                  <a:pt x="375081" y="242493"/>
                </a:lnTo>
                <a:close/>
              </a:path>
              <a:path w="629284" h="624204" extrusionOk="0">
                <a:moveTo>
                  <a:pt x="383908" y="225945"/>
                </a:moveTo>
                <a:lnTo>
                  <a:pt x="316382" y="0"/>
                </a:lnTo>
                <a:lnTo>
                  <a:pt x="246024" y="225945"/>
                </a:lnTo>
                <a:lnTo>
                  <a:pt x="383908" y="225945"/>
                </a:lnTo>
                <a:close/>
              </a:path>
              <a:path w="629284" h="624204" extrusionOk="0">
                <a:moveTo>
                  <a:pt x="429602" y="359130"/>
                </a:moveTo>
                <a:lnTo>
                  <a:pt x="392912" y="250875"/>
                </a:lnTo>
                <a:lnTo>
                  <a:pt x="329107" y="293827"/>
                </a:lnTo>
                <a:lnTo>
                  <a:pt x="429602" y="359130"/>
                </a:lnTo>
                <a:close/>
              </a:path>
              <a:path w="629284" h="624204" extrusionOk="0">
                <a:moveTo>
                  <a:pt x="436270" y="384632"/>
                </a:moveTo>
                <a:lnTo>
                  <a:pt x="435546" y="382511"/>
                </a:lnTo>
                <a:lnTo>
                  <a:pt x="323278" y="308305"/>
                </a:lnTo>
                <a:lnTo>
                  <a:pt x="323278" y="464439"/>
                </a:lnTo>
                <a:lnTo>
                  <a:pt x="436270" y="384632"/>
                </a:lnTo>
                <a:close/>
              </a:path>
              <a:path w="629284" h="624204" extrusionOk="0">
                <a:moveTo>
                  <a:pt x="514083" y="620839"/>
                </a:moveTo>
                <a:lnTo>
                  <a:pt x="440499" y="397510"/>
                </a:lnTo>
                <a:lnTo>
                  <a:pt x="325399" y="482942"/>
                </a:lnTo>
                <a:lnTo>
                  <a:pt x="514083" y="620839"/>
                </a:lnTo>
                <a:close/>
              </a:path>
              <a:path w="629284" h="624204" extrusionOk="0">
                <a:moveTo>
                  <a:pt x="523798" y="317792"/>
                </a:moveTo>
                <a:lnTo>
                  <a:pt x="412178" y="257022"/>
                </a:lnTo>
                <a:lnTo>
                  <a:pt x="450900" y="371513"/>
                </a:lnTo>
                <a:lnTo>
                  <a:pt x="523798" y="317792"/>
                </a:lnTo>
                <a:close/>
              </a:path>
              <a:path w="629284" h="624204" extrusionOk="0">
                <a:moveTo>
                  <a:pt x="629145" y="242493"/>
                </a:moveTo>
                <a:lnTo>
                  <a:pt x="420598" y="242493"/>
                </a:lnTo>
                <a:lnTo>
                  <a:pt x="537337" y="306768"/>
                </a:lnTo>
                <a:lnTo>
                  <a:pt x="629145" y="242493"/>
                </a:lnTo>
                <a:close/>
              </a:path>
            </a:pathLst>
          </a:custGeom>
          <a:solidFill>
            <a:srgbClr val="F49600"/>
          </a:solidFill>
        </p:spPr>
        <p:txBody>
          <a:bodyPr wrap="square" lIns="0" tIns="0" rIns="0" bIns="0" rtlCol="0"/>
          <a:lstStyle/>
          <a:p>
            <a:pPr>
              <a:defRPr/>
            </a:pPr>
            <a:endParaRPr sz="1092"/>
          </a:p>
        </p:txBody>
      </p:sp>
      <p:pic>
        <p:nvPicPr>
          <p:cNvPr id="31" name="object 34">
            <a:extLst>
              <a:ext uri="{FF2B5EF4-FFF2-40B4-BE49-F238E27FC236}">
                <a16:creationId xmlns:a16="http://schemas.microsoft.com/office/drawing/2014/main" id="{34E79C38-F5BE-1EA0-D056-0D11BF9B77D2}"/>
              </a:ext>
            </a:extLst>
          </p:cNvPr>
          <p:cNvPicPr/>
          <p:nvPr/>
        </p:nvPicPr>
        <p:blipFill>
          <a:blip r:embed="rId11"/>
          <a:stretch/>
        </p:blipFill>
        <p:spPr bwMode="auto">
          <a:xfrm>
            <a:off x="10592805" y="2228230"/>
            <a:ext cx="1100376" cy="265525"/>
          </a:xfrm>
          <a:prstGeom prst="rect">
            <a:avLst/>
          </a:prstGeom>
        </p:spPr>
      </p:pic>
      <p:grpSp>
        <p:nvGrpSpPr>
          <p:cNvPr id="32" name="object 35">
            <a:extLst>
              <a:ext uri="{FF2B5EF4-FFF2-40B4-BE49-F238E27FC236}">
                <a16:creationId xmlns:a16="http://schemas.microsoft.com/office/drawing/2014/main" id="{972EE151-BF11-6933-D73B-780A8F333BA3}"/>
              </a:ext>
            </a:extLst>
          </p:cNvPr>
          <p:cNvGrpSpPr/>
          <p:nvPr/>
        </p:nvGrpSpPr>
        <p:grpSpPr bwMode="auto">
          <a:xfrm>
            <a:off x="9662881" y="2243158"/>
            <a:ext cx="620339" cy="120910"/>
            <a:chOff x="15934100" y="3699133"/>
            <a:chExt cx="1022985" cy="199390"/>
          </a:xfrm>
        </p:grpSpPr>
        <p:pic>
          <p:nvPicPr>
            <p:cNvPr id="33" name="object 36">
              <a:extLst>
                <a:ext uri="{FF2B5EF4-FFF2-40B4-BE49-F238E27FC236}">
                  <a16:creationId xmlns:a16="http://schemas.microsoft.com/office/drawing/2014/main" id="{675DDE5F-6594-0F08-AA4E-EAB53272DA4D}"/>
                </a:ext>
              </a:extLst>
            </p:cNvPr>
            <p:cNvPicPr/>
            <p:nvPr/>
          </p:nvPicPr>
          <p:blipFill>
            <a:blip r:embed="rId12"/>
            <a:stretch/>
          </p:blipFill>
          <p:spPr bwMode="auto">
            <a:xfrm>
              <a:off x="15934100" y="3699133"/>
              <a:ext cx="203344" cy="197941"/>
            </a:xfrm>
            <a:prstGeom prst="rect">
              <a:avLst/>
            </a:prstGeom>
          </p:spPr>
        </p:pic>
        <p:sp>
          <p:nvSpPr>
            <p:cNvPr id="34" name="object 37">
              <a:extLst>
                <a:ext uri="{FF2B5EF4-FFF2-40B4-BE49-F238E27FC236}">
                  <a16:creationId xmlns:a16="http://schemas.microsoft.com/office/drawing/2014/main" id="{384E3F89-6ED8-96D8-F51D-B8776DC92BA1}"/>
                </a:ext>
              </a:extLst>
            </p:cNvPr>
            <p:cNvSpPr/>
            <p:nvPr/>
          </p:nvSpPr>
          <p:spPr bwMode="auto">
            <a:xfrm>
              <a:off x="16158566" y="3703059"/>
              <a:ext cx="165100" cy="190500"/>
            </a:xfrm>
            <a:custGeom>
              <a:avLst/>
              <a:gdLst/>
              <a:ahLst/>
              <a:cxnLst/>
              <a:rect l="l" t="t" r="r" b="b"/>
              <a:pathLst>
                <a:path w="165100" h="190500" extrusionOk="0">
                  <a:moveTo>
                    <a:pt x="164528" y="0"/>
                  </a:moveTo>
                  <a:lnTo>
                    <a:pt x="0" y="0"/>
                  </a:lnTo>
                  <a:lnTo>
                    <a:pt x="0" y="45720"/>
                  </a:lnTo>
                  <a:lnTo>
                    <a:pt x="57950" y="45720"/>
                  </a:lnTo>
                  <a:lnTo>
                    <a:pt x="57950" y="190500"/>
                  </a:lnTo>
                  <a:lnTo>
                    <a:pt x="107073" y="190500"/>
                  </a:lnTo>
                  <a:lnTo>
                    <a:pt x="107073" y="45720"/>
                  </a:lnTo>
                  <a:lnTo>
                    <a:pt x="164528" y="45720"/>
                  </a:lnTo>
                  <a:lnTo>
                    <a:pt x="164528" y="0"/>
                  </a:lnTo>
                  <a:close/>
                </a:path>
              </a:pathLst>
            </a:custGeom>
            <a:solidFill>
              <a:srgbClr val="162745"/>
            </a:solidFill>
          </p:spPr>
          <p:txBody>
            <a:bodyPr wrap="square" lIns="0" tIns="0" rIns="0" bIns="0" rtlCol="0"/>
            <a:lstStyle/>
            <a:p>
              <a:pPr>
                <a:defRPr/>
              </a:pPr>
              <a:endParaRPr sz="1092"/>
            </a:p>
          </p:txBody>
        </p:sp>
        <p:pic>
          <p:nvPicPr>
            <p:cNvPr id="35" name="object 38">
              <a:extLst>
                <a:ext uri="{FF2B5EF4-FFF2-40B4-BE49-F238E27FC236}">
                  <a16:creationId xmlns:a16="http://schemas.microsoft.com/office/drawing/2014/main" id="{66BA7239-C7ED-1E97-5AC2-4F773798E072}"/>
                </a:ext>
              </a:extLst>
            </p:cNvPr>
            <p:cNvPicPr/>
            <p:nvPr/>
          </p:nvPicPr>
          <p:blipFill>
            <a:blip r:embed="rId13"/>
            <a:stretch/>
          </p:blipFill>
          <p:spPr bwMode="auto">
            <a:xfrm>
              <a:off x="16350124" y="3700109"/>
              <a:ext cx="176821" cy="197941"/>
            </a:xfrm>
            <a:prstGeom prst="rect">
              <a:avLst/>
            </a:prstGeom>
          </p:spPr>
        </p:pic>
        <p:pic>
          <p:nvPicPr>
            <p:cNvPr id="36" name="object 39">
              <a:extLst>
                <a:ext uri="{FF2B5EF4-FFF2-40B4-BE49-F238E27FC236}">
                  <a16:creationId xmlns:a16="http://schemas.microsoft.com/office/drawing/2014/main" id="{4F9687B9-1D4A-0317-F989-A9B66BB4FF93}"/>
                </a:ext>
              </a:extLst>
            </p:cNvPr>
            <p:cNvPicPr/>
            <p:nvPr/>
          </p:nvPicPr>
          <p:blipFill>
            <a:blip r:embed="rId14"/>
            <a:stretch/>
          </p:blipFill>
          <p:spPr bwMode="auto">
            <a:xfrm>
              <a:off x="16566730" y="3699133"/>
              <a:ext cx="389991" cy="197941"/>
            </a:xfrm>
            <a:prstGeom prst="rect">
              <a:avLst/>
            </a:prstGeom>
          </p:spPr>
        </p:pic>
      </p:grpSp>
      <p:grpSp>
        <p:nvGrpSpPr>
          <p:cNvPr id="37" name="object 40">
            <a:extLst>
              <a:ext uri="{FF2B5EF4-FFF2-40B4-BE49-F238E27FC236}">
                <a16:creationId xmlns:a16="http://schemas.microsoft.com/office/drawing/2014/main" id="{F4F2871B-A26D-F762-49B5-2BC5D53CAE73}"/>
              </a:ext>
            </a:extLst>
          </p:cNvPr>
          <p:cNvGrpSpPr/>
          <p:nvPr/>
        </p:nvGrpSpPr>
        <p:grpSpPr bwMode="auto">
          <a:xfrm>
            <a:off x="9376949" y="2161294"/>
            <a:ext cx="257223" cy="289183"/>
            <a:chOff x="15462577" y="3564134"/>
            <a:chExt cx="424180" cy="476884"/>
          </a:xfrm>
        </p:grpSpPr>
        <p:sp>
          <p:nvSpPr>
            <p:cNvPr id="38" name="object 41">
              <a:extLst>
                <a:ext uri="{FF2B5EF4-FFF2-40B4-BE49-F238E27FC236}">
                  <a16:creationId xmlns:a16="http://schemas.microsoft.com/office/drawing/2014/main" id="{A96AA907-3823-F9A9-89B7-A8A390C4D5FD}"/>
                </a:ext>
              </a:extLst>
            </p:cNvPr>
            <p:cNvSpPr/>
            <p:nvPr/>
          </p:nvSpPr>
          <p:spPr bwMode="auto">
            <a:xfrm>
              <a:off x="15462577" y="3564134"/>
              <a:ext cx="329565" cy="473075"/>
            </a:xfrm>
            <a:custGeom>
              <a:avLst/>
              <a:gdLst/>
              <a:ahLst/>
              <a:cxnLst/>
              <a:rect l="l" t="t" r="r" b="b"/>
              <a:pathLst>
                <a:path w="329565" h="473075" extrusionOk="0">
                  <a:moveTo>
                    <a:pt x="164539" y="0"/>
                  </a:moveTo>
                  <a:lnTo>
                    <a:pt x="120800" y="5878"/>
                  </a:lnTo>
                  <a:lnTo>
                    <a:pt x="81496" y="22468"/>
                  </a:lnTo>
                  <a:lnTo>
                    <a:pt x="48194" y="48200"/>
                  </a:lnTo>
                  <a:lnTo>
                    <a:pt x="22465" y="81503"/>
                  </a:lnTo>
                  <a:lnTo>
                    <a:pt x="5877" y="120810"/>
                  </a:lnTo>
                  <a:lnTo>
                    <a:pt x="0" y="164549"/>
                  </a:lnTo>
                  <a:lnTo>
                    <a:pt x="0" y="314849"/>
                  </a:lnTo>
                  <a:lnTo>
                    <a:pt x="6971" y="359298"/>
                  </a:lnTo>
                  <a:lnTo>
                    <a:pt x="24998" y="398987"/>
                  </a:lnTo>
                  <a:lnTo>
                    <a:pt x="52408" y="432217"/>
                  </a:lnTo>
                  <a:lnTo>
                    <a:pt x="87528" y="457290"/>
                  </a:lnTo>
                  <a:lnTo>
                    <a:pt x="128687" y="472509"/>
                  </a:lnTo>
                  <a:lnTo>
                    <a:pt x="95301" y="441136"/>
                  </a:lnTo>
                  <a:lnTo>
                    <a:pt x="69745" y="403133"/>
                  </a:lnTo>
                  <a:lnTo>
                    <a:pt x="53398" y="359787"/>
                  </a:lnTo>
                  <a:lnTo>
                    <a:pt x="47642" y="312388"/>
                  </a:lnTo>
                  <a:lnTo>
                    <a:pt x="47642" y="164057"/>
                  </a:lnTo>
                  <a:lnTo>
                    <a:pt x="56859" y="118646"/>
                  </a:lnTo>
                  <a:lnTo>
                    <a:pt x="81962" y="81475"/>
                  </a:lnTo>
                  <a:lnTo>
                    <a:pt x="119129" y="56368"/>
                  </a:lnTo>
                  <a:lnTo>
                    <a:pt x="164539" y="47150"/>
                  </a:lnTo>
                  <a:lnTo>
                    <a:pt x="209949" y="56368"/>
                  </a:lnTo>
                  <a:lnTo>
                    <a:pt x="247116" y="81475"/>
                  </a:lnTo>
                  <a:lnTo>
                    <a:pt x="272219" y="118646"/>
                  </a:lnTo>
                  <a:lnTo>
                    <a:pt x="281436" y="164057"/>
                  </a:lnTo>
                  <a:lnTo>
                    <a:pt x="281436" y="331057"/>
                  </a:lnTo>
                  <a:lnTo>
                    <a:pt x="279119" y="354295"/>
                  </a:lnTo>
                  <a:lnTo>
                    <a:pt x="272475" y="375873"/>
                  </a:lnTo>
                  <a:lnTo>
                    <a:pt x="261964" y="395425"/>
                  </a:lnTo>
                  <a:lnTo>
                    <a:pt x="248044" y="412584"/>
                  </a:lnTo>
                  <a:lnTo>
                    <a:pt x="279561" y="405922"/>
                  </a:lnTo>
                  <a:lnTo>
                    <a:pt x="305325" y="388395"/>
                  </a:lnTo>
                  <a:lnTo>
                    <a:pt x="322710" y="362580"/>
                  </a:lnTo>
                  <a:lnTo>
                    <a:pt x="329089" y="331057"/>
                  </a:lnTo>
                  <a:lnTo>
                    <a:pt x="329089" y="161597"/>
                  </a:lnTo>
                  <a:lnTo>
                    <a:pt x="322629" y="118588"/>
                  </a:lnTo>
                  <a:lnTo>
                    <a:pt x="305745" y="79972"/>
                  </a:lnTo>
                  <a:lnTo>
                    <a:pt x="279966" y="47277"/>
                  </a:lnTo>
                  <a:lnTo>
                    <a:pt x="246820" y="22031"/>
                  </a:lnTo>
                  <a:lnTo>
                    <a:pt x="207834" y="5762"/>
                  </a:lnTo>
                  <a:lnTo>
                    <a:pt x="164539" y="0"/>
                  </a:lnTo>
                  <a:close/>
                </a:path>
              </a:pathLst>
            </a:custGeom>
            <a:solidFill>
              <a:srgbClr val="162745"/>
            </a:solidFill>
          </p:spPr>
          <p:txBody>
            <a:bodyPr wrap="square" lIns="0" tIns="0" rIns="0" bIns="0" rtlCol="0"/>
            <a:lstStyle/>
            <a:p>
              <a:pPr>
                <a:defRPr/>
              </a:pPr>
              <a:endParaRPr sz="1092"/>
            </a:p>
          </p:txBody>
        </p:sp>
        <p:sp>
          <p:nvSpPr>
            <p:cNvPr id="39" name="object 42">
              <a:extLst>
                <a:ext uri="{FF2B5EF4-FFF2-40B4-BE49-F238E27FC236}">
                  <a16:creationId xmlns:a16="http://schemas.microsoft.com/office/drawing/2014/main" id="{06210F10-8EB9-ED9D-27AA-9AEAED5EE9E6}"/>
                </a:ext>
              </a:extLst>
            </p:cNvPr>
            <p:cNvSpPr/>
            <p:nvPr/>
          </p:nvSpPr>
          <p:spPr bwMode="auto">
            <a:xfrm>
              <a:off x="15557367" y="3568063"/>
              <a:ext cx="329565" cy="473075"/>
            </a:xfrm>
            <a:custGeom>
              <a:avLst/>
              <a:gdLst/>
              <a:ahLst/>
              <a:cxnLst/>
              <a:rect l="l" t="t" r="r" b="b"/>
              <a:pathLst>
                <a:path w="329565" h="473075" extrusionOk="0">
                  <a:moveTo>
                    <a:pt x="200402" y="0"/>
                  </a:moveTo>
                  <a:lnTo>
                    <a:pt x="233718" y="31094"/>
                  </a:lnTo>
                  <a:lnTo>
                    <a:pt x="259159" y="68954"/>
                  </a:lnTo>
                  <a:lnTo>
                    <a:pt x="275483" y="112247"/>
                  </a:lnTo>
                  <a:lnTo>
                    <a:pt x="281446" y="159639"/>
                  </a:lnTo>
                  <a:lnTo>
                    <a:pt x="281446" y="307969"/>
                  </a:lnTo>
                  <a:lnTo>
                    <a:pt x="272230" y="353379"/>
                  </a:lnTo>
                  <a:lnTo>
                    <a:pt x="247127" y="390547"/>
                  </a:lnTo>
                  <a:lnTo>
                    <a:pt x="209960" y="415649"/>
                  </a:lnTo>
                  <a:lnTo>
                    <a:pt x="164549" y="424866"/>
                  </a:lnTo>
                  <a:lnTo>
                    <a:pt x="119138" y="415649"/>
                  </a:lnTo>
                  <a:lnTo>
                    <a:pt x="81967" y="390547"/>
                  </a:lnTo>
                  <a:lnTo>
                    <a:pt x="56860" y="353379"/>
                  </a:lnTo>
                  <a:lnTo>
                    <a:pt x="47642" y="307969"/>
                  </a:lnTo>
                  <a:lnTo>
                    <a:pt x="47642" y="140969"/>
                  </a:lnTo>
                  <a:lnTo>
                    <a:pt x="49960" y="117730"/>
                  </a:lnTo>
                  <a:lnTo>
                    <a:pt x="56608" y="96148"/>
                  </a:lnTo>
                  <a:lnTo>
                    <a:pt x="67123" y="76593"/>
                  </a:lnTo>
                  <a:lnTo>
                    <a:pt x="81044" y="59432"/>
                  </a:lnTo>
                  <a:lnTo>
                    <a:pt x="49527" y="66094"/>
                  </a:lnTo>
                  <a:lnTo>
                    <a:pt x="23763" y="83623"/>
                  </a:lnTo>
                  <a:lnTo>
                    <a:pt x="6378" y="109440"/>
                  </a:lnTo>
                  <a:lnTo>
                    <a:pt x="0" y="140969"/>
                  </a:lnTo>
                  <a:lnTo>
                    <a:pt x="0" y="310911"/>
                  </a:lnTo>
                  <a:lnTo>
                    <a:pt x="6459" y="353923"/>
                  </a:lnTo>
                  <a:lnTo>
                    <a:pt x="23343" y="392541"/>
                  </a:lnTo>
                  <a:lnTo>
                    <a:pt x="49122" y="425235"/>
                  </a:lnTo>
                  <a:lnTo>
                    <a:pt x="82269" y="450480"/>
                  </a:lnTo>
                  <a:lnTo>
                    <a:pt x="121254" y="466747"/>
                  </a:lnTo>
                  <a:lnTo>
                    <a:pt x="164549" y="472509"/>
                  </a:lnTo>
                  <a:lnTo>
                    <a:pt x="208288" y="466631"/>
                  </a:lnTo>
                  <a:lnTo>
                    <a:pt x="247593" y="450043"/>
                  </a:lnTo>
                  <a:lnTo>
                    <a:pt x="280894" y="424314"/>
                  </a:lnTo>
                  <a:lnTo>
                    <a:pt x="306623" y="391013"/>
                  </a:lnTo>
                  <a:lnTo>
                    <a:pt x="323211" y="351708"/>
                  </a:lnTo>
                  <a:lnTo>
                    <a:pt x="329089" y="307969"/>
                  </a:lnTo>
                  <a:lnTo>
                    <a:pt x="329089" y="157670"/>
                  </a:lnTo>
                  <a:lnTo>
                    <a:pt x="322117" y="113215"/>
                  </a:lnTo>
                  <a:lnTo>
                    <a:pt x="304088" y="73523"/>
                  </a:lnTo>
                  <a:lnTo>
                    <a:pt x="276676" y="40292"/>
                  </a:lnTo>
                  <a:lnTo>
                    <a:pt x="241556" y="15218"/>
                  </a:lnTo>
                  <a:lnTo>
                    <a:pt x="200402" y="0"/>
                  </a:lnTo>
                  <a:close/>
                </a:path>
              </a:pathLst>
            </a:custGeom>
            <a:solidFill>
              <a:srgbClr val="A78127"/>
            </a:solidFill>
          </p:spPr>
          <p:txBody>
            <a:bodyPr wrap="square" lIns="0" tIns="0" rIns="0" bIns="0" rtlCol="0"/>
            <a:lstStyle/>
            <a:p>
              <a:pPr>
                <a:defRPr/>
              </a:pPr>
              <a:endParaRPr sz="1092"/>
            </a:p>
          </p:txBody>
        </p:sp>
      </p:grpSp>
      <p:pic>
        <p:nvPicPr>
          <p:cNvPr id="40" name="object 43">
            <a:extLst>
              <a:ext uri="{FF2B5EF4-FFF2-40B4-BE49-F238E27FC236}">
                <a16:creationId xmlns:a16="http://schemas.microsoft.com/office/drawing/2014/main" id="{5E839666-305A-C70C-0E13-2B274F93B35B}"/>
              </a:ext>
            </a:extLst>
          </p:cNvPr>
          <p:cNvPicPr/>
          <p:nvPr/>
        </p:nvPicPr>
        <p:blipFill>
          <a:blip r:embed="rId15"/>
          <a:stretch/>
        </p:blipFill>
        <p:spPr bwMode="auto">
          <a:xfrm>
            <a:off x="8329742" y="2083568"/>
            <a:ext cx="444708" cy="444704"/>
          </a:xfrm>
          <a:prstGeom prst="rect">
            <a:avLst/>
          </a:prstGeom>
        </p:spPr>
      </p:pic>
      <p:grpSp>
        <p:nvGrpSpPr>
          <p:cNvPr id="41" name="object 44">
            <a:extLst>
              <a:ext uri="{FF2B5EF4-FFF2-40B4-BE49-F238E27FC236}">
                <a16:creationId xmlns:a16="http://schemas.microsoft.com/office/drawing/2014/main" id="{B6F4F1E1-A324-43FA-8761-A45E02816A16}"/>
              </a:ext>
            </a:extLst>
          </p:cNvPr>
          <p:cNvGrpSpPr/>
          <p:nvPr/>
        </p:nvGrpSpPr>
        <p:grpSpPr bwMode="auto">
          <a:xfrm>
            <a:off x="7965620" y="2823393"/>
            <a:ext cx="1173292" cy="571821"/>
            <a:chOff x="13135192" y="4655984"/>
            <a:chExt cx="1934845" cy="942975"/>
          </a:xfrm>
        </p:grpSpPr>
        <p:pic>
          <p:nvPicPr>
            <p:cNvPr id="42" name="object 45">
              <a:extLst>
                <a:ext uri="{FF2B5EF4-FFF2-40B4-BE49-F238E27FC236}">
                  <a16:creationId xmlns:a16="http://schemas.microsoft.com/office/drawing/2014/main" id="{CDFEEE0D-518B-4FB0-85A1-F28F378EDDAE}"/>
                </a:ext>
              </a:extLst>
            </p:cNvPr>
            <p:cNvPicPr/>
            <p:nvPr/>
          </p:nvPicPr>
          <p:blipFill>
            <a:blip r:embed="rId16"/>
            <a:stretch/>
          </p:blipFill>
          <p:spPr bwMode="auto">
            <a:xfrm>
              <a:off x="13873653" y="4655984"/>
              <a:ext cx="457365" cy="594214"/>
            </a:xfrm>
            <a:prstGeom prst="rect">
              <a:avLst/>
            </a:prstGeom>
          </p:spPr>
        </p:pic>
        <p:pic>
          <p:nvPicPr>
            <p:cNvPr id="43" name="object 46">
              <a:extLst>
                <a:ext uri="{FF2B5EF4-FFF2-40B4-BE49-F238E27FC236}">
                  <a16:creationId xmlns:a16="http://schemas.microsoft.com/office/drawing/2014/main" id="{EBBC04A5-3495-9FB2-5CF8-1B7F5BDA909B}"/>
                </a:ext>
              </a:extLst>
            </p:cNvPr>
            <p:cNvPicPr/>
            <p:nvPr/>
          </p:nvPicPr>
          <p:blipFill>
            <a:blip r:embed="rId17"/>
            <a:stretch/>
          </p:blipFill>
          <p:spPr bwMode="auto">
            <a:xfrm>
              <a:off x="13135192" y="5237505"/>
              <a:ext cx="1934294" cy="360829"/>
            </a:xfrm>
            <a:prstGeom prst="rect">
              <a:avLst/>
            </a:prstGeom>
          </p:spPr>
        </p:pic>
      </p:grpSp>
      <p:pic>
        <p:nvPicPr>
          <p:cNvPr id="44" name="object 47">
            <a:extLst>
              <a:ext uri="{FF2B5EF4-FFF2-40B4-BE49-F238E27FC236}">
                <a16:creationId xmlns:a16="http://schemas.microsoft.com/office/drawing/2014/main" id="{A22A9699-AAA8-F177-1D8F-C20354E4B3C9}"/>
              </a:ext>
            </a:extLst>
          </p:cNvPr>
          <p:cNvPicPr/>
          <p:nvPr/>
        </p:nvPicPr>
        <p:blipFill>
          <a:blip r:embed="rId10"/>
          <a:stretch/>
        </p:blipFill>
        <p:spPr bwMode="auto">
          <a:xfrm>
            <a:off x="10627720" y="2990309"/>
            <a:ext cx="1102713" cy="340417"/>
          </a:xfrm>
          <a:prstGeom prst="rect">
            <a:avLst/>
          </a:prstGeom>
        </p:spPr>
      </p:pic>
      <p:pic>
        <p:nvPicPr>
          <p:cNvPr id="45" name="object 48">
            <a:extLst>
              <a:ext uri="{FF2B5EF4-FFF2-40B4-BE49-F238E27FC236}">
                <a16:creationId xmlns:a16="http://schemas.microsoft.com/office/drawing/2014/main" id="{15AB3FEB-082E-14B1-6489-7BF3991F4C6F}"/>
              </a:ext>
            </a:extLst>
          </p:cNvPr>
          <p:cNvPicPr/>
          <p:nvPr/>
        </p:nvPicPr>
        <p:blipFill>
          <a:blip r:embed="rId18"/>
          <a:stretch/>
        </p:blipFill>
        <p:spPr bwMode="auto">
          <a:xfrm>
            <a:off x="9278343" y="2574193"/>
            <a:ext cx="1077165" cy="1077165"/>
          </a:xfrm>
          <a:prstGeom prst="rect">
            <a:avLst/>
          </a:prstGeom>
        </p:spPr>
      </p:pic>
      <p:sp>
        <p:nvSpPr>
          <p:cNvPr id="46" name="object 49">
            <a:extLst>
              <a:ext uri="{FF2B5EF4-FFF2-40B4-BE49-F238E27FC236}">
                <a16:creationId xmlns:a16="http://schemas.microsoft.com/office/drawing/2014/main" id="{2238CFA0-5809-E309-4743-663442EE3D1B}"/>
              </a:ext>
            </a:extLst>
          </p:cNvPr>
          <p:cNvSpPr txBox="1"/>
          <p:nvPr/>
        </p:nvSpPr>
        <p:spPr bwMode="auto">
          <a:xfrm>
            <a:off x="6783205" y="6103273"/>
            <a:ext cx="1470891" cy="336324"/>
          </a:xfrm>
          <a:prstGeom prst="rect">
            <a:avLst/>
          </a:prstGeom>
        </p:spPr>
        <p:txBody>
          <a:bodyPr vert="horz" wrap="square" lIns="0" tIns="7316" rIns="0" bIns="0" rtlCol="0">
            <a:spAutoFit/>
          </a:bodyPr>
          <a:lstStyle/>
          <a:p>
            <a:pPr marL="7701" marR="3081">
              <a:lnSpc>
                <a:spcPct val="100800"/>
              </a:lnSpc>
              <a:spcBef>
                <a:spcPts val="58"/>
              </a:spcBef>
              <a:defRPr/>
            </a:pPr>
            <a:r>
              <a:rPr sz="1092" b="1">
                <a:latin typeface="Arial"/>
                <a:cs typeface="Arial"/>
              </a:rPr>
              <a:t>УСЛУГИ</a:t>
            </a:r>
            <a:r>
              <a:rPr sz="1092" b="1" spc="-64">
                <a:latin typeface="Arial"/>
                <a:cs typeface="Arial"/>
              </a:rPr>
              <a:t> </a:t>
            </a:r>
            <a:r>
              <a:rPr sz="1092" b="1" spc="-15">
                <a:latin typeface="Arial"/>
                <a:cs typeface="Arial"/>
              </a:rPr>
              <a:t>ДЛЯ </a:t>
            </a:r>
            <a:r>
              <a:rPr sz="1092" b="1" spc="-12">
                <a:latin typeface="Arial"/>
                <a:cs typeface="Arial"/>
              </a:rPr>
              <a:t>ПОСТАВЩИКОВ</a:t>
            </a:r>
            <a:endParaRPr sz="1092" b="1">
              <a:latin typeface="Arial"/>
              <a:cs typeface="Arial"/>
            </a:endParaRPr>
          </a:p>
        </p:txBody>
      </p:sp>
      <p:sp>
        <p:nvSpPr>
          <p:cNvPr id="47" name="object 50">
            <a:extLst>
              <a:ext uri="{FF2B5EF4-FFF2-40B4-BE49-F238E27FC236}">
                <a16:creationId xmlns:a16="http://schemas.microsoft.com/office/drawing/2014/main" id="{C9DE2753-0AF6-4CC7-D8C2-A7CB8C616B3C}"/>
              </a:ext>
            </a:extLst>
          </p:cNvPr>
          <p:cNvSpPr txBox="1"/>
          <p:nvPr/>
        </p:nvSpPr>
        <p:spPr bwMode="auto">
          <a:xfrm>
            <a:off x="8579774" y="6103273"/>
            <a:ext cx="1470891" cy="336324"/>
          </a:xfrm>
          <a:prstGeom prst="rect">
            <a:avLst/>
          </a:prstGeom>
        </p:spPr>
        <p:txBody>
          <a:bodyPr vert="horz" wrap="square" lIns="0" tIns="7316" rIns="0" bIns="0" rtlCol="0">
            <a:spAutoFit/>
          </a:bodyPr>
          <a:lstStyle/>
          <a:p>
            <a:pPr marL="7701" marR="3081">
              <a:lnSpc>
                <a:spcPct val="100800"/>
              </a:lnSpc>
              <a:spcBef>
                <a:spcPts val="58"/>
              </a:spcBef>
              <a:defRPr/>
            </a:pPr>
            <a:r>
              <a:rPr sz="1092" b="1">
                <a:latin typeface="Arial"/>
                <a:cs typeface="Arial"/>
              </a:rPr>
              <a:t>УСЛУГИ</a:t>
            </a:r>
            <a:r>
              <a:rPr sz="1092" b="1" spc="-64">
                <a:latin typeface="Arial"/>
                <a:cs typeface="Arial"/>
              </a:rPr>
              <a:t> </a:t>
            </a:r>
            <a:r>
              <a:rPr sz="1092" b="1" spc="-15">
                <a:latin typeface="Arial"/>
                <a:cs typeface="Arial"/>
              </a:rPr>
              <a:t>ДЛЯ </a:t>
            </a:r>
            <a:r>
              <a:rPr sz="1092" b="1" spc="-6">
                <a:latin typeface="Arial"/>
                <a:cs typeface="Arial"/>
              </a:rPr>
              <a:t>НЕРЕЗИДЕНТОВ</a:t>
            </a:r>
            <a:endParaRPr sz="1092" b="1">
              <a:latin typeface="Arial"/>
              <a:cs typeface="Arial"/>
            </a:endParaRPr>
          </a:p>
        </p:txBody>
      </p:sp>
      <p:sp>
        <p:nvSpPr>
          <p:cNvPr id="48" name="object 51">
            <a:extLst>
              <a:ext uri="{FF2B5EF4-FFF2-40B4-BE49-F238E27FC236}">
                <a16:creationId xmlns:a16="http://schemas.microsoft.com/office/drawing/2014/main" id="{256D158E-CC6E-7A51-73DA-49AD17D35038}"/>
              </a:ext>
            </a:extLst>
          </p:cNvPr>
          <p:cNvSpPr txBox="1"/>
          <p:nvPr/>
        </p:nvSpPr>
        <p:spPr bwMode="auto">
          <a:xfrm>
            <a:off x="10409486" y="4737382"/>
            <a:ext cx="1467014" cy="336324"/>
          </a:xfrm>
          <a:prstGeom prst="rect">
            <a:avLst/>
          </a:prstGeom>
        </p:spPr>
        <p:txBody>
          <a:bodyPr vert="horz" wrap="square" lIns="0" tIns="7316" rIns="0" bIns="0" rtlCol="0">
            <a:spAutoFit/>
          </a:bodyPr>
          <a:lstStyle/>
          <a:p>
            <a:pPr marL="7701" marR="3081">
              <a:lnSpc>
                <a:spcPct val="100800"/>
              </a:lnSpc>
              <a:spcBef>
                <a:spcPts val="58"/>
              </a:spcBef>
              <a:defRPr/>
            </a:pPr>
            <a:r>
              <a:rPr sz="1092" b="1" spc="-6">
                <a:latin typeface="Arial"/>
                <a:cs typeface="Arial"/>
              </a:rPr>
              <a:t>ФИНАНСОВЫЕ СЕРВИСЫ</a:t>
            </a:r>
            <a:endParaRPr sz="1092" b="1">
              <a:latin typeface="Arial"/>
              <a:cs typeface="Arial"/>
            </a:endParaRPr>
          </a:p>
        </p:txBody>
      </p:sp>
      <p:grpSp>
        <p:nvGrpSpPr>
          <p:cNvPr id="49" name="object 52">
            <a:extLst>
              <a:ext uri="{FF2B5EF4-FFF2-40B4-BE49-F238E27FC236}">
                <a16:creationId xmlns:a16="http://schemas.microsoft.com/office/drawing/2014/main" id="{31E04E45-8899-79D6-4618-0F786EF4A41C}"/>
              </a:ext>
            </a:extLst>
          </p:cNvPr>
          <p:cNvGrpSpPr/>
          <p:nvPr/>
        </p:nvGrpSpPr>
        <p:grpSpPr bwMode="auto">
          <a:xfrm>
            <a:off x="6707161" y="4051843"/>
            <a:ext cx="4487546" cy="1983819"/>
            <a:chOff x="0" y="0"/>
            <a:chExt cx="7400296" cy="3271464"/>
          </a:xfrm>
        </p:grpSpPr>
        <p:pic>
          <p:nvPicPr>
            <p:cNvPr id="50" name="object 53">
              <a:extLst>
                <a:ext uri="{FF2B5EF4-FFF2-40B4-BE49-F238E27FC236}">
                  <a16:creationId xmlns:a16="http://schemas.microsoft.com/office/drawing/2014/main" id="{E74E93BB-C929-2626-98B9-4B873B349AEF}"/>
                </a:ext>
              </a:extLst>
            </p:cNvPr>
            <p:cNvPicPr/>
            <p:nvPr/>
          </p:nvPicPr>
          <p:blipFill>
            <a:blip r:embed="rId19"/>
            <a:stretch/>
          </p:blipFill>
          <p:spPr bwMode="auto">
            <a:xfrm>
              <a:off x="5994419" y="65346"/>
              <a:ext cx="1405877" cy="942378"/>
            </a:xfrm>
            <a:prstGeom prst="rect">
              <a:avLst/>
            </a:prstGeom>
          </p:spPr>
        </p:pic>
        <p:pic>
          <p:nvPicPr>
            <p:cNvPr id="51" name="object 54">
              <a:extLst>
                <a:ext uri="{FF2B5EF4-FFF2-40B4-BE49-F238E27FC236}">
                  <a16:creationId xmlns:a16="http://schemas.microsoft.com/office/drawing/2014/main" id="{FB516E52-16E3-D7DF-711D-8F0C695E064D}"/>
                </a:ext>
              </a:extLst>
            </p:cNvPr>
            <p:cNvPicPr/>
            <p:nvPr/>
          </p:nvPicPr>
          <p:blipFill>
            <a:blip r:embed="rId20"/>
            <a:stretch/>
          </p:blipFill>
          <p:spPr bwMode="auto">
            <a:xfrm>
              <a:off x="3042433" y="0"/>
              <a:ext cx="1047088" cy="1047088"/>
            </a:xfrm>
            <a:prstGeom prst="rect">
              <a:avLst/>
            </a:prstGeom>
          </p:spPr>
        </p:pic>
        <p:pic>
          <p:nvPicPr>
            <p:cNvPr id="52" name="object 55">
              <a:extLst>
                <a:ext uri="{FF2B5EF4-FFF2-40B4-BE49-F238E27FC236}">
                  <a16:creationId xmlns:a16="http://schemas.microsoft.com/office/drawing/2014/main" id="{FA4CAE51-FD4D-1E66-80B9-7AF712D166A2}"/>
                </a:ext>
              </a:extLst>
            </p:cNvPr>
            <p:cNvPicPr/>
            <p:nvPr/>
          </p:nvPicPr>
          <p:blipFill>
            <a:blip r:embed="rId21"/>
            <a:stretch/>
          </p:blipFill>
          <p:spPr bwMode="auto">
            <a:xfrm>
              <a:off x="5927166" y="2329086"/>
              <a:ext cx="1319325" cy="942376"/>
            </a:xfrm>
            <a:prstGeom prst="rect">
              <a:avLst/>
            </a:prstGeom>
          </p:spPr>
        </p:pic>
        <p:pic>
          <p:nvPicPr>
            <p:cNvPr id="53" name="object 56">
              <a:extLst>
                <a:ext uri="{FF2B5EF4-FFF2-40B4-BE49-F238E27FC236}">
                  <a16:creationId xmlns:a16="http://schemas.microsoft.com/office/drawing/2014/main" id="{0B7203C4-30B9-4C82-1A90-4382A798528E}"/>
                </a:ext>
              </a:extLst>
            </p:cNvPr>
            <p:cNvPicPr/>
            <p:nvPr/>
          </p:nvPicPr>
          <p:blipFill>
            <a:blip r:embed="rId22"/>
            <a:stretch/>
          </p:blipFill>
          <p:spPr bwMode="auto">
            <a:xfrm>
              <a:off x="3020713" y="2329084"/>
              <a:ext cx="942379" cy="942379"/>
            </a:xfrm>
            <a:prstGeom prst="rect">
              <a:avLst/>
            </a:prstGeom>
          </p:spPr>
        </p:pic>
        <p:pic>
          <p:nvPicPr>
            <p:cNvPr id="54" name="object 57">
              <a:extLst>
                <a:ext uri="{FF2B5EF4-FFF2-40B4-BE49-F238E27FC236}">
                  <a16:creationId xmlns:a16="http://schemas.microsoft.com/office/drawing/2014/main" id="{08E03F35-912D-7666-198C-7E3D692C1651}"/>
                </a:ext>
              </a:extLst>
            </p:cNvPr>
            <p:cNvPicPr/>
            <p:nvPr/>
          </p:nvPicPr>
          <p:blipFill>
            <a:blip r:embed="rId23"/>
            <a:stretch/>
          </p:blipFill>
          <p:spPr bwMode="auto">
            <a:xfrm>
              <a:off x="0" y="2329086"/>
              <a:ext cx="908307" cy="942376"/>
            </a:xfrm>
            <a:prstGeom prst="rect">
              <a:avLst/>
            </a:prstGeom>
          </p:spPr>
        </p:pic>
      </p:grpSp>
      <p:sp>
        <p:nvSpPr>
          <p:cNvPr id="55" name="object 58">
            <a:extLst>
              <a:ext uri="{FF2B5EF4-FFF2-40B4-BE49-F238E27FC236}">
                <a16:creationId xmlns:a16="http://schemas.microsoft.com/office/drawing/2014/main" id="{FD1FB608-6CFB-20E2-4F8C-285BFEA1A12A}"/>
              </a:ext>
            </a:extLst>
          </p:cNvPr>
          <p:cNvSpPr txBox="1"/>
          <p:nvPr/>
        </p:nvSpPr>
        <p:spPr bwMode="auto">
          <a:xfrm>
            <a:off x="8579712" y="4713291"/>
            <a:ext cx="1467014" cy="336324"/>
          </a:xfrm>
          <a:prstGeom prst="rect">
            <a:avLst/>
          </a:prstGeom>
        </p:spPr>
        <p:txBody>
          <a:bodyPr vert="horz" wrap="square" lIns="0" tIns="7316" rIns="0" bIns="0" rtlCol="0">
            <a:spAutoFit/>
          </a:bodyPr>
          <a:lstStyle/>
          <a:p>
            <a:pPr marL="7701" marR="3081">
              <a:lnSpc>
                <a:spcPct val="100800"/>
              </a:lnSpc>
              <a:spcBef>
                <a:spcPts val="58"/>
              </a:spcBef>
              <a:defRPr/>
            </a:pPr>
            <a:r>
              <a:rPr sz="1092" b="1">
                <a:latin typeface="Arial"/>
                <a:cs typeface="Arial"/>
              </a:rPr>
              <a:t>СЕРВИСЫ</a:t>
            </a:r>
            <a:r>
              <a:rPr sz="1092" b="1" spc="-12">
                <a:latin typeface="Arial"/>
                <a:cs typeface="Arial"/>
              </a:rPr>
              <a:t> </a:t>
            </a:r>
            <a:r>
              <a:rPr sz="1092" b="1" spc="-15">
                <a:latin typeface="Arial"/>
                <a:cs typeface="Arial"/>
              </a:rPr>
              <a:t>ДЛЯ </a:t>
            </a:r>
            <a:r>
              <a:rPr sz="1092" b="1" spc="-6">
                <a:latin typeface="Arial"/>
                <a:cs typeface="Arial"/>
              </a:rPr>
              <a:t>ЗАКАЗЧИКОВ</a:t>
            </a:r>
            <a:endParaRPr sz="1092" b="1">
              <a:latin typeface="Arial"/>
              <a:cs typeface="Arial"/>
            </a:endParaRPr>
          </a:p>
        </p:txBody>
      </p:sp>
      <p:sp>
        <p:nvSpPr>
          <p:cNvPr id="56" name="object 59">
            <a:extLst>
              <a:ext uri="{FF2B5EF4-FFF2-40B4-BE49-F238E27FC236}">
                <a16:creationId xmlns:a16="http://schemas.microsoft.com/office/drawing/2014/main" id="{C890371A-533B-DDFA-0536-DD870A1EEA8D}"/>
              </a:ext>
            </a:extLst>
          </p:cNvPr>
          <p:cNvSpPr txBox="1"/>
          <p:nvPr/>
        </p:nvSpPr>
        <p:spPr bwMode="auto">
          <a:xfrm>
            <a:off x="10362367" y="6103273"/>
            <a:ext cx="1633419" cy="336324"/>
          </a:xfrm>
          <a:prstGeom prst="rect">
            <a:avLst/>
          </a:prstGeom>
        </p:spPr>
        <p:txBody>
          <a:bodyPr vert="horz" wrap="square" lIns="0" tIns="7316" rIns="0" bIns="0" rtlCol="0">
            <a:spAutoFit/>
          </a:bodyPr>
          <a:lstStyle/>
          <a:p>
            <a:pPr marL="7701" marR="3081">
              <a:lnSpc>
                <a:spcPct val="100800"/>
              </a:lnSpc>
              <a:spcBef>
                <a:spcPts val="58"/>
              </a:spcBef>
              <a:defRPr/>
            </a:pPr>
            <a:r>
              <a:rPr sz="1092" b="1" spc="-6">
                <a:latin typeface="Arial"/>
                <a:cs typeface="Arial"/>
              </a:rPr>
              <a:t>ОБРАЗОВАТЕЛЬНЫЕ УСЛУГИ</a:t>
            </a:r>
            <a:endParaRPr sz="1092" b="1">
              <a:latin typeface="Arial"/>
              <a:cs typeface="Arial"/>
            </a:endParaRPr>
          </a:p>
        </p:txBody>
      </p:sp>
      <p:pic>
        <p:nvPicPr>
          <p:cNvPr id="57" name="object 60">
            <a:extLst>
              <a:ext uri="{FF2B5EF4-FFF2-40B4-BE49-F238E27FC236}">
                <a16:creationId xmlns:a16="http://schemas.microsoft.com/office/drawing/2014/main" id="{4F43A0B7-796B-6D59-FBD6-54AB6FB58F8B}"/>
              </a:ext>
            </a:extLst>
          </p:cNvPr>
          <p:cNvPicPr/>
          <p:nvPr/>
        </p:nvPicPr>
        <p:blipFill>
          <a:blip r:embed="rId24"/>
          <a:stretch/>
        </p:blipFill>
        <p:spPr bwMode="auto">
          <a:xfrm>
            <a:off x="2879173" y="4734428"/>
            <a:ext cx="831457" cy="279387"/>
          </a:xfrm>
          <a:prstGeom prst="rect">
            <a:avLst/>
          </a:prstGeom>
        </p:spPr>
      </p:pic>
      <p:pic>
        <p:nvPicPr>
          <p:cNvPr id="58" name="object 61">
            <a:extLst>
              <a:ext uri="{FF2B5EF4-FFF2-40B4-BE49-F238E27FC236}">
                <a16:creationId xmlns:a16="http://schemas.microsoft.com/office/drawing/2014/main" id="{533AE0D0-BB52-8B84-F53E-F27A0C8781F0}"/>
              </a:ext>
            </a:extLst>
          </p:cNvPr>
          <p:cNvPicPr/>
          <p:nvPr/>
        </p:nvPicPr>
        <p:blipFill>
          <a:blip r:embed="rId25"/>
          <a:stretch/>
        </p:blipFill>
        <p:spPr bwMode="auto">
          <a:xfrm>
            <a:off x="1791574" y="5281405"/>
            <a:ext cx="664410" cy="455525"/>
          </a:xfrm>
          <a:prstGeom prst="rect">
            <a:avLst/>
          </a:prstGeom>
        </p:spPr>
      </p:pic>
      <p:grpSp>
        <p:nvGrpSpPr>
          <p:cNvPr id="59" name="object 62">
            <a:extLst>
              <a:ext uri="{FF2B5EF4-FFF2-40B4-BE49-F238E27FC236}">
                <a16:creationId xmlns:a16="http://schemas.microsoft.com/office/drawing/2014/main" id="{82911A8E-9E92-F051-8630-625E3F686F06}"/>
              </a:ext>
            </a:extLst>
          </p:cNvPr>
          <p:cNvGrpSpPr/>
          <p:nvPr/>
        </p:nvGrpSpPr>
        <p:grpSpPr bwMode="auto">
          <a:xfrm>
            <a:off x="1715592" y="4766347"/>
            <a:ext cx="816722" cy="327690"/>
            <a:chOff x="2828432" y="7860058"/>
            <a:chExt cx="1346835" cy="540385"/>
          </a:xfrm>
        </p:grpSpPr>
        <p:pic>
          <p:nvPicPr>
            <p:cNvPr id="60" name="object 63">
              <a:extLst>
                <a:ext uri="{FF2B5EF4-FFF2-40B4-BE49-F238E27FC236}">
                  <a16:creationId xmlns:a16="http://schemas.microsoft.com/office/drawing/2014/main" id="{7680A203-B96A-0225-113A-51BF297C499E}"/>
                </a:ext>
              </a:extLst>
            </p:cNvPr>
            <p:cNvPicPr/>
            <p:nvPr/>
          </p:nvPicPr>
          <p:blipFill>
            <a:blip r:embed="rId26"/>
            <a:stretch/>
          </p:blipFill>
          <p:spPr bwMode="auto">
            <a:xfrm>
              <a:off x="3332051" y="7860058"/>
              <a:ext cx="842638" cy="407313"/>
            </a:xfrm>
            <a:prstGeom prst="rect">
              <a:avLst/>
            </a:prstGeom>
          </p:spPr>
        </p:pic>
        <p:sp>
          <p:nvSpPr>
            <p:cNvPr id="61" name="object 64">
              <a:extLst>
                <a:ext uri="{FF2B5EF4-FFF2-40B4-BE49-F238E27FC236}">
                  <a16:creationId xmlns:a16="http://schemas.microsoft.com/office/drawing/2014/main" id="{FE7FE86B-E278-9E00-201D-3B85F472B8CB}"/>
                </a:ext>
              </a:extLst>
            </p:cNvPr>
            <p:cNvSpPr/>
            <p:nvPr/>
          </p:nvSpPr>
          <p:spPr bwMode="auto">
            <a:xfrm>
              <a:off x="2828432" y="7995945"/>
              <a:ext cx="565785" cy="404494"/>
            </a:xfrm>
            <a:custGeom>
              <a:avLst/>
              <a:gdLst/>
              <a:ahLst/>
              <a:cxnLst/>
              <a:rect l="l" t="t" r="r" b="b"/>
              <a:pathLst>
                <a:path w="565785" h="404495" extrusionOk="0">
                  <a:moveTo>
                    <a:pt x="380805" y="0"/>
                  </a:moveTo>
                  <a:lnTo>
                    <a:pt x="48187" y="0"/>
                  </a:lnTo>
                  <a:lnTo>
                    <a:pt x="43244" y="209"/>
                  </a:lnTo>
                  <a:lnTo>
                    <a:pt x="8460" y="15664"/>
                  </a:lnTo>
                  <a:lnTo>
                    <a:pt x="6575" y="17779"/>
                  </a:lnTo>
                  <a:lnTo>
                    <a:pt x="0" y="43380"/>
                  </a:lnTo>
                  <a:lnTo>
                    <a:pt x="0" y="67296"/>
                  </a:lnTo>
                  <a:lnTo>
                    <a:pt x="74741" y="67296"/>
                  </a:lnTo>
                  <a:lnTo>
                    <a:pt x="74741" y="403977"/>
                  </a:lnTo>
                  <a:lnTo>
                    <a:pt x="224244" y="403977"/>
                  </a:lnTo>
                  <a:lnTo>
                    <a:pt x="224244" y="67296"/>
                  </a:lnTo>
                  <a:lnTo>
                    <a:pt x="376805" y="67296"/>
                  </a:lnTo>
                  <a:lnTo>
                    <a:pt x="383161" y="67505"/>
                  </a:lnTo>
                  <a:lnTo>
                    <a:pt x="386208" y="67924"/>
                  </a:lnTo>
                  <a:lnTo>
                    <a:pt x="389495" y="68144"/>
                  </a:lnTo>
                  <a:lnTo>
                    <a:pt x="417003" y="94164"/>
                  </a:lnTo>
                  <a:lnTo>
                    <a:pt x="416772" y="96709"/>
                  </a:lnTo>
                  <a:lnTo>
                    <a:pt x="280431" y="269394"/>
                  </a:lnTo>
                  <a:lnTo>
                    <a:pt x="467305" y="269394"/>
                  </a:lnTo>
                  <a:lnTo>
                    <a:pt x="542297" y="179659"/>
                  </a:lnTo>
                  <a:lnTo>
                    <a:pt x="546758" y="173952"/>
                  </a:lnTo>
                  <a:lnTo>
                    <a:pt x="551229" y="168654"/>
                  </a:lnTo>
                  <a:lnTo>
                    <a:pt x="565574" y="134802"/>
                  </a:lnTo>
                  <a:lnTo>
                    <a:pt x="565323" y="131629"/>
                  </a:lnTo>
                  <a:lnTo>
                    <a:pt x="558757" y="111944"/>
                  </a:lnTo>
                  <a:lnTo>
                    <a:pt x="494571" y="35129"/>
                  </a:lnTo>
                  <a:lnTo>
                    <a:pt x="419589" y="1486"/>
                  </a:lnTo>
                  <a:lnTo>
                    <a:pt x="394668" y="209"/>
                  </a:lnTo>
                  <a:lnTo>
                    <a:pt x="380805" y="0"/>
                  </a:lnTo>
                  <a:close/>
                </a:path>
              </a:pathLst>
            </a:custGeom>
            <a:solidFill>
              <a:srgbClr val="B42428"/>
            </a:solidFill>
          </p:spPr>
          <p:txBody>
            <a:bodyPr wrap="square" lIns="0" tIns="0" rIns="0" bIns="0" rtlCol="0"/>
            <a:lstStyle/>
            <a:p>
              <a:pPr>
                <a:defRPr/>
              </a:pPr>
              <a:endParaRPr sz="1092"/>
            </a:p>
          </p:txBody>
        </p:sp>
      </p:grpSp>
      <p:pic>
        <p:nvPicPr>
          <p:cNvPr id="62" name="object 65">
            <a:extLst>
              <a:ext uri="{FF2B5EF4-FFF2-40B4-BE49-F238E27FC236}">
                <a16:creationId xmlns:a16="http://schemas.microsoft.com/office/drawing/2014/main" id="{15CC17F0-F2A8-18F9-4862-91B25FB9FD4B}"/>
              </a:ext>
            </a:extLst>
          </p:cNvPr>
          <p:cNvPicPr/>
          <p:nvPr/>
        </p:nvPicPr>
        <p:blipFill>
          <a:blip r:embed="rId27"/>
          <a:stretch/>
        </p:blipFill>
        <p:spPr bwMode="auto">
          <a:xfrm>
            <a:off x="2410206" y="6043388"/>
            <a:ext cx="810474" cy="195884"/>
          </a:xfrm>
          <a:prstGeom prst="rect">
            <a:avLst/>
          </a:prstGeom>
        </p:spPr>
      </p:pic>
      <p:sp>
        <p:nvSpPr>
          <p:cNvPr id="63" name="object 66">
            <a:extLst>
              <a:ext uri="{FF2B5EF4-FFF2-40B4-BE49-F238E27FC236}">
                <a16:creationId xmlns:a16="http://schemas.microsoft.com/office/drawing/2014/main" id="{C114590A-6F3D-B40A-696E-8B96570D3027}"/>
              </a:ext>
            </a:extLst>
          </p:cNvPr>
          <p:cNvSpPr txBox="1"/>
          <p:nvPr/>
        </p:nvSpPr>
        <p:spPr bwMode="auto">
          <a:xfrm>
            <a:off x="6707560" y="4398692"/>
            <a:ext cx="1622183" cy="409493"/>
          </a:xfrm>
          <a:prstGeom prst="rect">
            <a:avLst/>
          </a:prstGeom>
        </p:spPr>
        <p:txBody>
          <a:bodyPr vert="horz" wrap="square" lIns="0" tIns="8086" rIns="0" bIns="0" rtlCol="0">
            <a:spAutoFit/>
          </a:bodyPr>
          <a:lstStyle/>
          <a:p>
            <a:pPr marL="7701">
              <a:spcBef>
                <a:spcPts val="64"/>
              </a:spcBef>
              <a:defRPr/>
            </a:pPr>
            <a:r>
              <a:rPr sz="2608" b="1" spc="100">
                <a:solidFill>
                  <a:srgbClr val="FFFFFF"/>
                </a:solidFill>
                <a:latin typeface="Arial"/>
                <a:cs typeface="Arial"/>
              </a:rPr>
              <a:t>УСЛУГИ</a:t>
            </a:r>
            <a:endParaRPr sz="2608" b="1">
              <a:latin typeface="Arial"/>
              <a:cs typeface="Arial"/>
            </a:endParaRPr>
          </a:p>
        </p:txBody>
      </p:sp>
      <p:pic>
        <p:nvPicPr>
          <p:cNvPr id="64" name="object 67">
            <a:extLst>
              <a:ext uri="{FF2B5EF4-FFF2-40B4-BE49-F238E27FC236}">
                <a16:creationId xmlns:a16="http://schemas.microsoft.com/office/drawing/2014/main" id="{3627CC96-6EEF-013A-D225-8147DE53CB06}"/>
              </a:ext>
            </a:extLst>
          </p:cNvPr>
          <p:cNvPicPr/>
          <p:nvPr/>
        </p:nvPicPr>
        <p:blipFill>
          <a:blip r:embed="rId7"/>
          <a:stretch/>
        </p:blipFill>
        <p:spPr bwMode="auto">
          <a:xfrm>
            <a:off x="583711" y="5342946"/>
            <a:ext cx="787077" cy="350851"/>
          </a:xfrm>
          <a:prstGeom prst="rect">
            <a:avLst/>
          </a:prstGeom>
        </p:spPr>
      </p:pic>
      <p:pic>
        <p:nvPicPr>
          <p:cNvPr id="65" name="object 68">
            <a:extLst>
              <a:ext uri="{FF2B5EF4-FFF2-40B4-BE49-F238E27FC236}">
                <a16:creationId xmlns:a16="http://schemas.microsoft.com/office/drawing/2014/main" id="{2A6BB784-CF02-DF56-8782-0C85C9BBED3C}"/>
              </a:ext>
            </a:extLst>
          </p:cNvPr>
          <p:cNvPicPr/>
          <p:nvPr/>
        </p:nvPicPr>
        <p:blipFill>
          <a:blip r:embed="rId28"/>
          <a:stretch/>
        </p:blipFill>
        <p:spPr bwMode="auto">
          <a:xfrm>
            <a:off x="2952770" y="5289752"/>
            <a:ext cx="684260" cy="434853"/>
          </a:xfrm>
          <a:prstGeom prst="rect">
            <a:avLst/>
          </a:prstGeom>
        </p:spPr>
      </p:pic>
      <p:pic>
        <p:nvPicPr>
          <p:cNvPr id="66" name="object 69">
            <a:extLst>
              <a:ext uri="{FF2B5EF4-FFF2-40B4-BE49-F238E27FC236}">
                <a16:creationId xmlns:a16="http://schemas.microsoft.com/office/drawing/2014/main" id="{6BC3FBC4-56ED-556D-419E-E53063D0AA5F}"/>
              </a:ext>
            </a:extLst>
          </p:cNvPr>
          <p:cNvPicPr/>
          <p:nvPr/>
        </p:nvPicPr>
        <p:blipFill>
          <a:blip r:embed="rId8"/>
          <a:stretch/>
        </p:blipFill>
        <p:spPr bwMode="auto">
          <a:xfrm>
            <a:off x="800611" y="4637949"/>
            <a:ext cx="396675" cy="419657"/>
          </a:xfrm>
          <a:prstGeom prst="rect">
            <a:avLst/>
          </a:prstGeom>
        </p:spPr>
      </p:pic>
      <p:sp>
        <p:nvSpPr>
          <p:cNvPr id="67" name="object 70">
            <a:extLst>
              <a:ext uri="{FF2B5EF4-FFF2-40B4-BE49-F238E27FC236}">
                <a16:creationId xmlns:a16="http://schemas.microsoft.com/office/drawing/2014/main" id="{60DC0353-2282-913E-952A-8AA988DA8515}"/>
              </a:ext>
            </a:extLst>
          </p:cNvPr>
          <p:cNvSpPr/>
          <p:nvPr/>
        </p:nvSpPr>
        <p:spPr bwMode="auto">
          <a:xfrm>
            <a:off x="2141552" y="5858188"/>
            <a:ext cx="0" cy="603396"/>
          </a:xfrm>
          <a:custGeom>
            <a:avLst/>
            <a:gdLst/>
            <a:ahLst/>
            <a:cxnLst/>
            <a:rect l="l" t="t" r="r" b="b"/>
            <a:pathLst>
              <a:path h="995045" extrusionOk="0">
                <a:moveTo>
                  <a:pt x="0" y="0"/>
                </a:moveTo>
                <a:lnTo>
                  <a:pt x="0" y="994535"/>
                </a:lnTo>
              </a:path>
            </a:pathLst>
          </a:custGeom>
          <a:ln w="11957">
            <a:solidFill>
              <a:srgbClr val="A9CBD3"/>
            </a:solidFill>
          </a:ln>
        </p:spPr>
        <p:txBody>
          <a:bodyPr wrap="square" lIns="0" tIns="0" rIns="0" bIns="0" rtlCol="0"/>
          <a:lstStyle/>
          <a:p>
            <a:pPr>
              <a:defRPr/>
            </a:pPr>
            <a:endParaRPr sz="1092"/>
          </a:p>
        </p:txBody>
      </p:sp>
      <p:pic>
        <p:nvPicPr>
          <p:cNvPr id="68" name="object 71">
            <a:extLst>
              <a:ext uri="{FF2B5EF4-FFF2-40B4-BE49-F238E27FC236}">
                <a16:creationId xmlns:a16="http://schemas.microsoft.com/office/drawing/2014/main" id="{5CF235B3-6897-AB18-0F7B-53C9F896781C}"/>
              </a:ext>
            </a:extLst>
          </p:cNvPr>
          <p:cNvPicPr/>
          <p:nvPr/>
        </p:nvPicPr>
        <p:blipFill>
          <a:blip r:embed="rId10"/>
          <a:stretch/>
        </p:blipFill>
        <p:spPr bwMode="auto">
          <a:xfrm>
            <a:off x="738132" y="5989527"/>
            <a:ext cx="1102718" cy="340414"/>
          </a:xfrm>
          <a:prstGeom prst="rect">
            <a:avLst/>
          </a:prstGeom>
        </p:spPr>
      </p:pic>
      <p:sp>
        <p:nvSpPr>
          <p:cNvPr id="71" name="TextBox 70">
            <a:extLst>
              <a:ext uri="{FF2B5EF4-FFF2-40B4-BE49-F238E27FC236}">
                <a16:creationId xmlns:a16="http://schemas.microsoft.com/office/drawing/2014/main" id="{7E3856A5-5F13-1E2E-6E13-CDBF6E741C4E}"/>
              </a:ext>
            </a:extLst>
          </p:cNvPr>
          <p:cNvSpPr txBox="1"/>
          <p:nvPr/>
        </p:nvSpPr>
        <p:spPr>
          <a:xfrm>
            <a:off x="4136918" y="2063970"/>
            <a:ext cx="2737760" cy="423642"/>
          </a:xfrm>
          <a:prstGeom prst="rect">
            <a:avLst/>
          </a:prstGeom>
          <a:noFill/>
        </p:spPr>
        <p:txBody>
          <a:bodyPr wrap="square">
            <a:spAutoFit/>
          </a:bodyPr>
          <a:lstStyle/>
          <a:p>
            <a:pPr marL="365760" marR="421640" indent="-22225">
              <a:lnSpc>
                <a:spcPct val="101499"/>
              </a:lnSpc>
              <a:spcBef>
                <a:spcPts val="1375"/>
              </a:spcBef>
              <a:defRPr/>
            </a:pPr>
            <a:r>
              <a:rPr lang="ru-RU" sz="1100" b="1" i="0" spc="-10" dirty="0">
                <a:latin typeface="+mn-lt"/>
                <a:cs typeface="Arial"/>
              </a:rPr>
              <a:t>ГОСУДАРСТВЕННЫЕ </a:t>
            </a:r>
            <a:r>
              <a:rPr lang="ru-RU" sz="1100" b="1" i="0" dirty="0">
                <a:latin typeface="+mn-lt"/>
                <a:cs typeface="Arial"/>
              </a:rPr>
              <a:t>ЗАКУПКИ</a:t>
            </a:r>
            <a:r>
              <a:rPr lang="ru-RU" sz="1100" b="1" i="0" spc="65" dirty="0">
                <a:latin typeface="+mn-lt"/>
                <a:cs typeface="Arial"/>
              </a:rPr>
              <a:t> </a:t>
            </a:r>
            <a:r>
              <a:rPr lang="ru-RU" sz="1100" b="1" i="0" dirty="0">
                <a:latin typeface="+mn-lt"/>
                <a:cs typeface="Arial"/>
              </a:rPr>
              <a:t>ПО</a:t>
            </a:r>
            <a:r>
              <a:rPr lang="ru-RU" sz="1100" b="1" i="0" spc="65" dirty="0">
                <a:latin typeface="+mn-lt"/>
                <a:cs typeface="Arial"/>
              </a:rPr>
              <a:t> </a:t>
            </a:r>
            <a:r>
              <a:rPr lang="ru-RU" sz="1100" b="1" i="0" dirty="0">
                <a:latin typeface="+mn-lt"/>
                <a:cs typeface="Arial"/>
              </a:rPr>
              <a:t>44-</a:t>
            </a:r>
            <a:r>
              <a:rPr lang="ru-RU" sz="1100" b="1" i="0" spc="-25" dirty="0">
                <a:latin typeface="+mn-lt"/>
                <a:cs typeface="Arial"/>
              </a:rPr>
              <a:t>ФЗ</a:t>
            </a:r>
            <a:endParaRPr lang="ru-RU" sz="1100" b="1" i="0" dirty="0">
              <a:latin typeface="+mn-lt"/>
              <a:cs typeface="Arial"/>
            </a:endParaRPr>
          </a:p>
        </p:txBody>
      </p:sp>
      <p:sp>
        <p:nvSpPr>
          <p:cNvPr id="72" name="TextBox 71">
            <a:extLst>
              <a:ext uri="{FF2B5EF4-FFF2-40B4-BE49-F238E27FC236}">
                <a16:creationId xmlns:a16="http://schemas.microsoft.com/office/drawing/2014/main" id="{12FAE167-2726-56EB-A074-DF0C1D73C184}"/>
              </a:ext>
            </a:extLst>
          </p:cNvPr>
          <p:cNvSpPr txBox="1"/>
          <p:nvPr/>
        </p:nvSpPr>
        <p:spPr>
          <a:xfrm>
            <a:off x="-47134" y="2056284"/>
            <a:ext cx="2092164" cy="261610"/>
          </a:xfrm>
          <a:prstGeom prst="rect">
            <a:avLst/>
          </a:prstGeom>
          <a:noFill/>
        </p:spPr>
        <p:txBody>
          <a:bodyPr wrap="square">
            <a:spAutoFit/>
          </a:bodyPr>
          <a:lstStyle/>
          <a:p>
            <a:pPr marL="842644">
              <a:lnSpc>
                <a:spcPct val="100000"/>
              </a:lnSpc>
              <a:spcBef>
                <a:spcPts val="1410"/>
              </a:spcBef>
              <a:defRPr/>
            </a:pPr>
            <a:r>
              <a:rPr lang="ru-RU" sz="1100" b="1" i="0" dirty="0">
                <a:latin typeface="+mn-lt"/>
                <a:cs typeface="Arial"/>
              </a:rPr>
              <a:t>РОСНЕФТЬ</a:t>
            </a:r>
          </a:p>
        </p:txBody>
      </p:sp>
      <p:sp>
        <p:nvSpPr>
          <p:cNvPr id="73" name="TextBox 72">
            <a:extLst>
              <a:ext uri="{FF2B5EF4-FFF2-40B4-BE49-F238E27FC236}">
                <a16:creationId xmlns:a16="http://schemas.microsoft.com/office/drawing/2014/main" id="{20DA9374-DFE7-C2B1-2FE1-8B31D77BB214}"/>
              </a:ext>
            </a:extLst>
          </p:cNvPr>
          <p:cNvSpPr txBox="1"/>
          <p:nvPr/>
        </p:nvSpPr>
        <p:spPr>
          <a:xfrm>
            <a:off x="2007505" y="2071907"/>
            <a:ext cx="2092164" cy="261610"/>
          </a:xfrm>
          <a:prstGeom prst="rect">
            <a:avLst/>
          </a:prstGeom>
          <a:noFill/>
        </p:spPr>
        <p:txBody>
          <a:bodyPr wrap="square">
            <a:spAutoFit/>
          </a:bodyPr>
          <a:lstStyle/>
          <a:p>
            <a:pPr marL="842644">
              <a:lnSpc>
                <a:spcPct val="100000"/>
              </a:lnSpc>
              <a:spcBef>
                <a:spcPts val="1410"/>
              </a:spcBef>
              <a:defRPr/>
            </a:pPr>
            <a:r>
              <a:rPr lang="ru-RU" sz="1100" b="1" i="0" dirty="0">
                <a:latin typeface="+mn-lt"/>
                <a:cs typeface="Arial"/>
              </a:rPr>
              <a:t>ИНТЕР</a:t>
            </a:r>
            <a:r>
              <a:rPr lang="ru-RU" sz="1100" b="1" i="0" spc="60" dirty="0">
                <a:latin typeface="+mn-lt"/>
                <a:cs typeface="Arial"/>
              </a:rPr>
              <a:t> </a:t>
            </a:r>
            <a:r>
              <a:rPr lang="ru-RU" sz="1100" b="1" i="0" spc="-25" dirty="0">
                <a:latin typeface="+mn-lt"/>
                <a:cs typeface="Arial"/>
              </a:rPr>
              <a:t>РАО</a:t>
            </a:r>
            <a:endParaRPr lang="ru-RU" sz="1100" b="1" i="0" dirty="0">
              <a:latin typeface="+mn-lt"/>
              <a:cs typeface="Arial"/>
            </a:endParaRPr>
          </a:p>
        </p:txBody>
      </p:sp>
      <p:sp>
        <p:nvSpPr>
          <p:cNvPr id="74" name="Rectangle 2">
            <a:extLst>
              <a:ext uri="{FF2B5EF4-FFF2-40B4-BE49-F238E27FC236}">
                <a16:creationId xmlns:a16="http://schemas.microsoft.com/office/drawing/2014/main" id="{A1045B81-CB7F-58FF-52DC-57B457D98618}"/>
              </a:ext>
            </a:extLst>
          </p:cNvPr>
          <p:cNvSpPr txBox="1">
            <a:spLocks noChangeArrowheads="1"/>
          </p:cNvSpPr>
          <p:nvPr/>
        </p:nvSpPr>
        <p:spPr bwMode="auto">
          <a:xfrm>
            <a:off x="-696209" y="337674"/>
            <a:ext cx="9926826" cy="759690"/>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lgn="ctr"/>
            <a:r>
              <a:rPr lang="ru-RU" sz="3200" b="1" kern="1200" cap="all" baseline="0" dirty="0">
                <a:solidFill>
                  <a:schemeClr val="tx1"/>
                </a:solidFill>
                <a:latin typeface="Arial" panose="020B0604020202020204" pitchFamily="34" charset="0"/>
                <a:ea typeface="+mj-ea"/>
                <a:cs typeface="Arial" panose="020B0604020202020204" pitchFamily="34" charset="0"/>
              </a:rPr>
              <a:t>БИЗНЕС-НАПРАВЛЕНИЯ </a:t>
            </a:r>
            <a:r>
              <a:rPr lang="ru-RU" altLang="ru-RU" sz="3200" b="1" kern="1200" cap="all" baseline="0" dirty="0">
                <a:solidFill>
                  <a:schemeClr val="tx1"/>
                </a:solidFill>
                <a:latin typeface="Arial" panose="020B0604020202020204" pitchFamily="34" charset="0"/>
                <a:ea typeface="+mj-ea"/>
                <a:cs typeface="Arial" panose="020B0604020202020204" pitchFamily="34" charset="0"/>
              </a:rPr>
              <a:t>КОМПАНИИ</a:t>
            </a:r>
          </a:p>
        </p:txBody>
      </p:sp>
      <p:pic>
        <p:nvPicPr>
          <p:cNvPr id="75" name="Рисунок 74"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0B2EFFF9-B74B-3386-0478-8DFEEB46748D}"/>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377828" y="365126"/>
            <a:ext cx="2351110" cy="472275"/>
          </a:xfrm>
          <a:prstGeom prst="rect">
            <a:avLst/>
          </a:prstGeom>
        </p:spPr>
      </p:pic>
    </p:spTree>
    <p:extLst>
      <p:ext uri="{BB962C8B-B14F-4D97-AF65-F5344CB8AC3E}">
        <p14:creationId xmlns:p14="http://schemas.microsoft.com/office/powerpoint/2010/main" val="680122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77197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3746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32073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6853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283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о компании 2">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5239EBBE-7AC3-BA63-EF43-764C097B287E}"/>
              </a:ext>
            </a:extLst>
          </p:cNvPr>
          <p:cNvPicPr>
            <a:picLocks noGrp="1" noRot="1" noMove="1" noResize="1" noEditPoints="1" noAdjustHandles="1" noChangeArrowheads="1" noChangeShapeType="1" noCrop="1"/>
          </p:cNvPicPr>
          <p:nvPr/>
        </p:nvPicPr>
        <p:blipFill>
          <a:blip r:embed="rId2"/>
          <a:stretch/>
        </p:blipFill>
        <p:spPr bwMode="auto">
          <a:xfrm>
            <a:off x="428" y="3378153"/>
            <a:ext cx="5485017" cy="2936764"/>
          </a:xfrm>
          <a:prstGeom prst="rect">
            <a:avLst/>
          </a:prstGeom>
        </p:spPr>
      </p:pic>
      <p:sp>
        <p:nvSpPr>
          <p:cNvPr id="4" name="object 7">
            <a:extLst>
              <a:ext uri="{FF2B5EF4-FFF2-40B4-BE49-F238E27FC236}">
                <a16:creationId xmlns:a16="http://schemas.microsoft.com/office/drawing/2014/main" id="{6B0A2375-E4CA-93CC-DC67-C4454099588E}"/>
              </a:ext>
            </a:extLst>
          </p:cNvPr>
          <p:cNvSpPr txBox="1">
            <a:spLocks noGrp="1" noRot="1" noMove="1" noResize="1" noEditPoints="1" noAdjustHandles="1" noChangeArrowheads="1" noChangeShapeType="1"/>
          </p:cNvSpPr>
          <p:nvPr/>
        </p:nvSpPr>
        <p:spPr bwMode="auto">
          <a:xfrm>
            <a:off x="583536" y="3723171"/>
            <a:ext cx="2013503" cy="910196"/>
          </a:xfrm>
          <a:prstGeom prst="rect">
            <a:avLst/>
          </a:prstGeom>
        </p:spPr>
        <p:txBody>
          <a:bodyPr vert="horz" wrap="square" lIns="0" tIns="187526" rIns="0" bIns="0" rtlCol="0">
            <a:spAutoFit/>
          </a:bodyPr>
          <a:lstStyle/>
          <a:p>
            <a:pPr marL="7701">
              <a:spcBef>
                <a:spcPts val="1477"/>
              </a:spcBef>
              <a:defRPr/>
            </a:pPr>
            <a:r>
              <a:rPr sz="3002" b="1" dirty="0">
                <a:solidFill>
                  <a:srgbClr val="FFFFFF"/>
                </a:solidFill>
                <a:latin typeface="Arial"/>
                <a:cs typeface="Arial"/>
              </a:rPr>
              <a:t>1 000 </a:t>
            </a:r>
            <a:r>
              <a:rPr sz="3002" b="1" spc="-12" dirty="0">
                <a:solidFill>
                  <a:srgbClr val="FFFFFF"/>
                </a:solidFill>
                <a:latin typeface="Arial"/>
                <a:cs typeface="Arial"/>
              </a:rPr>
              <a:t>000+</a:t>
            </a:r>
            <a:endParaRPr sz="3002" b="1" dirty="0">
              <a:latin typeface="Arial"/>
              <a:cs typeface="Arial"/>
            </a:endParaRPr>
          </a:p>
          <a:p>
            <a:pPr marL="7701">
              <a:spcBef>
                <a:spcPts val="579"/>
              </a:spcBef>
              <a:defRPr/>
            </a:pPr>
            <a:r>
              <a:rPr sz="1182" dirty="0">
                <a:solidFill>
                  <a:srgbClr val="FFFFFF"/>
                </a:solidFill>
                <a:latin typeface="Arial"/>
                <a:cs typeface="Arial"/>
              </a:rPr>
              <a:t>ПОСТАВЩИКОВ</a:t>
            </a:r>
            <a:r>
              <a:rPr sz="1182" spc="179" dirty="0">
                <a:solidFill>
                  <a:srgbClr val="FFFFFF"/>
                </a:solidFill>
                <a:latin typeface="Arial"/>
                <a:cs typeface="Arial"/>
              </a:rPr>
              <a:t> </a:t>
            </a:r>
            <a:r>
              <a:rPr sz="1182" dirty="0">
                <a:solidFill>
                  <a:srgbClr val="FFFFFF"/>
                </a:solidFill>
                <a:latin typeface="Arial"/>
                <a:cs typeface="Arial"/>
              </a:rPr>
              <a:t>В</a:t>
            </a:r>
            <a:r>
              <a:rPr sz="1182" spc="179" dirty="0">
                <a:solidFill>
                  <a:srgbClr val="FFFFFF"/>
                </a:solidFill>
                <a:latin typeface="Arial"/>
                <a:cs typeface="Arial"/>
              </a:rPr>
              <a:t> </a:t>
            </a:r>
            <a:r>
              <a:rPr sz="1182" spc="-12" dirty="0">
                <a:solidFill>
                  <a:srgbClr val="FFFFFF"/>
                </a:solidFill>
                <a:latin typeface="Arial"/>
                <a:cs typeface="Arial"/>
              </a:rPr>
              <a:t>БАЗЕ</a:t>
            </a:r>
            <a:endParaRPr sz="1182" dirty="0">
              <a:latin typeface="Arial"/>
              <a:cs typeface="Arial"/>
            </a:endParaRPr>
          </a:p>
        </p:txBody>
      </p:sp>
      <p:sp>
        <p:nvSpPr>
          <p:cNvPr id="5" name="object 8">
            <a:extLst>
              <a:ext uri="{FF2B5EF4-FFF2-40B4-BE49-F238E27FC236}">
                <a16:creationId xmlns:a16="http://schemas.microsoft.com/office/drawing/2014/main" id="{0BACEEF4-36D7-48B2-9874-7A436ED3EDBE}"/>
              </a:ext>
            </a:extLst>
          </p:cNvPr>
          <p:cNvSpPr txBox="1">
            <a:spLocks noGrp="1" noRot="1" noMove="1" noResize="1" noEditPoints="1" noAdjustHandles="1" noChangeArrowheads="1" noChangeShapeType="1"/>
          </p:cNvSpPr>
          <p:nvPr/>
        </p:nvSpPr>
        <p:spPr bwMode="auto">
          <a:xfrm>
            <a:off x="583541" y="4797605"/>
            <a:ext cx="1867666" cy="1092105"/>
          </a:xfrm>
          <a:prstGeom prst="rect">
            <a:avLst/>
          </a:prstGeom>
        </p:spPr>
        <p:txBody>
          <a:bodyPr vert="horz" wrap="square" lIns="0" tIns="187526" rIns="0" bIns="0" rtlCol="0">
            <a:spAutoFit/>
          </a:bodyPr>
          <a:lstStyle/>
          <a:p>
            <a:pPr marL="7701">
              <a:spcBef>
                <a:spcPts val="1477"/>
              </a:spcBef>
              <a:defRPr/>
            </a:pPr>
            <a:r>
              <a:rPr sz="3002" b="1">
                <a:solidFill>
                  <a:srgbClr val="FFFFFF"/>
                </a:solidFill>
                <a:latin typeface="Arial"/>
                <a:cs typeface="Arial"/>
              </a:rPr>
              <a:t>3,2</a:t>
            </a:r>
            <a:r>
              <a:rPr sz="3002" b="1" spc="-61">
                <a:solidFill>
                  <a:srgbClr val="FFFFFF"/>
                </a:solidFill>
                <a:latin typeface="Arial"/>
                <a:cs typeface="Arial"/>
              </a:rPr>
              <a:t> </a:t>
            </a:r>
            <a:r>
              <a:rPr sz="1486" b="1" spc="-6">
                <a:solidFill>
                  <a:srgbClr val="FFFFFF"/>
                </a:solidFill>
                <a:latin typeface="Arial"/>
                <a:cs typeface="Arial"/>
              </a:rPr>
              <a:t>ЗАЯВКИ/ЛОТ</a:t>
            </a:r>
            <a:endParaRPr sz="1486" b="1">
              <a:latin typeface="Arial"/>
              <a:cs typeface="Arial"/>
            </a:endParaRPr>
          </a:p>
          <a:p>
            <a:pPr marL="7701">
              <a:spcBef>
                <a:spcPts val="579"/>
              </a:spcBef>
              <a:defRPr/>
            </a:pPr>
            <a:r>
              <a:rPr sz="1182" spc="27">
                <a:solidFill>
                  <a:srgbClr val="FFFFFF"/>
                </a:solidFill>
                <a:latin typeface="Arial"/>
                <a:cs typeface="Arial"/>
              </a:rPr>
              <a:t>СРЕДНЯЯ</a:t>
            </a:r>
            <a:r>
              <a:rPr sz="1182" spc="82">
                <a:solidFill>
                  <a:srgbClr val="FFFFFF"/>
                </a:solidFill>
                <a:latin typeface="Arial"/>
                <a:cs typeface="Arial"/>
              </a:rPr>
              <a:t> </a:t>
            </a:r>
            <a:r>
              <a:rPr sz="1182" spc="-6">
                <a:solidFill>
                  <a:srgbClr val="FFFFFF"/>
                </a:solidFill>
                <a:latin typeface="Arial"/>
                <a:cs typeface="Arial"/>
              </a:rPr>
              <a:t>КОНКУРЕНЦИЯ</a:t>
            </a:r>
            <a:endParaRPr sz="1182">
              <a:latin typeface="Arial"/>
              <a:cs typeface="Arial"/>
            </a:endParaRPr>
          </a:p>
        </p:txBody>
      </p:sp>
      <p:sp>
        <p:nvSpPr>
          <p:cNvPr id="6" name="object 9">
            <a:extLst>
              <a:ext uri="{FF2B5EF4-FFF2-40B4-BE49-F238E27FC236}">
                <a16:creationId xmlns:a16="http://schemas.microsoft.com/office/drawing/2014/main" id="{920BF951-64BF-03E8-83F5-49C2D8BE06E0}"/>
              </a:ext>
            </a:extLst>
          </p:cNvPr>
          <p:cNvSpPr txBox="1">
            <a:spLocks noGrp="1" noRot="1" noMove="1" noResize="1" noEditPoints="1" noAdjustHandles="1" noChangeArrowheads="1" noChangeShapeType="1"/>
          </p:cNvSpPr>
          <p:nvPr/>
        </p:nvSpPr>
        <p:spPr bwMode="auto">
          <a:xfrm>
            <a:off x="3157731" y="3724510"/>
            <a:ext cx="2198945" cy="1084282"/>
          </a:xfrm>
          <a:prstGeom prst="rect">
            <a:avLst/>
          </a:prstGeom>
        </p:spPr>
        <p:txBody>
          <a:bodyPr vert="horz" wrap="square" lIns="0" tIns="187526" rIns="0" bIns="0" rtlCol="0">
            <a:spAutoFit/>
          </a:bodyPr>
          <a:lstStyle/>
          <a:p>
            <a:pPr marL="7701">
              <a:spcBef>
                <a:spcPts val="1477"/>
              </a:spcBef>
              <a:defRPr/>
            </a:pPr>
            <a:r>
              <a:rPr sz="3002" b="1">
                <a:solidFill>
                  <a:srgbClr val="FFFFFF"/>
                </a:solidFill>
                <a:latin typeface="Arial"/>
                <a:cs typeface="Arial"/>
              </a:rPr>
              <a:t>30+</a:t>
            </a:r>
            <a:r>
              <a:rPr sz="3002" b="1" spc="-33">
                <a:solidFill>
                  <a:srgbClr val="FFFFFF"/>
                </a:solidFill>
                <a:latin typeface="Arial"/>
                <a:cs typeface="Arial"/>
              </a:rPr>
              <a:t> </a:t>
            </a:r>
            <a:r>
              <a:rPr sz="1486" b="1">
                <a:solidFill>
                  <a:srgbClr val="FFFFFF"/>
                </a:solidFill>
                <a:latin typeface="Arial"/>
                <a:cs typeface="Arial"/>
              </a:rPr>
              <a:t>ТРЛН</a:t>
            </a:r>
            <a:r>
              <a:rPr sz="1486" b="1" spc="-12">
                <a:solidFill>
                  <a:srgbClr val="FFFFFF"/>
                </a:solidFill>
                <a:latin typeface="Arial"/>
                <a:cs typeface="Arial"/>
              </a:rPr>
              <a:t> </a:t>
            </a:r>
            <a:r>
              <a:rPr sz="1486" b="1" spc="-15">
                <a:solidFill>
                  <a:srgbClr val="FFFFFF"/>
                </a:solidFill>
                <a:latin typeface="Arial"/>
                <a:cs typeface="Arial"/>
              </a:rPr>
              <a:t>РУБ</a:t>
            </a:r>
            <a:endParaRPr sz="1486" b="1">
              <a:latin typeface="Arial"/>
              <a:cs typeface="Arial"/>
            </a:endParaRPr>
          </a:p>
          <a:p>
            <a:pPr marL="7701" marR="128611">
              <a:lnSpc>
                <a:spcPct val="101499"/>
              </a:lnSpc>
              <a:spcBef>
                <a:spcPts val="557"/>
              </a:spcBef>
              <a:defRPr/>
            </a:pPr>
            <a:r>
              <a:rPr sz="1182" spc="21">
                <a:solidFill>
                  <a:srgbClr val="FFFFFF"/>
                </a:solidFill>
                <a:latin typeface="Arial"/>
                <a:cs typeface="Arial"/>
              </a:rPr>
              <a:t>ОПУБЛИКОВАННЫХ </a:t>
            </a:r>
            <a:r>
              <a:rPr sz="1182" spc="24">
                <a:solidFill>
                  <a:srgbClr val="FFFFFF"/>
                </a:solidFill>
                <a:latin typeface="Arial"/>
                <a:cs typeface="Arial"/>
              </a:rPr>
              <a:t>ЗАКУПОК</a:t>
            </a:r>
            <a:endParaRPr sz="1182">
              <a:latin typeface="Arial"/>
              <a:cs typeface="Arial"/>
            </a:endParaRPr>
          </a:p>
        </p:txBody>
      </p:sp>
      <p:sp>
        <p:nvSpPr>
          <p:cNvPr id="7" name="object 10">
            <a:extLst>
              <a:ext uri="{FF2B5EF4-FFF2-40B4-BE49-F238E27FC236}">
                <a16:creationId xmlns:a16="http://schemas.microsoft.com/office/drawing/2014/main" id="{1C55F40A-5373-3D16-FB22-AC169196756B}"/>
              </a:ext>
            </a:extLst>
          </p:cNvPr>
          <p:cNvSpPr txBox="1">
            <a:spLocks noGrp="1" noRot="1" noMove="1" noResize="1" noEditPoints="1" noAdjustHandles="1" noChangeArrowheads="1" noChangeShapeType="1"/>
          </p:cNvSpPr>
          <p:nvPr/>
        </p:nvSpPr>
        <p:spPr bwMode="auto">
          <a:xfrm>
            <a:off x="3157725" y="4783788"/>
            <a:ext cx="1798252" cy="1092105"/>
          </a:xfrm>
          <a:prstGeom prst="rect">
            <a:avLst/>
          </a:prstGeom>
        </p:spPr>
        <p:txBody>
          <a:bodyPr vert="horz" wrap="square" lIns="0" tIns="187526" rIns="0" bIns="0" rtlCol="0">
            <a:spAutoFit/>
          </a:bodyPr>
          <a:lstStyle/>
          <a:p>
            <a:pPr marL="7701">
              <a:spcBef>
                <a:spcPts val="1477"/>
              </a:spcBef>
              <a:defRPr/>
            </a:pPr>
            <a:r>
              <a:rPr sz="3002" b="1" spc="-15">
                <a:solidFill>
                  <a:srgbClr val="FFFFFF"/>
                </a:solidFill>
                <a:latin typeface="Arial"/>
                <a:cs typeface="Arial"/>
              </a:rPr>
              <a:t>57%</a:t>
            </a:r>
            <a:endParaRPr sz="3002" b="1">
              <a:latin typeface="Arial"/>
              <a:cs typeface="Arial"/>
            </a:endParaRPr>
          </a:p>
          <a:p>
            <a:pPr marL="7701">
              <a:spcBef>
                <a:spcPts val="579"/>
              </a:spcBef>
              <a:defRPr/>
            </a:pPr>
            <a:r>
              <a:rPr sz="1182">
                <a:solidFill>
                  <a:srgbClr val="FFFFFF"/>
                </a:solidFill>
                <a:latin typeface="Arial"/>
                <a:cs typeface="Arial"/>
              </a:rPr>
              <a:t>ДОЛЯ</a:t>
            </a:r>
            <a:r>
              <a:rPr sz="1182" spc="109">
                <a:solidFill>
                  <a:srgbClr val="FFFFFF"/>
                </a:solidFill>
                <a:latin typeface="Arial"/>
                <a:cs typeface="Arial"/>
              </a:rPr>
              <a:t> </a:t>
            </a:r>
            <a:r>
              <a:rPr sz="1182">
                <a:solidFill>
                  <a:srgbClr val="FFFFFF"/>
                </a:solidFill>
                <a:latin typeface="Arial"/>
                <a:cs typeface="Arial"/>
              </a:rPr>
              <a:t>МСП</a:t>
            </a:r>
            <a:r>
              <a:rPr sz="1182" spc="109">
                <a:solidFill>
                  <a:srgbClr val="FFFFFF"/>
                </a:solidFill>
                <a:latin typeface="Arial"/>
                <a:cs typeface="Arial"/>
              </a:rPr>
              <a:t> </a:t>
            </a:r>
            <a:r>
              <a:rPr sz="1182">
                <a:solidFill>
                  <a:srgbClr val="FFFFFF"/>
                </a:solidFill>
                <a:latin typeface="Arial"/>
                <a:cs typeface="Arial"/>
              </a:rPr>
              <a:t>В</a:t>
            </a:r>
            <a:r>
              <a:rPr sz="1182" spc="109">
                <a:solidFill>
                  <a:srgbClr val="FFFFFF"/>
                </a:solidFill>
                <a:latin typeface="Arial"/>
                <a:cs typeface="Arial"/>
              </a:rPr>
              <a:t> </a:t>
            </a:r>
            <a:r>
              <a:rPr sz="1182" spc="27">
                <a:solidFill>
                  <a:srgbClr val="FFFFFF"/>
                </a:solidFill>
                <a:latin typeface="Arial"/>
                <a:cs typeface="Arial"/>
              </a:rPr>
              <a:t>ЗАКУПКАХ</a:t>
            </a:r>
            <a:endParaRPr sz="1182">
              <a:latin typeface="Arial"/>
              <a:cs typeface="Arial"/>
            </a:endParaRPr>
          </a:p>
        </p:txBody>
      </p:sp>
      <p:sp>
        <p:nvSpPr>
          <p:cNvPr id="8" name="object 11">
            <a:extLst>
              <a:ext uri="{FF2B5EF4-FFF2-40B4-BE49-F238E27FC236}">
                <a16:creationId xmlns:a16="http://schemas.microsoft.com/office/drawing/2014/main" id="{92A84885-BDF3-0F68-12A8-BCF700024044}"/>
              </a:ext>
            </a:extLst>
          </p:cNvPr>
          <p:cNvSpPr txBox="1">
            <a:spLocks noGrp="1" noRot="1" noMove="1" noResize="1" noEditPoints="1" noAdjustHandles="1" noChangeArrowheads="1" noChangeShapeType="1"/>
          </p:cNvSpPr>
          <p:nvPr/>
        </p:nvSpPr>
        <p:spPr bwMode="auto">
          <a:xfrm>
            <a:off x="2336008" y="1839389"/>
            <a:ext cx="2619993" cy="959476"/>
          </a:xfrm>
          <a:prstGeom prst="rect">
            <a:avLst/>
          </a:prstGeom>
        </p:spPr>
        <p:txBody>
          <a:bodyPr vert="horz" wrap="square" lIns="0" tIns="10397" rIns="0" bIns="0" rtlCol="0">
            <a:spAutoFit/>
          </a:bodyPr>
          <a:lstStyle/>
          <a:p>
            <a:pPr marL="7701">
              <a:spcBef>
                <a:spcPts val="82"/>
              </a:spcBef>
              <a:defRPr/>
            </a:pPr>
            <a:r>
              <a:rPr sz="2000" b="1" spc="-6" dirty="0">
                <a:solidFill>
                  <a:srgbClr val="333333"/>
                </a:solidFill>
                <a:latin typeface="Arial"/>
                <a:cs typeface="Arial"/>
              </a:rPr>
              <a:t>РЕГИОНОВ</a:t>
            </a:r>
            <a:endParaRPr sz="2000" b="1" spc="-5" dirty="0">
              <a:solidFill>
                <a:srgbClr val="333333"/>
              </a:solidFill>
              <a:latin typeface="Arial"/>
              <a:cs typeface="Arial"/>
            </a:endParaRPr>
          </a:p>
          <a:p>
            <a:pPr marL="7701">
              <a:spcBef>
                <a:spcPts val="81"/>
              </a:spcBef>
              <a:defRPr/>
            </a:pPr>
            <a:r>
              <a:rPr sz="2000" b="1" dirty="0">
                <a:solidFill>
                  <a:srgbClr val="333333"/>
                </a:solidFill>
                <a:latin typeface="Arial"/>
                <a:cs typeface="Arial"/>
              </a:rPr>
              <a:t>УЖЕ</a:t>
            </a:r>
            <a:r>
              <a:rPr sz="2000" b="1" spc="-151" dirty="0">
                <a:solidFill>
                  <a:srgbClr val="333333"/>
                </a:solidFill>
                <a:latin typeface="Arial"/>
                <a:cs typeface="Arial"/>
              </a:rPr>
              <a:t> </a:t>
            </a:r>
            <a:r>
              <a:rPr sz="2000" b="1" spc="-12" dirty="0">
                <a:solidFill>
                  <a:srgbClr val="333333"/>
                </a:solidFill>
                <a:latin typeface="Arial"/>
                <a:cs typeface="Arial"/>
              </a:rPr>
              <a:t>РАБОТАЮТ </a:t>
            </a:r>
            <a:endParaRPr sz="2000" b="1" dirty="0">
              <a:solidFill>
                <a:srgbClr val="333333"/>
              </a:solidFill>
              <a:latin typeface="Arial"/>
              <a:cs typeface="Arial"/>
            </a:endParaRPr>
          </a:p>
          <a:p>
            <a:pPr marL="7701">
              <a:spcBef>
                <a:spcPts val="81"/>
              </a:spcBef>
              <a:defRPr/>
            </a:pPr>
            <a:r>
              <a:rPr sz="2000" b="1" dirty="0">
                <a:solidFill>
                  <a:srgbClr val="333333"/>
                </a:solidFill>
                <a:latin typeface="Arial"/>
                <a:cs typeface="Arial"/>
              </a:rPr>
              <a:t>С</a:t>
            </a:r>
            <a:r>
              <a:rPr sz="2000" b="1" spc="20" dirty="0">
                <a:solidFill>
                  <a:srgbClr val="333333"/>
                </a:solidFill>
                <a:latin typeface="Arial"/>
                <a:cs typeface="Arial"/>
              </a:rPr>
              <a:t> </a:t>
            </a:r>
            <a:r>
              <a:rPr sz="2000" b="1" spc="-109" dirty="0">
                <a:solidFill>
                  <a:srgbClr val="333333"/>
                </a:solidFill>
                <a:latin typeface="Arial"/>
                <a:cs typeface="Arial"/>
              </a:rPr>
              <a:t> </a:t>
            </a:r>
            <a:r>
              <a:rPr lang="ru-RU" sz="2000" b="1" spc="-109" dirty="0">
                <a:solidFill>
                  <a:srgbClr val="333333"/>
                </a:solidFill>
                <a:latin typeface="Arial"/>
                <a:cs typeface="Arial"/>
              </a:rPr>
              <a:t>НАМИ</a:t>
            </a:r>
            <a:endParaRPr sz="2000" b="1" spc="-109" dirty="0">
              <a:solidFill>
                <a:srgbClr val="333333"/>
              </a:solidFill>
              <a:latin typeface="Arial"/>
              <a:cs typeface="Arial"/>
            </a:endParaRPr>
          </a:p>
        </p:txBody>
      </p:sp>
      <p:sp>
        <p:nvSpPr>
          <p:cNvPr id="9" name="object 12">
            <a:extLst>
              <a:ext uri="{FF2B5EF4-FFF2-40B4-BE49-F238E27FC236}">
                <a16:creationId xmlns:a16="http://schemas.microsoft.com/office/drawing/2014/main" id="{1C2746C7-49BD-8A6B-D9BF-36D5C2BD03E7}"/>
              </a:ext>
            </a:extLst>
          </p:cNvPr>
          <p:cNvSpPr txBox="1">
            <a:spLocks noGrp="1" noRot="1" noMove="1" noResize="1" noEditPoints="1" noAdjustHandles="1" noChangeArrowheads="1" noChangeShapeType="1"/>
          </p:cNvSpPr>
          <p:nvPr/>
        </p:nvSpPr>
        <p:spPr bwMode="auto">
          <a:xfrm>
            <a:off x="560256" y="1361975"/>
            <a:ext cx="1842032" cy="1780113"/>
          </a:xfrm>
          <a:prstGeom prst="rect">
            <a:avLst/>
          </a:prstGeom>
        </p:spPr>
        <p:txBody>
          <a:bodyPr vert="horz" wrap="square" lIns="0" tIns="6931" rIns="0" bIns="0" rtlCol="0">
            <a:spAutoFit/>
          </a:bodyPr>
          <a:lstStyle/>
          <a:p>
            <a:pPr marL="7701">
              <a:spcBef>
                <a:spcPts val="55"/>
              </a:spcBef>
              <a:defRPr/>
            </a:pPr>
            <a:r>
              <a:rPr sz="11522" b="1" spc="-15">
                <a:solidFill>
                  <a:srgbClr val="00ADEF"/>
                </a:solidFill>
                <a:latin typeface="Arial"/>
                <a:cs typeface="Arial"/>
              </a:rPr>
              <a:t>80</a:t>
            </a:r>
            <a:endParaRPr sz="12007">
              <a:latin typeface="Arial"/>
              <a:cs typeface="Arial"/>
            </a:endParaRPr>
          </a:p>
        </p:txBody>
      </p:sp>
      <p:sp>
        <p:nvSpPr>
          <p:cNvPr id="10" name="object 13">
            <a:extLst>
              <a:ext uri="{FF2B5EF4-FFF2-40B4-BE49-F238E27FC236}">
                <a16:creationId xmlns:a16="http://schemas.microsoft.com/office/drawing/2014/main" id="{D5A173D2-404A-977D-E655-26C8C0FC4510}"/>
              </a:ext>
            </a:extLst>
          </p:cNvPr>
          <p:cNvSpPr txBox="1">
            <a:spLocks noGrp="1" noRot="1" noMove="1" noResize="1" noEditPoints="1" noAdjustHandles="1" noChangeArrowheads="1" noChangeShapeType="1"/>
          </p:cNvSpPr>
          <p:nvPr/>
        </p:nvSpPr>
        <p:spPr bwMode="auto">
          <a:xfrm>
            <a:off x="6891517" y="1752501"/>
            <a:ext cx="4218048" cy="213478"/>
          </a:xfrm>
          <a:prstGeom prst="rect">
            <a:avLst/>
          </a:prstGeom>
        </p:spPr>
        <p:txBody>
          <a:bodyPr vert="horz" wrap="square" lIns="0" tIns="8086" rIns="0" bIns="0" rtlCol="0">
            <a:spAutoFit/>
          </a:bodyPr>
          <a:lstStyle/>
          <a:p>
            <a:pPr marL="7701">
              <a:spcBef>
                <a:spcPts val="64"/>
              </a:spcBef>
              <a:defRPr/>
            </a:pPr>
            <a:r>
              <a:rPr sz="1334" b="1">
                <a:solidFill>
                  <a:srgbClr val="333333"/>
                </a:solidFill>
                <a:latin typeface="Arial"/>
                <a:cs typeface="Arial"/>
              </a:rPr>
              <a:t>Объем</a:t>
            </a:r>
            <a:r>
              <a:rPr sz="1334" b="1" spc="-24">
                <a:solidFill>
                  <a:srgbClr val="333333"/>
                </a:solidFill>
                <a:latin typeface="Arial"/>
                <a:cs typeface="Arial"/>
              </a:rPr>
              <a:t> </a:t>
            </a:r>
            <a:r>
              <a:rPr sz="1334" b="1" spc="-6">
                <a:solidFill>
                  <a:srgbClr val="333333"/>
                </a:solidFill>
                <a:latin typeface="Arial"/>
                <a:cs typeface="Arial"/>
              </a:rPr>
              <a:t>опубликованных</a:t>
            </a:r>
            <a:r>
              <a:rPr sz="1334" b="1" spc="-24">
                <a:solidFill>
                  <a:srgbClr val="333333"/>
                </a:solidFill>
                <a:latin typeface="Arial"/>
                <a:cs typeface="Arial"/>
              </a:rPr>
              <a:t> </a:t>
            </a:r>
            <a:r>
              <a:rPr sz="1334" b="1">
                <a:solidFill>
                  <a:srgbClr val="333333"/>
                </a:solidFill>
                <a:latin typeface="Arial"/>
                <a:cs typeface="Arial"/>
              </a:rPr>
              <a:t>на</a:t>
            </a:r>
            <a:r>
              <a:rPr sz="1334" b="1" spc="-24">
                <a:solidFill>
                  <a:srgbClr val="333333"/>
                </a:solidFill>
                <a:latin typeface="Arial"/>
                <a:cs typeface="Arial"/>
              </a:rPr>
              <a:t> </a:t>
            </a:r>
            <a:r>
              <a:rPr sz="1334" b="1">
                <a:solidFill>
                  <a:srgbClr val="333333"/>
                </a:solidFill>
                <a:latin typeface="Arial"/>
                <a:cs typeface="Arial"/>
              </a:rPr>
              <a:t>ЭТП</a:t>
            </a:r>
            <a:r>
              <a:rPr sz="1334" b="1" spc="-24">
                <a:solidFill>
                  <a:srgbClr val="333333"/>
                </a:solidFill>
                <a:latin typeface="Arial"/>
                <a:cs typeface="Arial"/>
              </a:rPr>
              <a:t> </a:t>
            </a:r>
            <a:r>
              <a:rPr sz="1334" b="1">
                <a:solidFill>
                  <a:srgbClr val="333333"/>
                </a:solidFill>
                <a:latin typeface="Arial"/>
                <a:cs typeface="Arial"/>
              </a:rPr>
              <a:t>закупок,</a:t>
            </a:r>
            <a:r>
              <a:rPr sz="1334" b="1" spc="-24">
                <a:solidFill>
                  <a:srgbClr val="333333"/>
                </a:solidFill>
                <a:latin typeface="Arial"/>
                <a:cs typeface="Arial"/>
              </a:rPr>
              <a:t> </a:t>
            </a:r>
            <a:r>
              <a:rPr sz="1334" b="1">
                <a:solidFill>
                  <a:srgbClr val="333333"/>
                </a:solidFill>
                <a:latin typeface="Arial"/>
                <a:cs typeface="Arial"/>
              </a:rPr>
              <a:t>трлн</a:t>
            </a:r>
            <a:r>
              <a:rPr sz="1334" b="1" spc="-21">
                <a:solidFill>
                  <a:srgbClr val="333333"/>
                </a:solidFill>
                <a:latin typeface="Arial"/>
                <a:cs typeface="Arial"/>
              </a:rPr>
              <a:t> </a:t>
            </a:r>
            <a:r>
              <a:rPr sz="1334" b="1" spc="-15">
                <a:solidFill>
                  <a:srgbClr val="333333"/>
                </a:solidFill>
                <a:latin typeface="Arial"/>
                <a:cs typeface="Arial"/>
              </a:rPr>
              <a:t>руб</a:t>
            </a:r>
            <a:endParaRPr sz="1334" b="1">
              <a:latin typeface="Arial"/>
              <a:cs typeface="Arial"/>
            </a:endParaRPr>
          </a:p>
        </p:txBody>
      </p:sp>
      <p:grpSp>
        <p:nvGrpSpPr>
          <p:cNvPr id="11" name="object 14">
            <a:extLst>
              <a:ext uri="{FF2B5EF4-FFF2-40B4-BE49-F238E27FC236}">
                <a16:creationId xmlns:a16="http://schemas.microsoft.com/office/drawing/2014/main" id="{908D786A-7F08-2E11-AF82-C7AF5C493691}"/>
              </a:ext>
            </a:extLst>
          </p:cNvPr>
          <p:cNvGrpSpPr>
            <a:grpSpLocks noGrp="1" noUngrp="1" noRot="1" noMove="1" noResize="1"/>
          </p:cNvGrpSpPr>
          <p:nvPr/>
        </p:nvGrpSpPr>
        <p:grpSpPr bwMode="auto">
          <a:xfrm>
            <a:off x="6918501" y="2676255"/>
            <a:ext cx="4844496" cy="3298077"/>
            <a:chOff x="11408415" y="4413342"/>
            <a:chExt cx="7988933" cy="5438774"/>
          </a:xfrm>
        </p:grpSpPr>
        <p:sp>
          <p:nvSpPr>
            <p:cNvPr id="12" name="object 15">
              <a:extLst>
                <a:ext uri="{FF2B5EF4-FFF2-40B4-BE49-F238E27FC236}">
                  <a16:creationId xmlns:a16="http://schemas.microsoft.com/office/drawing/2014/main" id="{94E4F3F3-6656-2EF4-6707-529AA1623EB2}"/>
                </a:ext>
              </a:extLst>
            </p:cNvPr>
            <p:cNvSpPr>
              <a:spLocks noGrp="1" noRot="1" noMove="1" noResize="1" noEditPoints="1" noAdjustHandles="1" noChangeArrowheads="1" noChangeShapeType="1"/>
            </p:cNvSpPr>
            <p:nvPr/>
          </p:nvSpPr>
          <p:spPr bwMode="auto">
            <a:xfrm>
              <a:off x="11408415" y="5943345"/>
              <a:ext cx="6568440" cy="0"/>
            </a:xfrm>
            <a:custGeom>
              <a:avLst/>
              <a:gdLst/>
              <a:ahLst/>
              <a:cxnLst/>
              <a:rect l="l" t="t" r="r" b="b"/>
              <a:pathLst>
                <a:path w="6568440" extrusionOk="0">
                  <a:moveTo>
                    <a:pt x="0" y="0"/>
                  </a:moveTo>
                  <a:lnTo>
                    <a:pt x="5776065" y="0"/>
                  </a:lnTo>
                </a:path>
                <a:path w="6568440" extrusionOk="0">
                  <a:moveTo>
                    <a:pt x="6194901" y="0"/>
                  </a:moveTo>
                  <a:lnTo>
                    <a:pt x="6568335" y="0"/>
                  </a:lnTo>
                </a:path>
              </a:pathLst>
            </a:custGeom>
            <a:grpFill/>
            <a:ln w="10470">
              <a:solidFill>
                <a:srgbClr val="A9CBD3"/>
              </a:solidFill>
            </a:ln>
          </p:spPr>
          <p:txBody>
            <a:bodyPr wrap="square" lIns="0" tIns="0" rIns="0" bIns="0" rtlCol="0"/>
            <a:lstStyle/>
            <a:p>
              <a:pPr>
                <a:defRPr/>
              </a:pPr>
              <a:endParaRPr sz="1092"/>
            </a:p>
          </p:txBody>
        </p:sp>
        <p:sp>
          <p:nvSpPr>
            <p:cNvPr id="13" name="object 16">
              <a:extLst>
                <a:ext uri="{FF2B5EF4-FFF2-40B4-BE49-F238E27FC236}">
                  <a16:creationId xmlns:a16="http://schemas.microsoft.com/office/drawing/2014/main" id="{5F403826-0ED2-1082-2CEC-C09818CDC7B9}"/>
                </a:ext>
              </a:extLst>
            </p:cNvPr>
            <p:cNvSpPr>
              <a:spLocks noGrp="1" noRot="1" noMove="1" noResize="1" noEditPoints="1" noAdjustHandles="1" noChangeArrowheads="1" noChangeShapeType="1"/>
            </p:cNvSpPr>
            <p:nvPr/>
          </p:nvSpPr>
          <p:spPr bwMode="auto">
            <a:xfrm>
              <a:off x="11408415" y="9844190"/>
              <a:ext cx="7988933" cy="0"/>
            </a:xfrm>
            <a:custGeom>
              <a:avLst/>
              <a:gdLst/>
              <a:ahLst/>
              <a:cxnLst/>
              <a:rect l="l" t="t" r="r" b="b"/>
              <a:pathLst>
                <a:path w="7988934" extrusionOk="0">
                  <a:moveTo>
                    <a:pt x="0" y="0"/>
                  </a:moveTo>
                  <a:lnTo>
                    <a:pt x="993489" y="0"/>
                  </a:lnTo>
                </a:path>
                <a:path w="7988934" extrusionOk="0">
                  <a:moveTo>
                    <a:pt x="1412324" y="0"/>
                  </a:moveTo>
                  <a:lnTo>
                    <a:pt x="1785747" y="0"/>
                  </a:lnTo>
                </a:path>
                <a:path w="7988934" extrusionOk="0">
                  <a:moveTo>
                    <a:pt x="2204583" y="0"/>
                  </a:moveTo>
                  <a:lnTo>
                    <a:pt x="2590906" y="0"/>
                  </a:lnTo>
                </a:path>
                <a:path w="7988934" extrusionOk="0">
                  <a:moveTo>
                    <a:pt x="3009741" y="0"/>
                  </a:moveTo>
                  <a:lnTo>
                    <a:pt x="3396065" y="0"/>
                  </a:lnTo>
                </a:path>
                <a:path w="7988934" extrusionOk="0">
                  <a:moveTo>
                    <a:pt x="3814900" y="0"/>
                  </a:moveTo>
                  <a:lnTo>
                    <a:pt x="4181056" y="0"/>
                  </a:lnTo>
                </a:path>
                <a:path w="7988934" extrusionOk="0">
                  <a:moveTo>
                    <a:pt x="4599892" y="0"/>
                  </a:moveTo>
                  <a:lnTo>
                    <a:pt x="4976530" y="0"/>
                  </a:lnTo>
                </a:path>
                <a:path w="7988934" extrusionOk="0">
                  <a:moveTo>
                    <a:pt x="5395365" y="0"/>
                  </a:moveTo>
                  <a:lnTo>
                    <a:pt x="5776065" y="0"/>
                  </a:lnTo>
                </a:path>
                <a:path w="7988934" extrusionOk="0">
                  <a:moveTo>
                    <a:pt x="6194901" y="0"/>
                  </a:moveTo>
                  <a:lnTo>
                    <a:pt x="6568335" y="0"/>
                  </a:lnTo>
                </a:path>
                <a:path w="7988934" extrusionOk="0">
                  <a:moveTo>
                    <a:pt x="6987170" y="0"/>
                  </a:moveTo>
                  <a:lnTo>
                    <a:pt x="7360593" y="0"/>
                  </a:lnTo>
                </a:path>
                <a:path w="7988934" extrusionOk="0">
                  <a:moveTo>
                    <a:pt x="7779429" y="0"/>
                  </a:moveTo>
                  <a:lnTo>
                    <a:pt x="7988615" y="0"/>
                  </a:lnTo>
                </a:path>
              </a:pathLst>
            </a:custGeom>
            <a:grpFill/>
            <a:ln w="5239">
              <a:solidFill>
                <a:srgbClr val="A9CBD3"/>
              </a:solidFill>
            </a:ln>
          </p:spPr>
          <p:txBody>
            <a:bodyPr wrap="square" lIns="0" tIns="0" rIns="0" bIns="0" rtlCol="0"/>
            <a:lstStyle/>
            <a:p>
              <a:pPr>
                <a:defRPr/>
              </a:pPr>
              <a:endParaRPr sz="1092"/>
            </a:p>
          </p:txBody>
        </p:sp>
        <p:sp>
          <p:nvSpPr>
            <p:cNvPr id="14" name="object 17">
              <a:extLst>
                <a:ext uri="{FF2B5EF4-FFF2-40B4-BE49-F238E27FC236}">
                  <a16:creationId xmlns:a16="http://schemas.microsoft.com/office/drawing/2014/main" id="{5DEDD2F7-48F2-624C-74A4-6325463E7625}"/>
                </a:ext>
              </a:extLst>
            </p:cNvPr>
            <p:cNvSpPr>
              <a:spLocks noGrp="1" noRot="1" noMove="1" noResize="1" noEditPoints="1" noAdjustHandles="1" noChangeArrowheads="1" noChangeShapeType="1"/>
            </p:cNvSpPr>
            <p:nvPr/>
          </p:nvSpPr>
          <p:spPr bwMode="auto">
            <a:xfrm>
              <a:off x="11408415" y="9849425"/>
              <a:ext cx="7988933" cy="0"/>
            </a:xfrm>
            <a:custGeom>
              <a:avLst/>
              <a:gdLst/>
              <a:ahLst/>
              <a:cxnLst/>
              <a:rect l="l" t="t" r="r" b="b"/>
              <a:pathLst>
                <a:path w="7988934" extrusionOk="0">
                  <a:moveTo>
                    <a:pt x="0" y="0"/>
                  </a:moveTo>
                  <a:lnTo>
                    <a:pt x="7988615" y="0"/>
                  </a:lnTo>
                </a:path>
              </a:pathLst>
            </a:custGeom>
            <a:grpFill/>
            <a:ln w="5239">
              <a:solidFill>
                <a:srgbClr val="A9CBD3"/>
              </a:solidFill>
            </a:ln>
          </p:spPr>
          <p:txBody>
            <a:bodyPr wrap="square" lIns="0" tIns="0" rIns="0" bIns="0" rtlCol="0"/>
            <a:lstStyle/>
            <a:p>
              <a:pPr>
                <a:defRPr/>
              </a:pPr>
              <a:endParaRPr sz="1092"/>
            </a:p>
          </p:txBody>
        </p:sp>
        <p:sp>
          <p:nvSpPr>
            <p:cNvPr id="15" name="object 18">
              <a:extLst>
                <a:ext uri="{FF2B5EF4-FFF2-40B4-BE49-F238E27FC236}">
                  <a16:creationId xmlns:a16="http://schemas.microsoft.com/office/drawing/2014/main" id="{78275525-CA37-3256-EDFD-1A68FAFF3F74}"/>
                </a:ext>
              </a:extLst>
            </p:cNvPr>
            <p:cNvSpPr>
              <a:spLocks noGrp="1" noRot="1" noMove="1" noResize="1" noEditPoints="1" noAdjustHandles="1" noChangeArrowheads="1" noChangeShapeType="1"/>
            </p:cNvSpPr>
            <p:nvPr/>
          </p:nvSpPr>
          <p:spPr bwMode="auto">
            <a:xfrm>
              <a:off x="11609636" y="9191908"/>
              <a:ext cx="419100" cy="655320"/>
            </a:xfrm>
            <a:custGeom>
              <a:avLst/>
              <a:gdLst/>
              <a:ahLst/>
              <a:cxnLst/>
              <a:rect l="l" t="t" r="r" b="b"/>
              <a:pathLst>
                <a:path w="419100" h="655320" extrusionOk="0">
                  <a:moveTo>
                    <a:pt x="418835" y="0"/>
                  </a:moveTo>
                  <a:lnTo>
                    <a:pt x="0" y="0"/>
                  </a:lnTo>
                  <a:lnTo>
                    <a:pt x="0" y="654901"/>
                  </a:lnTo>
                  <a:lnTo>
                    <a:pt x="418835" y="654901"/>
                  </a:lnTo>
                  <a:lnTo>
                    <a:pt x="418835" y="0"/>
                  </a:lnTo>
                  <a:close/>
                </a:path>
              </a:pathLst>
            </a:custGeom>
            <a:solidFill>
              <a:srgbClr val="00ADEF"/>
            </a:solidFill>
          </p:spPr>
          <p:txBody>
            <a:bodyPr wrap="square" lIns="0" tIns="0" rIns="0" bIns="0" rtlCol="0"/>
            <a:lstStyle/>
            <a:p>
              <a:pPr>
                <a:defRPr/>
              </a:pPr>
              <a:endParaRPr sz="1092"/>
            </a:p>
          </p:txBody>
        </p:sp>
        <p:sp>
          <p:nvSpPr>
            <p:cNvPr id="16" name="object 19">
              <a:extLst>
                <a:ext uri="{FF2B5EF4-FFF2-40B4-BE49-F238E27FC236}">
                  <a16:creationId xmlns:a16="http://schemas.microsoft.com/office/drawing/2014/main" id="{B2560E1C-2A55-7C31-E8F6-0FB50FC53062}"/>
                </a:ext>
              </a:extLst>
            </p:cNvPr>
            <p:cNvSpPr>
              <a:spLocks noGrp="1" noRot="1" noMove="1" noResize="1" noEditPoints="1" noAdjustHandles="1" noChangeArrowheads="1" noChangeShapeType="1"/>
            </p:cNvSpPr>
            <p:nvPr/>
          </p:nvSpPr>
          <p:spPr bwMode="auto">
            <a:xfrm>
              <a:off x="11408415" y="8870941"/>
              <a:ext cx="1786254" cy="0"/>
            </a:xfrm>
            <a:custGeom>
              <a:avLst/>
              <a:gdLst/>
              <a:ahLst/>
              <a:cxnLst/>
              <a:rect l="l" t="t" r="r" b="b"/>
              <a:pathLst>
                <a:path w="1786255" extrusionOk="0">
                  <a:moveTo>
                    <a:pt x="0" y="0"/>
                  </a:moveTo>
                  <a:lnTo>
                    <a:pt x="993489" y="0"/>
                  </a:lnTo>
                </a:path>
                <a:path w="1786255" extrusionOk="0">
                  <a:moveTo>
                    <a:pt x="1412324" y="0"/>
                  </a:moveTo>
                  <a:lnTo>
                    <a:pt x="1785747" y="0"/>
                  </a:lnTo>
                </a:path>
              </a:pathLst>
            </a:custGeom>
            <a:grpFill/>
            <a:ln w="10470">
              <a:solidFill>
                <a:srgbClr val="A9CBD3"/>
              </a:solidFill>
            </a:ln>
          </p:spPr>
          <p:txBody>
            <a:bodyPr wrap="square" lIns="0" tIns="0" rIns="0" bIns="0" rtlCol="0"/>
            <a:lstStyle/>
            <a:p>
              <a:pPr>
                <a:defRPr/>
              </a:pPr>
              <a:endParaRPr sz="1092"/>
            </a:p>
          </p:txBody>
        </p:sp>
        <p:sp>
          <p:nvSpPr>
            <p:cNvPr id="17" name="object 20">
              <a:extLst>
                <a:ext uri="{FF2B5EF4-FFF2-40B4-BE49-F238E27FC236}">
                  <a16:creationId xmlns:a16="http://schemas.microsoft.com/office/drawing/2014/main" id="{55C89AC2-B3DC-A449-96D6-8AD3477A69AA}"/>
                </a:ext>
              </a:extLst>
            </p:cNvPr>
            <p:cNvSpPr>
              <a:spLocks noGrp="1" noRot="1" noMove="1" noResize="1" noEditPoints="1" noAdjustHandles="1" noChangeArrowheads="1" noChangeShapeType="1"/>
            </p:cNvSpPr>
            <p:nvPr/>
          </p:nvSpPr>
          <p:spPr bwMode="auto">
            <a:xfrm>
              <a:off x="12401905" y="8419335"/>
              <a:ext cx="419100" cy="1427480"/>
            </a:xfrm>
            <a:custGeom>
              <a:avLst/>
              <a:gdLst/>
              <a:ahLst/>
              <a:cxnLst/>
              <a:rect l="l" t="t" r="r" b="b"/>
              <a:pathLst>
                <a:path w="419100" h="1427479" extrusionOk="0">
                  <a:moveTo>
                    <a:pt x="418835" y="0"/>
                  </a:moveTo>
                  <a:lnTo>
                    <a:pt x="0" y="0"/>
                  </a:lnTo>
                  <a:lnTo>
                    <a:pt x="0" y="1427474"/>
                  </a:lnTo>
                  <a:lnTo>
                    <a:pt x="418835" y="1427474"/>
                  </a:lnTo>
                  <a:lnTo>
                    <a:pt x="418835" y="0"/>
                  </a:lnTo>
                  <a:close/>
                </a:path>
              </a:pathLst>
            </a:custGeom>
            <a:solidFill>
              <a:srgbClr val="00ADEF"/>
            </a:solidFill>
          </p:spPr>
          <p:txBody>
            <a:bodyPr wrap="square" lIns="0" tIns="0" rIns="0" bIns="0" rtlCol="0"/>
            <a:lstStyle/>
            <a:p>
              <a:pPr>
                <a:defRPr/>
              </a:pPr>
              <a:endParaRPr sz="1092"/>
            </a:p>
          </p:txBody>
        </p:sp>
        <p:sp>
          <p:nvSpPr>
            <p:cNvPr id="18" name="object 21">
              <a:extLst>
                <a:ext uri="{FF2B5EF4-FFF2-40B4-BE49-F238E27FC236}">
                  <a16:creationId xmlns:a16="http://schemas.microsoft.com/office/drawing/2014/main" id="{9C527F56-1C17-BB51-7A2D-EFB27CDF099A}"/>
                </a:ext>
              </a:extLst>
            </p:cNvPr>
            <p:cNvSpPr>
              <a:spLocks noGrp="1" noRot="1" noMove="1" noResize="1" noEditPoints="1" noAdjustHandles="1" noChangeArrowheads="1" noChangeShapeType="1"/>
            </p:cNvSpPr>
            <p:nvPr/>
          </p:nvSpPr>
          <p:spPr bwMode="auto">
            <a:xfrm>
              <a:off x="11408415" y="7895075"/>
              <a:ext cx="2591435" cy="975994"/>
            </a:xfrm>
            <a:custGeom>
              <a:avLst/>
              <a:gdLst/>
              <a:ahLst/>
              <a:cxnLst/>
              <a:rect l="l" t="t" r="r" b="b"/>
              <a:pathLst>
                <a:path w="2591434" h="975995" extrusionOk="0">
                  <a:moveTo>
                    <a:pt x="2204583" y="975865"/>
                  </a:moveTo>
                  <a:lnTo>
                    <a:pt x="2590906" y="975865"/>
                  </a:lnTo>
                </a:path>
                <a:path w="2591434" h="975995" extrusionOk="0">
                  <a:moveTo>
                    <a:pt x="0" y="0"/>
                  </a:moveTo>
                  <a:lnTo>
                    <a:pt x="2590906" y="0"/>
                  </a:lnTo>
                </a:path>
              </a:pathLst>
            </a:custGeom>
            <a:grpFill/>
            <a:ln w="10470">
              <a:solidFill>
                <a:srgbClr val="A9CBD3"/>
              </a:solidFill>
            </a:ln>
          </p:spPr>
          <p:txBody>
            <a:bodyPr wrap="square" lIns="0" tIns="0" rIns="0" bIns="0" rtlCol="0"/>
            <a:lstStyle/>
            <a:p>
              <a:pPr>
                <a:defRPr/>
              </a:pPr>
              <a:endParaRPr sz="1092"/>
            </a:p>
          </p:txBody>
        </p:sp>
        <p:sp>
          <p:nvSpPr>
            <p:cNvPr id="19" name="object 22">
              <a:extLst>
                <a:ext uri="{FF2B5EF4-FFF2-40B4-BE49-F238E27FC236}">
                  <a16:creationId xmlns:a16="http://schemas.microsoft.com/office/drawing/2014/main" id="{6EDDD493-4444-3020-D0EE-F0A530543172}"/>
                </a:ext>
              </a:extLst>
            </p:cNvPr>
            <p:cNvSpPr>
              <a:spLocks noGrp="1" noRot="1" noMove="1" noResize="1" noEditPoints="1" noAdjustHandles="1" noChangeArrowheads="1" noChangeShapeType="1"/>
            </p:cNvSpPr>
            <p:nvPr/>
          </p:nvSpPr>
          <p:spPr bwMode="auto">
            <a:xfrm>
              <a:off x="13194163" y="7906607"/>
              <a:ext cx="419100" cy="1940560"/>
            </a:xfrm>
            <a:custGeom>
              <a:avLst/>
              <a:gdLst/>
              <a:ahLst/>
              <a:cxnLst/>
              <a:rect l="l" t="t" r="r" b="b"/>
              <a:pathLst>
                <a:path w="419100" h="1940559" extrusionOk="0">
                  <a:moveTo>
                    <a:pt x="418835" y="0"/>
                  </a:moveTo>
                  <a:lnTo>
                    <a:pt x="0" y="0"/>
                  </a:lnTo>
                  <a:lnTo>
                    <a:pt x="0" y="1940192"/>
                  </a:lnTo>
                  <a:lnTo>
                    <a:pt x="418835" y="1940192"/>
                  </a:lnTo>
                  <a:lnTo>
                    <a:pt x="418835" y="0"/>
                  </a:lnTo>
                  <a:close/>
                </a:path>
              </a:pathLst>
            </a:custGeom>
            <a:solidFill>
              <a:srgbClr val="00ADEF"/>
            </a:solidFill>
          </p:spPr>
          <p:txBody>
            <a:bodyPr wrap="square" lIns="0" tIns="0" rIns="0" bIns="0" rtlCol="0"/>
            <a:lstStyle/>
            <a:p>
              <a:pPr>
                <a:defRPr/>
              </a:pPr>
              <a:endParaRPr sz="1092"/>
            </a:p>
          </p:txBody>
        </p:sp>
        <p:sp>
          <p:nvSpPr>
            <p:cNvPr id="20" name="object 23">
              <a:extLst>
                <a:ext uri="{FF2B5EF4-FFF2-40B4-BE49-F238E27FC236}">
                  <a16:creationId xmlns:a16="http://schemas.microsoft.com/office/drawing/2014/main" id="{102BB16C-1EE7-1045-436F-D6E98E2D31BB}"/>
                </a:ext>
              </a:extLst>
            </p:cNvPr>
            <p:cNvSpPr>
              <a:spLocks noGrp="1" noRot="1" noMove="1" noResize="1" noEditPoints="1" noAdjustHandles="1" noChangeArrowheads="1" noChangeShapeType="1"/>
            </p:cNvSpPr>
            <p:nvPr/>
          </p:nvSpPr>
          <p:spPr bwMode="auto">
            <a:xfrm>
              <a:off x="14418157" y="7895075"/>
              <a:ext cx="1171575" cy="975994"/>
            </a:xfrm>
            <a:custGeom>
              <a:avLst/>
              <a:gdLst/>
              <a:ahLst/>
              <a:cxnLst/>
              <a:rect l="l" t="t" r="r" b="b"/>
              <a:pathLst>
                <a:path w="1171575" h="975995" extrusionOk="0">
                  <a:moveTo>
                    <a:pt x="0" y="975865"/>
                  </a:moveTo>
                  <a:lnTo>
                    <a:pt x="386323" y="975865"/>
                  </a:lnTo>
                </a:path>
                <a:path w="1171575" h="975995" extrusionOk="0">
                  <a:moveTo>
                    <a:pt x="805158" y="975865"/>
                  </a:moveTo>
                  <a:lnTo>
                    <a:pt x="1171315" y="975865"/>
                  </a:lnTo>
                </a:path>
                <a:path w="1171575" h="975995" extrusionOk="0">
                  <a:moveTo>
                    <a:pt x="0" y="0"/>
                  </a:moveTo>
                  <a:lnTo>
                    <a:pt x="386323" y="0"/>
                  </a:lnTo>
                </a:path>
                <a:path w="1171575" h="975995" extrusionOk="0">
                  <a:moveTo>
                    <a:pt x="805158" y="0"/>
                  </a:moveTo>
                  <a:lnTo>
                    <a:pt x="1171315" y="0"/>
                  </a:lnTo>
                </a:path>
              </a:pathLst>
            </a:custGeom>
            <a:grpFill/>
            <a:ln w="10470">
              <a:solidFill>
                <a:srgbClr val="A9CBD3"/>
              </a:solidFill>
            </a:ln>
          </p:spPr>
          <p:txBody>
            <a:bodyPr wrap="square" lIns="0" tIns="0" rIns="0" bIns="0" rtlCol="0"/>
            <a:lstStyle/>
            <a:p>
              <a:pPr>
                <a:defRPr/>
              </a:pPr>
              <a:endParaRPr sz="1092"/>
            </a:p>
          </p:txBody>
        </p:sp>
        <p:sp>
          <p:nvSpPr>
            <p:cNvPr id="21" name="object 24">
              <a:extLst>
                <a:ext uri="{FF2B5EF4-FFF2-40B4-BE49-F238E27FC236}">
                  <a16:creationId xmlns:a16="http://schemas.microsoft.com/office/drawing/2014/main" id="{779D4D56-9709-4452-803A-7DBB0013AE9A}"/>
                </a:ext>
              </a:extLst>
            </p:cNvPr>
            <p:cNvSpPr>
              <a:spLocks noGrp="1" noRot="1" noMove="1" noResize="1" noEditPoints="1" noAdjustHandles="1" noChangeArrowheads="1" noChangeShapeType="1"/>
            </p:cNvSpPr>
            <p:nvPr/>
          </p:nvSpPr>
          <p:spPr bwMode="auto">
            <a:xfrm>
              <a:off x="13999312" y="7504779"/>
              <a:ext cx="1224280" cy="2342515"/>
            </a:xfrm>
            <a:custGeom>
              <a:avLst/>
              <a:gdLst/>
              <a:ahLst/>
              <a:cxnLst/>
              <a:rect l="l" t="t" r="r" b="b"/>
              <a:pathLst>
                <a:path w="1224280" h="2342515" extrusionOk="0">
                  <a:moveTo>
                    <a:pt x="418846" y="254012"/>
                  </a:moveTo>
                  <a:lnTo>
                    <a:pt x="0" y="254012"/>
                  </a:lnTo>
                  <a:lnTo>
                    <a:pt x="0" y="2342032"/>
                  </a:lnTo>
                  <a:lnTo>
                    <a:pt x="418846" y="2342032"/>
                  </a:lnTo>
                  <a:lnTo>
                    <a:pt x="418846" y="254012"/>
                  </a:lnTo>
                  <a:close/>
                </a:path>
                <a:path w="1224280" h="2342515" extrusionOk="0">
                  <a:moveTo>
                    <a:pt x="1224000" y="0"/>
                  </a:moveTo>
                  <a:lnTo>
                    <a:pt x="805167" y="0"/>
                  </a:lnTo>
                  <a:lnTo>
                    <a:pt x="805167" y="2342032"/>
                  </a:lnTo>
                  <a:lnTo>
                    <a:pt x="1224000" y="2342032"/>
                  </a:lnTo>
                  <a:lnTo>
                    <a:pt x="1224000" y="0"/>
                  </a:lnTo>
                  <a:close/>
                </a:path>
              </a:pathLst>
            </a:custGeom>
            <a:solidFill>
              <a:srgbClr val="00ADEF"/>
            </a:solidFill>
          </p:spPr>
          <p:txBody>
            <a:bodyPr wrap="square" lIns="0" tIns="0" rIns="0" bIns="0" rtlCol="0"/>
            <a:lstStyle/>
            <a:p>
              <a:pPr>
                <a:defRPr/>
              </a:pPr>
              <a:endParaRPr sz="1092"/>
            </a:p>
          </p:txBody>
        </p:sp>
        <p:sp>
          <p:nvSpPr>
            <p:cNvPr id="22" name="object 25">
              <a:extLst>
                <a:ext uri="{FF2B5EF4-FFF2-40B4-BE49-F238E27FC236}">
                  <a16:creationId xmlns:a16="http://schemas.microsoft.com/office/drawing/2014/main" id="{DE0D840D-947B-5C02-5780-3E8E00F95AAA}"/>
                </a:ext>
              </a:extLst>
            </p:cNvPr>
            <p:cNvSpPr>
              <a:spLocks noGrp="1" noRot="1" noMove="1" noResize="1" noEditPoints="1" noAdjustHandles="1" noChangeArrowheads="1" noChangeShapeType="1"/>
            </p:cNvSpPr>
            <p:nvPr/>
          </p:nvSpPr>
          <p:spPr bwMode="auto">
            <a:xfrm>
              <a:off x="11408415" y="6919210"/>
              <a:ext cx="4977130" cy="1951989"/>
            </a:xfrm>
            <a:custGeom>
              <a:avLst/>
              <a:gdLst/>
              <a:ahLst/>
              <a:cxnLst/>
              <a:rect l="l" t="t" r="r" b="b"/>
              <a:pathLst>
                <a:path w="4977130" h="1951990" extrusionOk="0">
                  <a:moveTo>
                    <a:pt x="4599892" y="1951731"/>
                  </a:moveTo>
                  <a:lnTo>
                    <a:pt x="4976530" y="1951731"/>
                  </a:lnTo>
                </a:path>
                <a:path w="4977130" h="1951990" extrusionOk="0">
                  <a:moveTo>
                    <a:pt x="4599892" y="975865"/>
                  </a:moveTo>
                  <a:lnTo>
                    <a:pt x="4976530" y="975865"/>
                  </a:lnTo>
                </a:path>
                <a:path w="4977130" h="1951990" extrusionOk="0">
                  <a:moveTo>
                    <a:pt x="0" y="0"/>
                  </a:moveTo>
                  <a:lnTo>
                    <a:pt x="4181056" y="0"/>
                  </a:lnTo>
                </a:path>
                <a:path w="4977130" h="1951990" extrusionOk="0">
                  <a:moveTo>
                    <a:pt x="4599892" y="0"/>
                  </a:moveTo>
                  <a:lnTo>
                    <a:pt x="4976530" y="0"/>
                  </a:lnTo>
                </a:path>
              </a:pathLst>
            </a:custGeom>
            <a:grpFill/>
            <a:ln w="10470">
              <a:solidFill>
                <a:srgbClr val="A9CBD3"/>
              </a:solidFill>
            </a:ln>
          </p:spPr>
          <p:txBody>
            <a:bodyPr wrap="square" lIns="0" tIns="0" rIns="0" bIns="0" rtlCol="0"/>
            <a:lstStyle/>
            <a:p>
              <a:pPr>
                <a:defRPr/>
              </a:pPr>
              <a:endParaRPr sz="1092"/>
            </a:p>
          </p:txBody>
        </p:sp>
        <p:sp>
          <p:nvSpPr>
            <p:cNvPr id="23" name="object 26">
              <a:extLst>
                <a:ext uri="{FF2B5EF4-FFF2-40B4-BE49-F238E27FC236}">
                  <a16:creationId xmlns:a16="http://schemas.microsoft.com/office/drawing/2014/main" id="{C11D7C5E-071D-2CEE-24A8-FEC32CC9284C}"/>
                </a:ext>
              </a:extLst>
            </p:cNvPr>
            <p:cNvSpPr>
              <a:spLocks noGrp="1" noRot="1" noMove="1" noResize="1" noEditPoints="1" noAdjustHandles="1" noChangeArrowheads="1" noChangeShapeType="1"/>
            </p:cNvSpPr>
            <p:nvPr/>
          </p:nvSpPr>
          <p:spPr bwMode="auto">
            <a:xfrm>
              <a:off x="15589472" y="6358267"/>
              <a:ext cx="419100" cy="3488690"/>
            </a:xfrm>
            <a:custGeom>
              <a:avLst/>
              <a:gdLst/>
              <a:ahLst/>
              <a:cxnLst/>
              <a:rect l="l" t="t" r="r" b="b"/>
              <a:pathLst>
                <a:path w="419100" h="3488690" extrusionOk="0">
                  <a:moveTo>
                    <a:pt x="418835" y="0"/>
                  </a:moveTo>
                  <a:lnTo>
                    <a:pt x="0" y="0"/>
                  </a:lnTo>
                  <a:lnTo>
                    <a:pt x="0" y="3488542"/>
                  </a:lnTo>
                  <a:lnTo>
                    <a:pt x="418835" y="3488542"/>
                  </a:lnTo>
                  <a:lnTo>
                    <a:pt x="418835" y="0"/>
                  </a:lnTo>
                  <a:close/>
                </a:path>
              </a:pathLst>
            </a:custGeom>
            <a:solidFill>
              <a:srgbClr val="00ADEF"/>
            </a:solidFill>
          </p:spPr>
          <p:txBody>
            <a:bodyPr wrap="square" lIns="0" tIns="0" rIns="0" bIns="0" rtlCol="0"/>
            <a:lstStyle/>
            <a:p>
              <a:pPr>
                <a:defRPr/>
              </a:pPr>
              <a:endParaRPr sz="1092"/>
            </a:p>
          </p:txBody>
        </p:sp>
        <p:sp>
          <p:nvSpPr>
            <p:cNvPr id="24" name="object 27">
              <a:extLst>
                <a:ext uri="{FF2B5EF4-FFF2-40B4-BE49-F238E27FC236}">
                  <a16:creationId xmlns:a16="http://schemas.microsoft.com/office/drawing/2014/main" id="{A47270F7-9638-8853-0AC7-942B9208B5E8}"/>
                </a:ext>
              </a:extLst>
            </p:cNvPr>
            <p:cNvSpPr>
              <a:spLocks noGrp="1" noRot="1" noMove="1" noResize="1" noEditPoints="1" noAdjustHandles="1" noChangeArrowheads="1" noChangeShapeType="1"/>
            </p:cNvSpPr>
            <p:nvPr/>
          </p:nvSpPr>
          <p:spPr bwMode="auto">
            <a:xfrm>
              <a:off x="16803781" y="6919210"/>
              <a:ext cx="381000" cy="1951989"/>
            </a:xfrm>
            <a:custGeom>
              <a:avLst/>
              <a:gdLst/>
              <a:ahLst/>
              <a:cxnLst/>
              <a:rect l="l" t="t" r="r" b="b"/>
              <a:pathLst>
                <a:path w="381000" h="1951990" extrusionOk="0">
                  <a:moveTo>
                    <a:pt x="0" y="1951731"/>
                  </a:moveTo>
                  <a:lnTo>
                    <a:pt x="380700" y="1951731"/>
                  </a:lnTo>
                </a:path>
                <a:path w="381000" h="1951990" extrusionOk="0">
                  <a:moveTo>
                    <a:pt x="0" y="975865"/>
                  </a:moveTo>
                  <a:lnTo>
                    <a:pt x="380700" y="975865"/>
                  </a:lnTo>
                </a:path>
                <a:path w="381000" h="1951990" extrusionOk="0">
                  <a:moveTo>
                    <a:pt x="0" y="0"/>
                  </a:moveTo>
                  <a:lnTo>
                    <a:pt x="380700" y="0"/>
                  </a:lnTo>
                </a:path>
              </a:pathLst>
            </a:custGeom>
            <a:grpFill/>
            <a:ln w="10470">
              <a:solidFill>
                <a:srgbClr val="A9CBD3"/>
              </a:solidFill>
            </a:ln>
          </p:spPr>
          <p:txBody>
            <a:bodyPr wrap="square" lIns="0" tIns="0" rIns="0" bIns="0" rtlCol="0"/>
            <a:lstStyle/>
            <a:p>
              <a:pPr>
                <a:defRPr/>
              </a:pPr>
              <a:endParaRPr sz="1092"/>
            </a:p>
          </p:txBody>
        </p:sp>
        <p:sp>
          <p:nvSpPr>
            <p:cNvPr id="25" name="object 28">
              <a:extLst>
                <a:ext uri="{FF2B5EF4-FFF2-40B4-BE49-F238E27FC236}">
                  <a16:creationId xmlns:a16="http://schemas.microsoft.com/office/drawing/2014/main" id="{1D8B819F-5589-8BD4-9BB8-AE46600C5F60}"/>
                </a:ext>
              </a:extLst>
            </p:cNvPr>
            <p:cNvSpPr>
              <a:spLocks noGrp="1" noRot="1" noMove="1" noResize="1" noEditPoints="1" noAdjustHandles="1" noChangeArrowheads="1" noChangeShapeType="1"/>
            </p:cNvSpPr>
            <p:nvPr/>
          </p:nvSpPr>
          <p:spPr bwMode="auto">
            <a:xfrm>
              <a:off x="16384946" y="6508493"/>
              <a:ext cx="419100" cy="3338829"/>
            </a:xfrm>
            <a:custGeom>
              <a:avLst/>
              <a:gdLst/>
              <a:ahLst/>
              <a:cxnLst/>
              <a:rect l="l" t="t" r="r" b="b"/>
              <a:pathLst>
                <a:path w="419100" h="3338829" extrusionOk="0">
                  <a:moveTo>
                    <a:pt x="418835" y="0"/>
                  </a:moveTo>
                  <a:lnTo>
                    <a:pt x="0" y="0"/>
                  </a:lnTo>
                  <a:lnTo>
                    <a:pt x="0" y="3338317"/>
                  </a:lnTo>
                  <a:lnTo>
                    <a:pt x="418835" y="3338317"/>
                  </a:lnTo>
                  <a:lnTo>
                    <a:pt x="418835" y="0"/>
                  </a:lnTo>
                  <a:close/>
                </a:path>
              </a:pathLst>
            </a:custGeom>
            <a:solidFill>
              <a:srgbClr val="00ADEF"/>
            </a:solidFill>
          </p:spPr>
          <p:txBody>
            <a:bodyPr wrap="square" lIns="0" tIns="0" rIns="0" bIns="0" rtlCol="0"/>
            <a:lstStyle/>
            <a:p>
              <a:pPr>
                <a:defRPr/>
              </a:pPr>
              <a:endParaRPr sz="1092"/>
            </a:p>
          </p:txBody>
        </p:sp>
        <p:sp>
          <p:nvSpPr>
            <p:cNvPr id="26" name="object 29">
              <a:extLst>
                <a:ext uri="{FF2B5EF4-FFF2-40B4-BE49-F238E27FC236}">
                  <a16:creationId xmlns:a16="http://schemas.microsoft.com/office/drawing/2014/main" id="{089B42C0-6DA6-5797-6815-4AE93364203E}"/>
                </a:ext>
              </a:extLst>
            </p:cNvPr>
            <p:cNvSpPr>
              <a:spLocks noGrp="1" noRot="1" noMove="1" noResize="1" noEditPoints="1" noAdjustHandles="1" noChangeArrowheads="1" noChangeShapeType="1"/>
            </p:cNvSpPr>
            <p:nvPr/>
          </p:nvSpPr>
          <p:spPr bwMode="auto">
            <a:xfrm>
              <a:off x="17603317" y="6919210"/>
              <a:ext cx="374015" cy="1951989"/>
            </a:xfrm>
            <a:custGeom>
              <a:avLst/>
              <a:gdLst/>
              <a:ahLst/>
              <a:cxnLst/>
              <a:rect l="l" t="t" r="r" b="b"/>
              <a:pathLst>
                <a:path w="374015" h="1951990" extrusionOk="0">
                  <a:moveTo>
                    <a:pt x="0" y="1951731"/>
                  </a:moveTo>
                  <a:lnTo>
                    <a:pt x="373433" y="1951731"/>
                  </a:lnTo>
                </a:path>
                <a:path w="374015" h="1951990" extrusionOk="0">
                  <a:moveTo>
                    <a:pt x="0" y="975865"/>
                  </a:moveTo>
                  <a:lnTo>
                    <a:pt x="373433" y="975865"/>
                  </a:lnTo>
                </a:path>
                <a:path w="374015" h="1951990" extrusionOk="0">
                  <a:moveTo>
                    <a:pt x="0" y="0"/>
                  </a:moveTo>
                  <a:lnTo>
                    <a:pt x="373433" y="0"/>
                  </a:lnTo>
                </a:path>
              </a:pathLst>
            </a:custGeom>
            <a:grpFill/>
            <a:ln w="10470">
              <a:solidFill>
                <a:srgbClr val="A9CBD3"/>
              </a:solidFill>
            </a:ln>
          </p:spPr>
          <p:txBody>
            <a:bodyPr wrap="square" lIns="0" tIns="0" rIns="0" bIns="0" rtlCol="0"/>
            <a:lstStyle/>
            <a:p>
              <a:pPr>
                <a:defRPr/>
              </a:pPr>
              <a:endParaRPr sz="1092"/>
            </a:p>
          </p:txBody>
        </p:sp>
        <p:sp>
          <p:nvSpPr>
            <p:cNvPr id="27" name="object 30">
              <a:extLst>
                <a:ext uri="{FF2B5EF4-FFF2-40B4-BE49-F238E27FC236}">
                  <a16:creationId xmlns:a16="http://schemas.microsoft.com/office/drawing/2014/main" id="{AC0AA182-87C3-B605-69A4-3A6606938FEE}"/>
                </a:ext>
              </a:extLst>
            </p:cNvPr>
            <p:cNvSpPr>
              <a:spLocks noGrp="1" noRot="1" noMove="1" noResize="1" noEditPoints="1" noAdjustHandles="1" noChangeArrowheads="1" noChangeShapeType="1"/>
            </p:cNvSpPr>
            <p:nvPr/>
          </p:nvSpPr>
          <p:spPr bwMode="auto">
            <a:xfrm>
              <a:off x="17184482" y="5083541"/>
              <a:ext cx="419100" cy="4763770"/>
            </a:xfrm>
            <a:custGeom>
              <a:avLst/>
              <a:gdLst/>
              <a:ahLst/>
              <a:cxnLst/>
              <a:rect l="l" t="t" r="r" b="b"/>
              <a:pathLst>
                <a:path w="419100" h="4763770" extrusionOk="0">
                  <a:moveTo>
                    <a:pt x="418835" y="0"/>
                  </a:moveTo>
                  <a:lnTo>
                    <a:pt x="0" y="0"/>
                  </a:lnTo>
                  <a:lnTo>
                    <a:pt x="0" y="4763258"/>
                  </a:lnTo>
                  <a:lnTo>
                    <a:pt x="418835" y="4763258"/>
                  </a:lnTo>
                  <a:lnTo>
                    <a:pt x="418835" y="0"/>
                  </a:lnTo>
                  <a:close/>
                </a:path>
              </a:pathLst>
            </a:custGeom>
            <a:solidFill>
              <a:srgbClr val="00ADEF"/>
            </a:solidFill>
          </p:spPr>
          <p:txBody>
            <a:bodyPr wrap="square" lIns="0" tIns="0" rIns="0" bIns="0" rtlCol="0"/>
            <a:lstStyle/>
            <a:p>
              <a:pPr>
                <a:defRPr/>
              </a:pPr>
              <a:endParaRPr sz="1092"/>
            </a:p>
          </p:txBody>
        </p:sp>
        <p:sp>
          <p:nvSpPr>
            <p:cNvPr id="28" name="object 31">
              <a:extLst>
                <a:ext uri="{FF2B5EF4-FFF2-40B4-BE49-F238E27FC236}">
                  <a16:creationId xmlns:a16="http://schemas.microsoft.com/office/drawing/2014/main" id="{6E487C10-E3DC-6F6A-D43F-3466803C0071}"/>
                </a:ext>
              </a:extLst>
            </p:cNvPr>
            <p:cNvSpPr>
              <a:spLocks noGrp="1" noRot="1" noMove="1" noResize="1" noEditPoints="1" noAdjustHandles="1" noChangeArrowheads="1" noChangeShapeType="1"/>
            </p:cNvSpPr>
            <p:nvPr/>
          </p:nvSpPr>
          <p:spPr bwMode="auto">
            <a:xfrm>
              <a:off x="18395586" y="5943345"/>
              <a:ext cx="374015" cy="2927985"/>
            </a:xfrm>
            <a:custGeom>
              <a:avLst/>
              <a:gdLst/>
              <a:ahLst/>
              <a:cxnLst/>
              <a:rect l="l" t="t" r="r" b="b"/>
              <a:pathLst>
                <a:path w="374015" h="2927984" extrusionOk="0">
                  <a:moveTo>
                    <a:pt x="0" y="0"/>
                  </a:moveTo>
                  <a:lnTo>
                    <a:pt x="373423" y="0"/>
                  </a:lnTo>
                </a:path>
                <a:path w="374015" h="2927984" extrusionOk="0">
                  <a:moveTo>
                    <a:pt x="0" y="2927595"/>
                  </a:moveTo>
                  <a:lnTo>
                    <a:pt x="373423" y="2927595"/>
                  </a:lnTo>
                </a:path>
                <a:path w="374015" h="2927984" extrusionOk="0">
                  <a:moveTo>
                    <a:pt x="0" y="1951730"/>
                  </a:moveTo>
                  <a:lnTo>
                    <a:pt x="373423" y="1951730"/>
                  </a:lnTo>
                </a:path>
                <a:path w="374015" h="2927984" extrusionOk="0">
                  <a:moveTo>
                    <a:pt x="0" y="975864"/>
                  </a:moveTo>
                  <a:lnTo>
                    <a:pt x="373423" y="975864"/>
                  </a:lnTo>
                </a:path>
              </a:pathLst>
            </a:custGeom>
            <a:grpFill/>
            <a:ln w="10470">
              <a:solidFill>
                <a:srgbClr val="A9CBD3"/>
              </a:solidFill>
            </a:ln>
          </p:spPr>
          <p:txBody>
            <a:bodyPr wrap="square" lIns="0" tIns="0" rIns="0" bIns="0" rtlCol="0"/>
            <a:lstStyle/>
            <a:p>
              <a:pPr>
                <a:defRPr/>
              </a:pPr>
              <a:endParaRPr sz="1092"/>
            </a:p>
          </p:txBody>
        </p:sp>
        <p:sp>
          <p:nvSpPr>
            <p:cNvPr id="29" name="object 32">
              <a:extLst>
                <a:ext uri="{FF2B5EF4-FFF2-40B4-BE49-F238E27FC236}">
                  <a16:creationId xmlns:a16="http://schemas.microsoft.com/office/drawing/2014/main" id="{B5AE6448-DD1B-5161-BA47-C3B3292C372C}"/>
                </a:ext>
              </a:extLst>
            </p:cNvPr>
            <p:cNvSpPr>
              <a:spLocks noGrp="1" noRot="1" noMove="1" noResize="1" noEditPoints="1" noAdjustHandles="1" noChangeArrowheads="1" noChangeShapeType="1"/>
            </p:cNvSpPr>
            <p:nvPr/>
          </p:nvSpPr>
          <p:spPr bwMode="auto">
            <a:xfrm>
              <a:off x="17976750" y="5417583"/>
              <a:ext cx="419100" cy="4429760"/>
            </a:xfrm>
            <a:custGeom>
              <a:avLst/>
              <a:gdLst/>
              <a:ahLst/>
              <a:cxnLst/>
              <a:rect l="l" t="t" r="r" b="b"/>
              <a:pathLst>
                <a:path w="419100" h="4429759" extrusionOk="0">
                  <a:moveTo>
                    <a:pt x="418835" y="0"/>
                  </a:moveTo>
                  <a:lnTo>
                    <a:pt x="0" y="0"/>
                  </a:lnTo>
                  <a:lnTo>
                    <a:pt x="0" y="4429226"/>
                  </a:lnTo>
                  <a:lnTo>
                    <a:pt x="418835" y="4429226"/>
                  </a:lnTo>
                  <a:lnTo>
                    <a:pt x="418835" y="0"/>
                  </a:lnTo>
                  <a:close/>
                </a:path>
              </a:pathLst>
            </a:custGeom>
            <a:solidFill>
              <a:srgbClr val="00ADEF"/>
            </a:solidFill>
          </p:spPr>
          <p:txBody>
            <a:bodyPr wrap="square" lIns="0" tIns="0" rIns="0" bIns="0" rtlCol="0"/>
            <a:lstStyle/>
            <a:p>
              <a:pPr>
                <a:defRPr/>
              </a:pPr>
              <a:endParaRPr sz="1092"/>
            </a:p>
          </p:txBody>
        </p:sp>
        <p:sp>
          <p:nvSpPr>
            <p:cNvPr id="30" name="object 33">
              <a:extLst>
                <a:ext uri="{FF2B5EF4-FFF2-40B4-BE49-F238E27FC236}">
                  <a16:creationId xmlns:a16="http://schemas.microsoft.com/office/drawing/2014/main" id="{B57CA422-6C61-75D2-B7C2-562EFB4A6476}"/>
                </a:ext>
              </a:extLst>
            </p:cNvPr>
            <p:cNvSpPr>
              <a:spLocks noGrp="1" noRot="1" noMove="1" noResize="1" noEditPoints="1" noAdjustHandles="1" noChangeArrowheads="1" noChangeShapeType="1"/>
            </p:cNvSpPr>
            <p:nvPr/>
          </p:nvSpPr>
          <p:spPr bwMode="auto">
            <a:xfrm>
              <a:off x="11408415" y="4967480"/>
              <a:ext cx="7988933" cy="3903978"/>
            </a:xfrm>
            <a:custGeom>
              <a:avLst/>
              <a:gdLst/>
              <a:ahLst/>
              <a:cxnLst/>
              <a:rect l="l" t="t" r="r" b="b"/>
              <a:pathLst>
                <a:path w="7988934" h="3903979" extrusionOk="0">
                  <a:moveTo>
                    <a:pt x="7779429" y="975865"/>
                  </a:moveTo>
                  <a:lnTo>
                    <a:pt x="7988615" y="975865"/>
                  </a:lnTo>
                </a:path>
                <a:path w="7988934" h="3903979" extrusionOk="0">
                  <a:moveTo>
                    <a:pt x="0" y="0"/>
                  </a:moveTo>
                  <a:lnTo>
                    <a:pt x="7360593" y="0"/>
                  </a:lnTo>
                </a:path>
                <a:path w="7988934" h="3903979" extrusionOk="0">
                  <a:moveTo>
                    <a:pt x="7779429" y="0"/>
                  </a:moveTo>
                  <a:lnTo>
                    <a:pt x="7988615" y="0"/>
                  </a:lnTo>
                </a:path>
                <a:path w="7988934" h="3903979" extrusionOk="0">
                  <a:moveTo>
                    <a:pt x="7779429" y="3903461"/>
                  </a:moveTo>
                  <a:lnTo>
                    <a:pt x="7988615" y="3903461"/>
                  </a:lnTo>
                </a:path>
                <a:path w="7988934" h="3903979" extrusionOk="0">
                  <a:moveTo>
                    <a:pt x="7779429" y="2927595"/>
                  </a:moveTo>
                  <a:lnTo>
                    <a:pt x="7988615" y="2927595"/>
                  </a:lnTo>
                </a:path>
                <a:path w="7988934" h="3903979" extrusionOk="0">
                  <a:moveTo>
                    <a:pt x="7779429" y="1951730"/>
                  </a:moveTo>
                  <a:lnTo>
                    <a:pt x="7988615" y="1951730"/>
                  </a:lnTo>
                </a:path>
              </a:pathLst>
            </a:custGeom>
            <a:grpFill/>
            <a:ln w="10470">
              <a:solidFill>
                <a:srgbClr val="A9CBD3"/>
              </a:solidFill>
            </a:ln>
          </p:spPr>
          <p:txBody>
            <a:bodyPr wrap="square" lIns="0" tIns="0" rIns="0" bIns="0" rtlCol="0"/>
            <a:lstStyle/>
            <a:p>
              <a:pPr>
                <a:defRPr/>
              </a:pPr>
              <a:endParaRPr sz="1092"/>
            </a:p>
          </p:txBody>
        </p:sp>
        <p:sp>
          <p:nvSpPr>
            <p:cNvPr id="31" name="object 34">
              <a:extLst>
                <a:ext uri="{FF2B5EF4-FFF2-40B4-BE49-F238E27FC236}">
                  <a16:creationId xmlns:a16="http://schemas.microsoft.com/office/drawing/2014/main" id="{DCCA79D3-3356-042B-FF11-9ED93AC60060}"/>
                </a:ext>
              </a:extLst>
            </p:cNvPr>
            <p:cNvSpPr>
              <a:spLocks noGrp="1" noRot="1" noMove="1" noResize="1" noEditPoints="1" noAdjustHandles="1" noChangeArrowheads="1" noChangeShapeType="1"/>
            </p:cNvSpPr>
            <p:nvPr/>
          </p:nvSpPr>
          <p:spPr bwMode="auto">
            <a:xfrm>
              <a:off x="18769009" y="4413342"/>
              <a:ext cx="419100" cy="5433695"/>
            </a:xfrm>
            <a:custGeom>
              <a:avLst/>
              <a:gdLst/>
              <a:ahLst/>
              <a:cxnLst/>
              <a:rect l="l" t="t" r="r" b="b"/>
              <a:pathLst>
                <a:path w="419100" h="5433695" extrusionOk="0">
                  <a:moveTo>
                    <a:pt x="418835" y="0"/>
                  </a:moveTo>
                  <a:lnTo>
                    <a:pt x="0" y="0"/>
                  </a:lnTo>
                  <a:lnTo>
                    <a:pt x="0" y="5433457"/>
                  </a:lnTo>
                  <a:lnTo>
                    <a:pt x="418835" y="5433457"/>
                  </a:lnTo>
                  <a:lnTo>
                    <a:pt x="418835" y="0"/>
                  </a:lnTo>
                  <a:close/>
                </a:path>
              </a:pathLst>
            </a:custGeom>
            <a:solidFill>
              <a:srgbClr val="00ADEF"/>
            </a:solidFill>
          </p:spPr>
          <p:txBody>
            <a:bodyPr wrap="square" lIns="0" tIns="0" rIns="0" bIns="0" rtlCol="0"/>
            <a:lstStyle/>
            <a:p>
              <a:pPr>
                <a:defRPr/>
              </a:pPr>
              <a:endParaRPr sz="1092"/>
            </a:p>
          </p:txBody>
        </p:sp>
      </p:grpSp>
      <p:sp>
        <p:nvSpPr>
          <p:cNvPr id="32" name="object 35">
            <a:extLst>
              <a:ext uri="{FF2B5EF4-FFF2-40B4-BE49-F238E27FC236}">
                <a16:creationId xmlns:a16="http://schemas.microsoft.com/office/drawing/2014/main" id="{86EB4B53-55D4-CC72-6A63-CF5D7A26DDC1}"/>
              </a:ext>
            </a:extLst>
          </p:cNvPr>
          <p:cNvSpPr>
            <a:spLocks noGrp="1" noRot="1" noMove="1" noResize="1" noEditPoints="1" noAdjustHandles="1" noChangeArrowheads="1" noChangeShapeType="1"/>
          </p:cNvSpPr>
          <p:nvPr/>
        </p:nvSpPr>
        <p:spPr bwMode="auto">
          <a:xfrm>
            <a:off x="6918501" y="2420519"/>
            <a:ext cx="4844496" cy="0"/>
          </a:xfrm>
          <a:custGeom>
            <a:avLst/>
            <a:gdLst/>
            <a:ahLst/>
            <a:cxnLst/>
            <a:rect l="l" t="t" r="r" b="b"/>
            <a:pathLst>
              <a:path w="7988934" extrusionOk="0">
                <a:moveTo>
                  <a:pt x="0" y="0"/>
                </a:moveTo>
                <a:lnTo>
                  <a:pt x="7988615" y="0"/>
                </a:lnTo>
              </a:path>
            </a:pathLst>
          </a:custGeom>
          <a:ln w="10470">
            <a:solidFill>
              <a:srgbClr val="A9CBD3"/>
            </a:solidFill>
          </a:ln>
        </p:spPr>
        <p:txBody>
          <a:bodyPr wrap="square" lIns="0" tIns="0" rIns="0" bIns="0" rtlCol="0"/>
          <a:lstStyle/>
          <a:p>
            <a:pPr>
              <a:defRPr/>
            </a:pPr>
            <a:endParaRPr sz="1092"/>
          </a:p>
        </p:txBody>
      </p:sp>
      <p:sp>
        <p:nvSpPr>
          <p:cNvPr id="33" name="object 36">
            <a:extLst>
              <a:ext uri="{FF2B5EF4-FFF2-40B4-BE49-F238E27FC236}">
                <a16:creationId xmlns:a16="http://schemas.microsoft.com/office/drawing/2014/main" id="{91CA50A9-A2B4-D294-FBD6-FB464790B557}"/>
              </a:ext>
            </a:extLst>
          </p:cNvPr>
          <p:cNvSpPr txBox="1">
            <a:spLocks noGrp="1" noRot="1" noMove="1" noResize="1" noEditPoints="1" noAdjustHandles="1" noChangeArrowheads="1" noChangeShapeType="1"/>
          </p:cNvSpPr>
          <p:nvPr/>
        </p:nvSpPr>
        <p:spPr bwMode="auto">
          <a:xfrm>
            <a:off x="7028625" y="6120787"/>
            <a:ext cx="342414"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2015</a:t>
            </a:r>
            <a:endParaRPr sz="879">
              <a:latin typeface="Arial"/>
              <a:cs typeface="Arial"/>
            </a:endParaRPr>
          </a:p>
        </p:txBody>
      </p:sp>
      <p:sp>
        <p:nvSpPr>
          <p:cNvPr id="34" name="object 37">
            <a:extLst>
              <a:ext uri="{FF2B5EF4-FFF2-40B4-BE49-F238E27FC236}">
                <a16:creationId xmlns:a16="http://schemas.microsoft.com/office/drawing/2014/main" id="{539B138E-5E36-97E4-A116-6184738D9AA8}"/>
              </a:ext>
            </a:extLst>
          </p:cNvPr>
          <p:cNvSpPr txBox="1">
            <a:spLocks noGrp="1" noRot="1" noMove="1" noResize="1" noEditPoints="1" noAdjustHandles="1" noChangeArrowheads="1" noChangeShapeType="1"/>
          </p:cNvSpPr>
          <p:nvPr/>
        </p:nvSpPr>
        <p:spPr bwMode="auto">
          <a:xfrm>
            <a:off x="7519623" y="6120787"/>
            <a:ext cx="329996"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2016</a:t>
            </a:r>
            <a:endParaRPr sz="879">
              <a:latin typeface="Arial"/>
              <a:cs typeface="Arial"/>
            </a:endParaRPr>
          </a:p>
        </p:txBody>
      </p:sp>
      <p:sp>
        <p:nvSpPr>
          <p:cNvPr id="35" name="object 38">
            <a:extLst>
              <a:ext uri="{FF2B5EF4-FFF2-40B4-BE49-F238E27FC236}">
                <a16:creationId xmlns:a16="http://schemas.microsoft.com/office/drawing/2014/main" id="{D5864486-6351-6C2C-8DE9-25793E06FF5D}"/>
              </a:ext>
            </a:extLst>
          </p:cNvPr>
          <p:cNvSpPr txBox="1">
            <a:spLocks noGrp="1" noRot="1" noMove="1" noResize="1" noEditPoints="1" noAdjustHandles="1" noChangeArrowheads="1" noChangeShapeType="1"/>
          </p:cNvSpPr>
          <p:nvPr/>
        </p:nvSpPr>
        <p:spPr bwMode="auto">
          <a:xfrm>
            <a:off x="8010621" y="6120787"/>
            <a:ext cx="391840"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2017</a:t>
            </a:r>
            <a:endParaRPr sz="879">
              <a:latin typeface="Arial"/>
              <a:cs typeface="Arial"/>
            </a:endParaRPr>
          </a:p>
        </p:txBody>
      </p:sp>
      <p:sp>
        <p:nvSpPr>
          <p:cNvPr id="36" name="object 39">
            <a:extLst>
              <a:ext uri="{FF2B5EF4-FFF2-40B4-BE49-F238E27FC236}">
                <a16:creationId xmlns:a16="http://schemas.microsoft.com/office/drawing/2014/main" id="{E4C9159F-69F6-9390-EF7C-C257E057AE85}"/>
              </a:ext>
            </a:extLst>
          </p:cNvPr>
          <p:cNvSpPr txBox="1">
            <a:spLocks noGrp="1" noRot="1" noMove="1" noResize="1" noEditPoints="1" noAdjustHandles="1" noChangeArrowheads="1" noChangeShapeType="1"/>
          </p:cNvSpPr>
          <p:nvPr/>
        </p:nvSpPr>
        <p:spPr bwMode="auto">
          <a:xfrm>
            <a:off x="8495333" y="6120787"/>
            <a:ext cx="251447"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2018</a:t>
            </a:r>
            <a:endParaRPr sz="879">
              <a:latin typeface="Arial"/>
              <a:cs typeface="Arial"/>
            </a:endParaRPr>
          </a:p>
        </p:txBody>
      </p:sp>
      <p:sp>
        <p:nvSpPr>
          <p:cNvPr id="37" name="object 40">
            <a:extLst>
              <a:ext uri="{FF2B5EF4-FFF2-40B4-BE49-F238E27FC236}">
                <a16:creationId xmlns:a16="http://schemas.microsoft.com/office/drawing/2014/main" id="{23793E95-8AA9-80D1-2D7F-5446F5D9C024}"/>
              </a:ext>
            </a:extLst>
          </p:cNvPr>
          <p:cNvSpPr txBox="1">
            <a:spLocks noGrp="1" noRot="1" noMove="1" noResize="1" noEditPoints="1" noAdjustHandles="1" noChangeArrowheads="1" noChangeShapeType="1"/>
          </p:cNvSpPr>
          <p:nvPr/>
        </p:nvSpPr>
        <p:spPr bwMode="auto">
          <a:xfrm>
            <a:off x="8988160" y="6120787"/>
            <a:ext cx="353025"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2019</a:t>
            </a:r>
            <a:endParaRPr sz="879">
              <a:latin typeface="Arial"/>
              <a:cs typeface="Arial"/>
            </a:endParaRPr>
          </a:p>
        </p:txBody>
      </p:sp>
      <p:sp>
        <p:nvSpPr>
          <p:cNvPr id="38" name="object 41">
            <a:extLst>
              <a:ext uri="{FF2B5EF4-FFF2-40B4-BE49-F238E27FC236}">
                <a16:creationId xmlns:a16="http://schemas.microsoft.com/office/drawing/2014/main" id="{E37F456F-9DB4-E2E8-3CAD-C02E665E345F}"/>
              </a:ext>
            </a:extLst>
          </p:cNvPr>
          <p:cNvSpPr txBox="1">
            <a:spLocks noGrp="1" noRot="1" noMove="1" noResize="1" noEditPoints="1" noAdjustHandles="1" noChangeArrowheads="1" noChangeShapeType="1"/>
          </p:cNvSpPr>
          <p:nvPr/>
        </p:nvSpPr>
        <p:spPr bwMode="auto">
          <a:xfrm>
            <a:off x="9450574" y="6120787"/>
            <a:ext cx="276476"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2020</a:t>
            </a:r>
            <a:endParaRPr sz="879">
              <a:latin typeface="Arial"/>
              <a:cs typeface="Arial"/>
            </a:endParaRPr>
          </a:p>
        </p:txBody>
      </p:sp>
      <p:sp>
        <p:nvSpPr>
          <p:cNvPr id="39" name="object 42">
            <a:extLst>
              <a:ext uri="{FF2B5EF4-FFF2-40B4-BE49-F238E27FC236}">
                <a16:creationId xmlns:a16="http://schemas.microsoft.com/office/drawing/2014/main" id="{46D9FF17-512E-93D7-AA48-1889EAA55A0E}"/>
              </a:ext>
            </a:extLst>
          </p:cNvPr>
          <p:cNvSpPr txBox="1">
            <a:spLocks noGrp="1" noRot="1" noMove="1" noResize="1" noEditPoints="1" noAdjustHandles="1" noChangeArrowheads="1" noChangeShapeType="1"/>
          </p:cNvSpPr>
          <p:nvPr/>
        </p:nvSpPr>
        <p:spPr bwMode="auto">
          <a:xfrm>
            <a:off x="9940087" y="6120787"/>
            <a:ext cx="351941"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2021</a:t>
            </a:r>
            <a:endParaRPr sz="879">
              <a:latin typeface="Arial"/>
              <a:cs typeface="Arial"/>
            </a:endParaRPr>
          </a:p>
        </p:txBody>
      </p:sp>
      <p:sp>
        <p:nvSpPr>
          <p:cNvPr id="40" name="object 43">
            <a:extLst>
              <a:ext uri="{FF2B5EF4-FFF2-40B4-BE49-F238E27FC236}">
                <a16:creationId xmlns:a16="http://schemas.microsoft.com/office/drawing/2014/main" id="{EEBC714C-6442-82E2-AD79-32F14DAF53EA}"/>
              </a:ext>
            </a:extLst>
          </p:cNvPr>
          <p:cNvSpPr txBox="1">
            <a:spLocks noGrp="1" noRot="1" noMove="1" noResize="1" noEditPoints="1" noAdjustHandles="1" noChangeArrowheads="1" noChangeShapeType="1"/>
          </p:cNvSpPr>
          <p:nvPr/>
        </p:nvSpPr>
        <p:spPr bwMode="auto">
          <a:xfrm>
            <a:off x="10428685" y="6120787"/>
            <a:ext cx="266079"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2022</a:t>
            </a:r>
            <a:endParaRPr sz="879">
              <a:latin typeface="Arial"/>
              <a:cs typeface="Arial"/>
            </a:endParaRPr>
          </a:p>
        </p:txBody>
      </p:sp>
      <p:sp>
        <p:nvSpPr>
          <p:cNvPr id="41" name="object 44">
            <a:extLst>
              <a:ext uri="{FF2B5EF4-FFF2-40B4-BE49-F238E27FC236}">
                <a16:creationId xmlns:a16="http://schemas.microsoft.com/office/drawing/2014/main" id="{8B05A0D2-347B-9335-6F26-8B3E56ABACCF}"/>
              </a:ext>
            </a:extLst>
          </p:cNvPr>
          <p:cNvSpPr txBox="1">
            <a:spLocks noGrp="1" noRot="1" noMove="1" noResize="1" noEditPoints="1" noAdjustHandles="1" noChangeArrowheads="1" noChangeShapeType="1"/>
          </p:cNvSpPr>
          <p:nvPr/>
        </p:nvSpPr>
        <p:spPr bwMode="auto">
          <a:xfrm>
            <a:off x="10907797" y="6120787"/>
            <a:ext cx="266079"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2023</a:t>
            </a:r>
            <a:endParaRPr sz="879">
              <a:latin typeface="Arial"/>
              <a:cs typeface="Arial"/>
            </a:endParaRPr>
          </a:p>
        </p:txBody>
      </p:sp>
      <p:sp>
        <p:nvSpPr>
          <p:cNvPr id="42" name="object 45">
            <a:extLst>
              <a:ext uri="{FF2B5EF4-FFF2-40B4-BE49-F238E27FC236}">
                <a16:creationId xmlns:a16="http://schemas.microsoft.com/office/drawing/2014/main" id="{75721C6D-60E3-D8C3-B4E5-2E26AB166D55}"/>
              </a:ext>
            </a:extLst>
          </p:cNvPr>
          <p:cNvSpPr txBox="1">
            <a:spLocks noGrp="1" noRot="1" noMove="1" noResize="1" noEditPoints="1" noAdjustHandles="1" noChangeArrowheads="1" noChangeShapeType="1"/>
          </p:cNvSpPr>
          <p:nvPr/>
        </p:nvSpPr>
        <p:spPr bwMode="auto">
          <a:xfrm>
            <a:off x="11387023" y="6120787"/>
            <a:ext cx="270315"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2024</a:t>
            </a:r>
            <a:endParaRPr sz="879">
              <a:latin typeface="Arial"/>
              <a:cs typeface="Arial"/>
            </a:endParaRPr>
          </a:p>
        </p:txBody>
      </p:sp>
      <p:sp>
        <p:nvSpPr>
          <p:cNvPr id="43" name="object 46">
            <a:extLst>
              <a:ext uri="{FF2B5EF4-FFF2-40B4-BE49-F238E27FC236}">
                <a16:creationId xmlns:a16="http://schemas.microsoft.com/office/drawing/2014/main" id="{EE1884C9-2F78-498D-1A0F-BC5D7E99FE7B}"/>
              </a:ext>
            </a:extLst>
          </p:cNvPr>
          <p:cNvSpPr txBox="1">
            <a:spLocks noGrp="1" noRot="1" noMove="1" noResize="1" noEditPoints="1" noAdjustHandles="1" noChangeArrowheads="1" noChangeShapeType="1"/>
          </p:cNvSpPr>
          <p:nvPr/>
        </p:nvSpPr>
        <p:spPr bwMode="auto">
          <a:xfrm>
            <a:off x="6188465" y="2334980"/>
            <a:ext cx="605321" cy="145792"/>
          </a:xfrm>
          <a:prstGeom prst="rect">
            <a:avLst/>
          </a:prstGeom>
        </p:spPr>
        <p:txBody>
          <a:bodyPr vert="horz" wrap="square" lIns="0" tIns="10397" rIns="0" bIns="0" rtlCol="0">
            <a:spAutoFit/>
          </a:bodyPr>
          <a:lstStyle/>
          <a:p>
            <a:pPr marL="7701">
              <a:spcBef>
                <a:spcPts val="82"/>
              </a:spcBef>
              <a:defRPr/>
            </a:pPr>
            <a:r>
              <a:rPr sz="879">
                <a:solidFill>
                  <a:srgbClr val="333333"/>
                </a:solidFill>
                <a:latin typeface="Arial"/>
                <a:cs typeface="Arial"/>
              </a:rPr>
              <a:t>6</a:t>
            </a:r>
            <a:r>
              <a:rPr sz="879" spc="12">
                <a:solidFill>
                  <a:srgbClr val="333333"/>
                </a:solidFill>
                <a:latin typeface="Arial"/>
                <a:cs typeface="Arial"/>
              </a:rPr>
              <a:t> </a:t>
            </a:r>
            <a:r>
              <a:rPr sz="879">
                <a:solidFill>
                  <a:srgbClr val="333333"/>
                </a:solidFill>
                <a:latin typeface="Arial"/>
                <a:cs typeface="Arial"/>
              </a:rPr>
              <a:t>трлн</a:t>
            </a:r>
            <a:r>
              <a:rPr sz="879" spc="247">
                <a:solidFill>
                  <a:srgbClr val="333333"/>
                </a:solidFill>
                <a:latin typeface="Arial"/>
                <a:cs typeface="Arial"/>
              </a:rPr>
              <a:t> </a:t>
            </a:r>
            <a:r>
              <a:rPr sz="879" spc="-15">
                <a:solidFill>
                  <a:srgbClr val="333333"/>
                </a:solidFill>
                <a:latin typeface="Arial"/>
                <a:cs typeface="Arial"/>
              </a:rPr>
              <a:t>руб</a:t>
            </a:r>
            <a:endParaRPr sz="879">
              <a:latin typeface="Arial"/>
              <a:cs typeface="Arial"/>
            </a:endParaRPr>
          </a:p>
        </p:txBody>
      </p:sp>
      <p:sp>
        <p:nvSpPr>
          <p:cNvPr id="44" name="object 47">
            <a:extLst>
              <a:ext uri="{FF2B5EF4-FFF2-40B4-BE49-F238E27FC236}">
                <a16:creationId xmlns:a16="http://schemas.microsoft.com/office/drawing/2014/main" id="{B28AD3AD-ABFB-D268-DC04-705C98D06725}"/>
              </a:ext>
            </a:extLst>
          </p:cNvPr>
          <p:cNvSpPr txBox="1">
            <a:spLocks noGrp="1" noRot="1" noMove="1" noResize="1" noEditPoints="1" noAdjustHandles="1" noChangeArrowheads="1" noChangeShapeType="1"/>
          </p:cNvSpPr>
          <p:nvPr/>
        </p:nvSpPr>
        <p:spPr bwMode="auto">
          <a:xfrm>
            <a:off x="6188465" y="2925527"/>
            <a:ext cx="605321" cy="145792"/>
          </a:xfrm>
          <a:prstGeom prst="rect">
            <a:avLst/>
          </a:prstGeom>
        </p:spPr>
        <p:txBody>
          <a:bodyPr vert="horz" wrap="square" lIns="0" tIns="10397" rIns="0" bIns="0" rtlCol="0">
            <a:spAutoFit/>
          </a:bodyPr>
          <a:lstStyle/>
          <a:p>
            <a:pPr marL="7701">
              <a:spcBef>
                <a:spcPts val="82"/>
              </a:spcBef>
              <a:defRPr/>
            </a:pPr>
            <a:r>
              <a:rPr sz="879">
                <a:solidFill>
                  <a:srgbClr val="333333"/>
                </a:solidFill>
                <a:latin typeface="Arial"/>
                <a:cs typeface="Arial"/>
              </a:rPr>
              <a:t>5</a:t>
            </a:r>
            <a:r>
              <a:rPr sz="879" spc="12">
                <a:solidFill>
                  <a:srgbClr val="333333"/>
                </a:solidFill>
                <a:latin typeface="Arial"/>
                <a:cs typeface="Arial"/>
              </a:rPr>
              <a:t> </a:t>
            </a:r>
            <a:r>
              <a:rPr sz="879">
                <a:solidFill>
                  <a:srgbClr val="333333"/>
                </a:solidFill>
                <a:latin typeface="Arial"/>
                <a:cs typeface="Arial"/>
              </a:rPr>
              <a:t>трлн</a:t>
            </a:r>
            <a:r>
              <a:rPr sz="879" spc="247">
                <a:solidFill>
                  <a:srgbClr val="333333"/>
                </a:solidFill>
                <a:latin typeface="Arial"/>
                <a:cs typeface="Arial"/>
              </a:rPr>
              <a:t> </a:t>
            </a:r>
            <a:r>
              <a:rPr sz="879" spc="-15">
                <a:solidFill>
                  <a:srgbClr val="333333"/>
                </a:solidFill>
                <a:latin typeface="Arial"/>
                <a:cs typeface="Arial"/>
              </a:rPr>
              <a:t>руб</a:t>
            </a:r>
            <a:endParaRPr sz="879">
              <a:latin typeface="Arial"/>
              <a:cs typeface="Arial"/>
            </a:endParaRPr>
          </a:p>
        </p:txBody>
      </p:sp>
      <p:sp>
        <p:nvSpPr>
          <p:cNvPr id="45" name="object 48">
            <a:extLst>
              <a:ext uri="{FF2B5EF4-FFF2-40B4-BE49-F238E27FC236}">
                <a16:creationId xmlns:a16="http://schemas.microsoft.com/office/drawing/2014/main" id="{2090AB6E-35AE-F61C-3878-17E530EC9211}"/>
              </a:ext>
            </a:extLst>
          </p:cNvPr>
          <p:cNvSpPr txBox="1">
            <a:spLocks noGrp="1" noRot="1" noMove="1" noResize="1" noEditPoints="1" noAdjustHandles="1" noChangeArrowheads="1" noChangeShapeType="1"/>
          </p:cNvSpPr>
          <p:nvPr/>
        </p:nvSpPr>
        <p:spPr bwMode="auto">
          <a:xfrm>
            <a:off x="6155892" y="3516073"/>
            <a:ext cx="609172" cy="145792"/>
          </a:xfrm>
          <a:prstGeom prst="rect">
            <a:avLst/>
          </a:prstGeom>
        </p:spPr>
        <p:txBody>
          <a:bodyPr vert="horz" wrap="square" lIns="0" tIns="10397" rIns="0" bIns="0" rtlCol="0">
            <a:spAutoFit/>
          </a:bodyPr>
          <a:lstStyle/>
          <a:p>
            <a:pPr marL="7701">
              <a:spcBef>
                <a:spcPts val="82"/>
              </a:spcBef>
              <a:defRPr/>
            </a:pPr>
            <a:r>
              <a:rPr sz="879">
                <a:solidFill>
                  <a:srgbClr val="333333"/>
                </a:solidFill>
                <a:latin typeface="Arial"/>
                <a:cs typeface="Arial"/>
              </a:rPr>
              <a:t>4</a:t>
            </a:r>
            <a:r>
              <a:rPr sz="879" spc="12">
                <a:solidFill>
                  <a:srgbClr val="333333"/>
                </a:solidFill>
                <a:latin typeface="Arial"/>
                <a:cs typeface="Arial"/>
              </a:rPr>
              <a:t> </a:t>
            </a:r>
            <a:r>
              <a:rPr sz="879">
                <a:solidFill>
                  <a:srgbClr val="333333"/>
                </a:solidFill>
                <a:latin typeface="Arial"/>
                <a:cs typeface="Arial"/>
              </a:rPr>
              <a:t>трлн</a:t>
            </a:r>
            <a:r>
              <a:rPr sz="879" spc="252">
                <a:solidFill>
                  <a:srgbClr val="333333"/>
                </a:solidFill>
                <a:latin typeface="Arial"/>
                <a:cs typeface="Arial"/>
              </a:rPr>
              <a:t> </a:t>
            </a:r>
            <a:r>
              <a:rPr sz="879" spc="-15">
                <a:solidFill>
                  <a:srgbClr val="333333"/>
                </a:solidFill>
                <a:latin typeface="Arial"/>
                <a:cs typeface="Arial"/>
              </a:rPr>
              <a:t>руб</a:t>
            </a:r>
            <a:endParaRPr sz="879">
              <a:latin typeface="Arial"/>
              <a:cs typeface="Arial"/>
            </a:endParaRPr>
          </a:p>
        </p:txBody>
      </p:sp>
      <p:sp>
        <p:nvSpPr>
          <p:cNvPr id="46" name="object 49">
            <a:extLst>
              <a:ext uri="{FF2B5EF4-FFF2-40B4-BE49-F238E27FC236}">
                <a16:creationId xmlns:a16="http://schemas.microsoft.com/office/drawing/2014/main" id="{81B0D2BB-497F-95B8-8B66-276583A98F39}"/>
              </a:ext>
            </a:extLst>
          </p:cNvPr>
          <p:cNvSpPr txBox="1">
            <a:spLocks noGrp="1" noRot="1" noMove="1" noResize="1" noEditPoints="1" noAdjustHandles="1" noChangeArrowheads="1" noChangeShapeType="1"/>
          </p:cNvSpPr>
          <p:nvPr/>
        </p:nvSpPr>
        <p:spPr bwMode="auto">
          <a:xfrm>
            <a:off x="6160464" y="4106620"/>
            <a:ext cx="604936" cy="145792"/>
          </a:xfrm>
          <a:prstGeom prst="rect">
            <a:avLst/>
          </a:prstGeom>
        </p:spPr>
        <p:txBody>
          <a:bodyPr vert="horz" wrap="square" lIns="0" tIns="10397" rIns="0" bIns="0" rtlCol="0">
            <a:spAutoFit/>
          </a:bodyPr>
          <a:lstStyle/>
          <a:p>
            <a:pPr marL="7701">
              <a:spcBef>
                <a:spcPts val="82"/>
              </a:spcBef>
              <a:defRPr/>
            </a:pPr>
            <a:r>
              <a:rPr sz="879">
                <a:solidFill>
                  <a:srgbClr val="333333"/>
                </a:solidFill>
                <a:latin typeface="Arial"/>
                <a:cs typeface="Arial"/>
              </a:rPr>
              <a:t>3</a:t>
            </a:r>
            <a:r>
              <a:rPr sz="879" spc="12">
                <a:solidFill>
                  <a:srgbClr val="333333"/>
                </a:solidFill>
                <a:latin typeface="Arial"/>
                <a:cs typeface="Arial"/>
              </a:rPr>
              <a:t> </a:t>
            </a:r>
            <a:r>
              <a:rPr sz="879">
                <a:solidFill>
                  <a:srgbClr val="333333"/>
                </a:solidFill>
                <a:latin typeface="Arial"/>
                <a:cs typeface="Arial"/>
              </a:rPr>
              <a:t>трлн</a:t>
            </a:r>
            <a:r>
              <a:rPr sz="879" spc="247">
                <a:solidFill>
                  <a:srgbClr val="333333"/>
                </a:solidFill>
                <a:latin typeface="Arial"/>
                <a:cs typeface="Arial"/>
              </a:rPr>
              <a:t> </a:t>
            </a:r>
            <a:r>
              <a:rPr sz="879" spc="-15">
                <a:solidFill>
                  <a:srgbClr val="333333"/>
                </a:solidFill>
                <a:latin typeface="Arial"/>
                <a:cs typeface="Arial"/>
              </a:rPr>
              <a:t>руб</a:t>
            </a:r>
            <a:endParaRPr sz="879">
              <a:latin typeface="Arial"/>
              <a:cs typeface="Arial"/>
            </a:endParaRPr>
          </a:p>
        </p:txBody>
      </p:sp>
      <p:sp>
        <p:nvSpPr>
          <p:cNvPr id="47" name="object 50">
            <a:extLst>
              <a:ext uri="{FF2B5EF4-FFF2-40B4-BE49-F238E27FC236}">
                <a16:creationId xmlns:a16="http://schemas.microsoft.com/office/drawing/2014/main" id="{D034F79F-06FE-9736-4D7E-BF280CFE3312}"/>
              </a:ext>
            </a:extLst>
          </p:cNvPr>
          <p:cNvSpPr txBox="1">
            <a:spLocks noGrp="1" noRot="1" noMove="1" noResize="1" noEditPoints="1" noAdjustHandles="1" noChangeArrowheads="1" noChangeShapeType="1"/>
          </p:cNvSpPr>
          <p:nvPr/>
        </p:nvSpPr>
        <p:spPr bwMode="auto">
          <a:xfrm>
            <a:off x="6161720" y="4697167"/>
            <a:ext cx="603396" cy="145792"/>
          </a:xfrm>
          <a:prstGeom prst="rect">
            <a:avLst/>
          </a:prstGeom>
        </p:spPr>
        <p:txBody>
          <a:bodyPr vert="horz" wrap="square" lIns="0" tIns="10397" rIns="0" bIns="0" rtlCol="0">
            <a:spAutoFit/>
          </a:bodyPr>
          <a:lstStyle/>
          <a:p>
            <a:pPr marL="7701">
              <a:spcBef>
                <a:spcPts val="82"/>
              </a:spcBef>
              <a:defRPr/>
            </a:pPr>
            <a:r>
              <a:rPr sz="879">
                <a:solidFill>
                  <a:srgbClr val="333333"/>
                </a:solidFill>
                <a:latin typeface="Arial"/>
                <a:cs typeface="Arial"/>
              </a:rPr>
              <a:t>2</a:t>
            </a:r>
            <a:r>
              <a:rPr sz="879" spc="12">
                <a:solidFill>
                  <a:srgbClr val="333333"/>
                </a:solidFill>
                <a:latin typeface="Arial"/>
                <a:cs typeface="Arial"/>
              </a:rPr>
              <a:t> </a:t>
            </a:r>
            <a:r>
              <a:rPr sz="879">
                <a:solidFill>
                  <a:srgbClr val="333333"/>
                </a:solidFill>
                <a:latin typeface="Arial"/>
                <a:cs typeface="Arial"/>
              </a:rPr>
              <a:t>трлн</a:t>
            </a:r>
            <a:r>
              <a:rPr sz="879" spc="247">
                <a:solidFill>
                  <a:srgbClr val="333333"/>
                </a:solidFill>
                <a:latin typeface="Arial"/>
                <a:cs typeface="Arial"/>
              </a:rPr>
              <a:t> </a:t>
            </a:r>
            <a:r>
              <a:rPr sz="879" spc="-15">
                <a:solidFill>
                  <a:srgbClr val="333333"/>
                </a:solidFill>
                <a:latin typeface="Arial"/>
                <a:cs typeface="Arial"/>
              </a:rPr>
              <a:t>руб</a:t>
            </a:r>
            <a:endParaRPr sz="879">
              <a:latin typeface="Arial"/>
              <a:cs typeface="Arial"/>
            </a:endParaRPr>
          </a:p>
        </p:txBody>
      </p:sp>
      <p:sp>
        <p:nvSpPr>
          <p:cNvPr id="48" name="object 51">
            <a:extLst>
              <a:ext uri="{FF2B5EF4-FFF2-40B4-BE49-F238E27FC236}">
                <a16:creationId xmlns:a16="http://schemas.microsoft.com/office/drawing/2014/main" id="{B9DC1534-47EF-CBF9-5963-F613AE64EBF7}"/>
              </a:ext>
            </a:extLst>
          </p:cNvPr>
          <p:cNvSpPr txBox="1">
            <a:spLocks noGrp="1" noRot="1" noMove="1" noResize="1" noEditPoints="1" noAdjustHandles="1" noChangeArrowheads="1" noChangeShapeType="1"/>
          </p:cNvSpPr>
          <p:nvPr/>
        </p:nvSpPr>
        <p:spPr bwMode="auto">
          <a:xfrm>
            <a:off x="6179665" y="5287714"/>
            <a:ext cx="585683" cy="145792"/>
          </a:xfrm>
          <a:prstGeom prst="rect">
            <a:avLst/>
          </a:prstGeom>
        </p:spPr>
        <p:txBody>
          <a:bodyPr vert="horz" wrap="square" lIns="0" tIns="10397" rIns="0" bIns="0" rtlCol="0">
            <a:spAutoFit/>
          </a:bodyPr>
          <a:lstStyle/>
          <a:p>
            <a:pPr marL="7701">
              <a:spcBef>
                <a:spcPts val="82"/>
              </a:spcBef>
              <a:defRPr/>
            </a:pPr>
            <a:r>
              <a:rPr sz="879">
                <a:solidFill>
                  <a:srgbClr val="333333"/>
                </a:solidFill>
                <a:latin typeface="Arial"/>
                <a:cs typeface="Arial"/>
              </a:rPr>
              <a:t>1</a:t>
            </a:r>
            <a:r>
              <a:rPr sz="879" spc="12">
                <a:solidFill>
                  <a:srgbClr val="333333"/>
                </a:solidFill>
                <a:latin typeface="Arial"/>
                <a:cs typeface="Arial"/>
              </a:rPr>
              <a:t> </a:t>
            </a:r>
            <a:r>
              <a:rPr sz="879">
                <a:solidFill>
                  <a:srgbClr val="333333"/>
                </a:solidFill>
                <a:latin typeface="Arial"/>
                <a:cs typeface="Arial"/>
              </a:rPr>
              <a:t>трлн</a:t>
            </a:r>
            <a:r>
              <a:rPr sz="879" spc="246">
                <a:solidFill>
                  <a:srgbClr val="333333"/>
                </a:solidFill>
                <a:latin typeface="Arial"/>
                <a:cs typeface="Arial"/>
              </a:rPr>
              <a:t> </a:t>
            </a:r>
            <a:r>
              <a:rPr sz="879" spc="-15">
                <a:solidFill>
                  <a:srgbClr val="333333"/>
                </a:solidFill>
                <a:latin typeface="Arial"/>
                <a:cs typeface="Arial"/>
              </a:rPr>
              <a:t>руб</a:t>
            </a:r>
            <a:endParaRPr sz="879">
              <a:latin typeface="Arial"/>
              <a:cs typeface="Arial"/>
            </a:endParaRPr>
          </a:p>
        </p:txBody>
      </p:sp>
      <p:sp>
        <p:nvSpPr>
          <p:cNvPr id="49" name="object 52">
            <a:extLst>
              <a:ext uri="{FF2B5EF4-FFF2-40B4-BE49-F238E27FC236}">
                <a16:creationId xmlns:a16="http://schemas.microsoft.com/office/drawing/2014/main" id="{D1ABB891-2D5C-0A7E-DE1A-57B00E5791E3}"/>
              </a:ext>
            </a:extLst>
          </p:cNvPr>
          <p:cNvSpPr txBox="1">
            <a:spLocks noGrp="1" noRot="1" noMove="1" noResize="1" noEditPoints="1" noAdjustHandles="1" noChangeArrowheads="1" noChangeShapeType="1"/>
          </p:cNvSpPr>
          <p:nvPr/>
        </p:nvSpPr>
        <p:spPr bwMode="auto">
          <a:xfrm>
            <a:off x="6706207" y="5878259"/>
            <a:ext cx="87410" cy="145792"/>
          </a:xfrm>
          <a:prstGeom prst="rect">
            <a:avLst/>
          </a:prstGeom>
        </p:spPr>
        <p:txBody>
          <a:bodyPr vert="horz" wrap="square" lIns="0" tIns="10397" rIns="0" bIns="0" rtlCol="0">
            <a:spAutoFit/>
          </a:bodyPr>
          <a:lstStyle/>
          <a:p>
            <a:pPr marL="7701">
              <a:spcBef>
                <a:spcPts val="82"/>
              </a:spcBef>
              <a:defRPr/>
            </a:pPr>
            <a:r>
              <a:rPr sz="879" spc="12">
                <a:solidFill>
                  <a:srgbClr val="333333"/>
                </a:solidFill>
                <a:latin typeface="Arial"/>
                <a:cs typeface="Arial"/>
              </a:rPr>
              <a:t>0</a:t>
            </a:r>
            <a:endParaRPr sz="879">
              <a:latin typeface="Arial"/>
              <a:cs typeface="Arial"/>
            </a:endParaRPr>
          </a:p>
        </p:txBody>
      </p:sp>
      <p:sp>
        <p:nvSpPr>
          <p:cNvPr id="50" name="object 53">
            <a:extLst>
              <a:ext uri="{FF2B5EF4-FFF2-40B4-BE49-F238E27FC236}">
                <a16:creationId xmlns:a16="http://schemas.microsoft.com/office/drawing/2014/main" id="{90888978-13E7-07A1-DA91-E4B0ADFF4154}"/>
              </a:ext>
            </a:extLst>
          </p:cNvPr>
          <p:cNvSpPr txBox="1">
            <a:spLocks noGrp="1" noRot="1" noMove="1" noResize="1" noEditPoints="1" noAdjustHandles="1" noChangeArrowheads="1" noChangeShapeType="1"/>
          </p:cNvSpPr>
          <p:nvPr/>
        </p:nvSpPr>
        <p:spPr bwMode="auto">
          <a:xfrm>
            <a:off x="7040998" y="5391041"/>
            <a:ext cx="266297" cy="130584"/>
          </a:xfrm>
          <a:prstGeom prst="rect">
            <a:avLst/>
          </a:prstGeom>
        </p:spPr>
        <p:txBody>
          <a:bodyPr vert="horz" wrap="square" lIns="0" tIns="9242" rIns="0" bIns="0" rtlCol="0">
            <a:spAutoFit/>
          </a:bodyPr>
          <a:lstStyle/>
          <a:p>
            <a:pPr marL="7701">
              <a:spcBef>
                <a:spcPts val="73"/>
              </a:spcBef>
              <a:defRPr/>
            </a:pPr>
            <a:r>
              <a:rPr sz="788" b="1" spc="-6">
                <a:solidFill>
                  <a:srgbClr val="00ADEF"/>
                </a:solidFill>
                <a:latin typeface="Arial"/>
                <a:cs typeface="Arial"/>
              </a:rPr>
              <a:t>0,652</a:t>
            </a:r>
            <a:endParaRPr sz="788" b="1">
              <a:latin typeface="Arial"/>
              <a:cs typeface="Arial"/>
            </a:endParaRPr>
          </a:p>
        </p:txBody>
      </p:sp>
      <p:sp>
        <p:nvSpPr>
          <p:cNvPr id="51" name="object 54">
            <a:extLst>
              <a:ext uri="{FF2B5EF4-FFF2-40B4-BE49-F238E27FC236}">
                <a16:creationId xmlns:a16="http://schemas.microsoft.com/office/drawing/2014/main" id="{2A1C3A9E-6338-C9AA-9032-B8B8F5901BB8}"/>
              </a:ext>
            </a:extLst>
          </p:cNvPr>
          <p:cNvSpPr txBox="1">
            <a:spLocks noGrp="1" noRot="1" noMove="1" noResize="1" noEditPoints="1" noAdjustHandles="1" noChangeArrowheads="1" noChangeShapeType="1"/>
          </p:cNvSpPr>
          <p:nvPr/>
        </p:nvSpPr>
        <p:spPr bwMode="auto">
          <a:xfrm>
            <a:off x="7544187" y="4916602"/>
            <a:ext cx="223310" cy="130584"/>
          </a:xfrm>
          <a:prstGeom prst="rect">
            <a:avLst/>
          </a:prstGeom>
        </p:spPr>
        <p:txBody>
          <a:bodyPr vert="horz" wrap="square" lIns="0" tIns="9242" rIns="0" bIns="0" rtlCol="0">
            <a:spAutoFit/>
          </a:bodyPr>
          <a:lstStyle/>
          <a:p>
            <a:pPr marL="7701">
              <a:spcBef>
                <a:spcPts val="73"/>
              </a:spcBef>
              <a:defRPr/>
            </a:pPr>
            <a:r>
              <a:rPr sz="788" b="1" spc="-12">
                <a:solidFill>
                  <a:srgbClr val="00ADEF"/>
                </a:solidFill>
                <a:latin typeface="Arial"/>
                <a:cs typeface="Arial"/>
              </a:rPr>
              <a:t>1,43</a:t>
            </a:r>
            <a:endParaRPr sz="788" b="1">
              <a:latin typeface="Arial"/>
              <a:cs typeface="Arial"/>
            </a:endParaRPr>
          </a:p>
        </p:txBody>
      </p:sp>
      <p:sp>
        <p:nvSpPr>
          <p:cNvPr id="52" name="object 55">
            <a:extLst>
              <a:ext uri="{FF2B5EF4-FFF2-40B4-BE49-F238E27FC236}">
                <a16:creationId xmlns:a16="http://schemas.microsoft.com/office/drawing/2014/main" id="{87A57ADC-925F-0C1E-8744-0365CEE020BE}"/>
              </a:ext>
            </a:extLst>
          </p:cNvPr>
          <p:cNvSpPr txBox="1">
            <a:spLocks noGrp="1" noRot="1" noMove="1" noResize="1" noEditPoints="1" noAdjustHandles="1" noChangeArrowheads="1" noChangeShapeType="1"/>
          </p:cNvSpPr>
          <p:nvPr/>
        </p:nvSpPr>
        <p:spPr bwMode="auto">
          <a:xfrm>
            <a:off x="7998285" y="4573116"/>
            <a:ext cx="269686" cy="130584"/>
          </a:xfrm>
          <a:prstGeom prst="rect">
            <a:avLst/>
          </a:prstGeom>
        </p:spPr>
        <p:txBody>
          <a:bodyPr vert="horz" wrap="square" lIns="0" tIns="9242" rIns="0" bIns="0" rtlCol="0">
            <a:spAutoFit/>
          </a:bodyPr>
          <a:lstStyle/>
          <a:p>
            <a:pPr marL="7701">
              <a:spcBef>
                <a:spcPts val="73"/>
              </a:spcBef>
              <a:defRPr/>
            </a:pPr>
            <a:r>
              <a:rPr sz="788" b="1" spc="-15">
                <a:solidFill>
                  <a:srgbClr val="00ADEF"/>
                </a:solidFill>
                <a:latin typeface="Arial"/>
                <a:cs typeface="Arial"/>
              </a:rPr>
              <a:t>1,95</a:t>
            </a:r>
            <a:endParaRPr sz="788" b="1">
              <a:latin typeface="Arial"/>
              <a:cs typeface="Arial"/>
            </a:endParaRPr>
          </a:p>
        </p:txBody>
      </p:sp>
      <p:sp>
        <p:nvSpPr>
          <p:cNvPr id="53" name="object 56">
            <a:extLst>
              <a:ext uri="{FF2B5EF4-FFF2-40B4-BE49-F238E27FC236}">
                <a16:creationId xmlns:a16="http://schemas.microsoft.com/office/drawing/2014/main" id="{C2F056D2-4007-733D-47B9-4503E83FBC12}"/>
              </a:ext>
            </a:extLst>
          </p:cNvPr>
          <p:cNvSpPr txBox="1">
            <a:spLocks noGrp="1" noRot="1" noMove="1" noResize="1" noEditPoints="1" noAdjustHandles="1" noChangeArrowheads="1" noChangeShapeType="1"/>
          </p:cNvSpPr>
          <p:nvPr/>
        </p:nvSpPr>
        <p:spPr bwMode="auto">
          <a:xfrm>
            <a:off x="8452595" y="4478229"/>
            <a:ext cx="329410" cy="130584"/>
          </a:xfrm>
          <a:prstGeom prst="rect">
            <a:avLst/>
          </a:prstGeom>
        </p:spPr>
        <p:txBody>
          <a:bodyPr vert="horz" wrap="square" lIns="0" tIns="9242" rIns="0" bIns="0" rtlCol="0">
            <a:spAutoFit/>
          </a:bodyPr>
          <a:lstStyle/>
          <a:p>
            <a:pPr marL="7701">
              <a:spcBef>
                <a:spcPts val="73"/>
              </a:spcBef>
              <a:defRPr/>
            </a:pPr>
            <a:r>
              <a:rPr sz="788" b="1" spc="-6">
                <a:solidFill>
                  <a:srgbClr val="00ADEF"/>
                </a:solidFill>
                <a:latin typeface="Arial"/>
                <a:cs typeface="Arial"/>
              </a:rPr>
              <a:t>2,128</a:t>
            </a:r>
            <a:endParaRPr sz="788" b="1">
              <a:latin typeface="Arial"/>
              <a:cs typeface="Arial"/>
            </a:endParaRPr>
          </a:p>
        </p:txBody>
      </p:sp>
      <p:sp>
        <p:nvSpPr>
          <p:cNvPr id="54" name="object 57">
            <a:extLst>
              <a:ext uri="{FF2B5EF4-FFF2-40B4-BE49-F238E27FC236}">
                <a16:creationId xmlns:a16="http://schemas.microsoft.com/office/drawing/2014/main" id="{73BAA2B3-5401-8F95-4829-A16E678114B9}"/>
              </a:ext>
            </a:extLst>
          </p:cNvPr>
          <p:cNvSpPr txBox="1">
            <a:spLocks noGrp="1" noRot="1" noMove="1" noResize="1" noEditPoints="1" noAdjustHandles="1" noChangeArrowheads="1" noChangeShapeType="1"/>
          </p:cNvSpPr>
          <p:nvPr/>
        </p:nvSpPr>
        <p:spPr bwMode="auto">
          <a:xfrm>
            <a:off x="8972279" y="4334271"/>
            <a:ext cx="265912" cy="130584"/>
          </a:xfrm>
          <a:prstGeom prst="rect">
            <a:avLst/>
          </a:prstGeom>
        </p:spPr>
        <p:txBody>
          <a:bodyPr vert="horz" wrap="square" lIns="0" tIns="9242" rIns="0" bIns="0" rtlCol="0">
            <a:spAutoFit/>
          </a:bodyPr>
          <a:lstStyle/>
          <a:p>
            <a:pPr marL="7701">
              <a:spcBef>
                <a:spcPts val="73"/>
              </a:spcBef>
              <a:defRPr/>
            </a:pPr>
            <a:r>
              <a:rPr sz="788" b="1" spc="-6">
                <a:solidFill>
                  <a:srgbClr val="00ADEF"/>
                </a:solidFill>
                <a:latin typeface="Arial"/>
                <a:cs typeface="Arial"/>
              </a:rPr>
              <a:t>2,385</a:t>
            </a:r>
            <a:endParaRPr sz="788" b="1">
              <a:latin typeface="Arial"/>
              <a:cs typeface="Arial"/>
            </a:endParaRPr>
          </a:p>
        </p:txBody>
      </p:sp>
      <p:sp>
        <p:nvSpPr>
          <p:cNvPr id="55" name="object 58">
            <a:extLst>
              <a:ext uri="{FF2B5EF4-FFF2-40B4-BE49-F238E27FC236}">
                <a16:creationId xmlns:a16="http://schemas.microsoft.com/office/drawing/2014/main" id="{F62A9A06-F20A-3DC5-9C86-2C8BC51F7E4B}"/>
              </a:ext>
            </a:extLst>
          </p:cNvPr>
          <p:cNvSpPr txBox="1">
            <a:spLocks noGrp="1" noRot="1" noMove="1" noResize="1" noEditPoints="1" noAdjustHandles="1" noChangeArrowheads="1" noChangeShapeType="1"/>
          </p:cNvSpPr>
          <p:nvPr/>
        </p:nvSpPr>
        <p:spPr bwMode="auto">
          <a:xfrm>
            <a:off x="9448749" y="3657053"/>
            <a:ext cx="278519" cy="130584"/>
          </a:xfrm>
          <a:prstGeom prst="rect">
            <a:avLst/>
          </a:prstGeom>
        </p:spPr>
        <p:txBody>
          <a:bodyPr vert="horz" wrap="square" lIns="0" tIns="9242" rIns="0" bIns="0" rtlCol="0">
            <a:spAutoFit/>
          </a:bodyPr>
          <a:lstStyle/>
          <a:p>
            <a:pPr marL="7701">
              <a:spcBef>
                <a:spcPts val="73"/>
              </a:spcBef>
              <a:defRPr/>
            </a:pPr>
            <a:r>
              <a:rPr sz="788" b="1" spc="-12">
                <a:solidFill>
                  <a:srgbClr val="00ADEF"/>
                </a:solidFill>
                <a:latin typeface="Arial"/>
                <a:cs typeface="Arial"/>
              </a:rPr>
              <a:t>3,567</a:t>
            </a:r>
            <a:endParaRPr sz="788" b="1">
              <a:latin typeface="Arial"/>
              <a:cs typeface="Arial"/>
            </a:endParaRPr>
          </a:p>
        </p:txBody>
      </p:sp>
      <p:sp>
        <p:nvSpPr>
          <p:cNvPr id="56" name="object 59">
            <a:extLst>
              <a:ext uri="{FF2B5EF4-FFF2-40B4-BE49-F238E27FC236}">
                <a16:creationId xmlns:a16="http://schemas.microsoft.com/office/drawing/2014/main" id="{357B511F-6015-5DB8-7680-0E20157C7161}"/>
              </a:ext>
            </a:extLst>
          </p:cNvPr>
          <p:cNvSpPr txBox="1">
            <a:spLocks noGrp="1" noRot="1" noMove="1" noResize="1" noEditPoints="1" noAdjustHandles="1" noChangeArrowheads="1" noChangeShapeType="1"/>
          </p:cNvSpPr>
          <p:nvPr/>
        </p:nvSpPr>
        <p:spPr bwMode="auto">
          <a:xfrm>
            <a:off x="9931010" y="3745947"/>
            <a:ext cx="286397" cy="130584"/>
          </a:xfrm>
          <a:prstGeom prst="rect">
            <a:avLst/>
          </a:prstGeom>
        </p:spPr>
        <p:txBody>
          <a:bodyPr vert="horz" wrap="square" lIns="0" tIns="9242" rIns="0" bIns="0" rtlCol="0">
            <a:spAutoFit/>
          </a:bodyPr>
          <a:lstStyle/>
          <a:p>
            <a:pPr marL="7701">
              <a:spcBef>
                <a:spcPts val="73"/>
              </a:spcBef>
              <a:defRPr/>
            </a:pPr>
            <a:r>
              <a:rPr sz="788" b="1" spc="-6">
                <a:solidFill>
                  <a:srgbClr val="00ADEF"/>
                </a:solidFill>
                <a:latin typeface="Arial"/>
                <a:cs typeface="Arial"/>
              </a:rPr>
              <a:t>3,425</a:t>
            </a:r>
            <a:endParaRPr sz="788" b="1">
              <a:latin typeface="Arial"/>
              <a:cs typeface="Arial"/>
            </a:endParaRPr>
          </a:p>
        </p:txBody>
      </p:sp>
      <p:sp>
        <p:nvSpPr>
          <p:cNvPr id="57" name="object 60">
            <a:extLst>
              <a:ext uri="{FF2B5EF4-FFF2-40B4-BE49-F238E27FC236}">
                <a16:creationId xmlns:a16="http://schemas.microsoft.com/office/drawing/2014/main" id="{6A2B7F9D-8888-F955-24E6-9977B4E5C5DD}"/>
              </a:ext>
            </a:extLst>
          </p:cNvPr>
          <p:cNvSpPr txBox="1">
            <a:spLocks noGrp="1" noRot="1" noMove="1" noResize="1" noEditPoints="1" noAdjustHandles="1" noChangeArrowheads="1" noChangeShapeType="1"/>
          </p:cNvSpPr>
          <p:nvPr/>
        </p:nvSpPr>
        <p:spPr bwMode="auto">
          <a:xfrm>
            <a:off x="10411849" y="2850507"/>
            <a:ext cx="305143" cy="130584"/>
          </a:xfrm>
          <a:prstGeom prst="rect">
            <a:avLst/>
          </a:prstGeom>
        </p:spPr>
        <p:txBody>
          <a:bodyPr vert="horz" wrap="square" lIns="0" tIns="9242" rIns="0" bIns="0" rtlCol="0">
            <a:spAutoFit/>
          </a:bodyPr>
          <a:lstStyle/>
          <a:p>
            <a:pPr marL="7701">
              <a:spcBef>
                <a:spcPts val="73"/>
              </a:spcBef>
              <a:defRPr/>
            </a:pPr>
            <a:r>
              <a:rPr sz="788" b="1" spc="-6">
                <a:solidFill>
                  <a:srgbClr val="00ADEF"/>
                </a:solidFill>
                <a:latin typeface="Arial"/>
                <a:cs typeface="Arial"/>
              </a:rPr>
              <a:t>4,858</a:t>
            </a:r>
            <a:endParaRPr sz="788" b="1">
              <a:latin typeface="Arial"/>
              <a:cs typeface="Arial"/>
            </a:endParaRPr>
          </a:p>
        </p:txBody>
      </p:sp>
      <p:sp>
        <p:nvSpPr>
          <p:cNvPr id="58" name="object 61">
            <a:extLst>
              <a:ext uri="{FF2B5EF4-FFF2-40B4-BE49-F238E27FC236}">
                <a16:creationId xmlns:a16="http://schemas.microsoft.com/office/drawing/2014/main" id="{EE6C9E5F-82F4-C412-858D-4809D3B6D208}"/>
              </a:ext>
            </a:extLst>
          </p:cNvPr>
          <p:cNvSpPr txBox="1">
            <a:spLocks noGrp="1" noRot="1" noMove="1" noResize="1" noEditPoints="1" noAdjustHandles="1" noChangeArrowheads="1" noChangeShapeType="1"/>
          </p:cNvSpPr>
          <p:nvPr/>
        </p:nvSpPr>
        <p:spPr bwMode="auto">
          <a:xfrm>
            <a:off x="10883646" y="3089962"/>
            <a:ext cx="341631" cy="130584"/>
          </a:xfrm>
          <a:prstGeom prst="rect">
            <a:avLst/>
          </a:prstGeom>
        </p:spPr>
        <p:txBody>
          <a:bodyPr vert="horz" wrap="square" lIns="0" tIns="9242" rIns="0" bIns="0" rtlCol="0">
            <a:spAutoFit/>
          </a:bodyPr>
          <a:lstStyle/>
          <a:p>
            <a:pPr marL="7701">
              <a:spcBef>
                <a:spcPts val="73"/>
              </a:spcBef>
              <a:defRPr/>
            </a:pPr>
            <a:r>
              <a:rPr sz="788" b="1" spc="-6">
                <a:solidFill>
                  <a:srgbClr val="00ADEF"/>
                </a:solidFill>
                <a:latin typeface="Arial"/>
                <a:cs typeface="Arial"/>
              </a:rPr>
              <a:t>4,509</a:t>
            </a:r>
            <a:endParaRPr sz="788" b="1">
              <a:latin typeface="Arial"/>
              <a:cs typeface="Arial"/>
            </a:endParaRPr>
          </a:p>
        </p:txBody>
      </p:sp>
      <p:sp>
        <p:nvSpPr>
          <p:cNvPr id="59" name="object 62">
            <a:extLst>
              <a:ext uri="{FF2B5EF4-FFF2-40B4-BE49-F238E27FC236}">
                <a16:creationId xmlns:a16="http://schemas.microsoft.com/office/drawing/2014/main" id="{A42608CE-4031-CDF8-2B63-3A405FC198EC}"/>
              </a:ext>
            </a:extLst>
          </p:cNvPr>
          <p:cNvSpPr txBox="1">
            <a:spLocks noGrp="1" noRot="1" noMove="1" noResize="1" noEditPoints="1" noAdjustHandles="1" noChangeArrowheads="1" noChangeShapeType="1"/>
          </p:cNvSpPr>
          <p:nvPr/>
        </p:nvSpPr>
        <p:spPr bwMode="auto">
          <a:xfrm>
            <a:off x="11364485" y="2505701"/>
            <a:ext cx="323525" cy="130584"/>
          </a:xfrm>
          <a:prstGeom prst="rect">
            <a:avLst/>
          </a:prstGeom>
        </p:spPr>
        <p:txBody>
          <a:bodyPr vert="horz" wrap="square" lIns="0" tIns="9242" rIns="0" bIns="0" rtlCol="0">
            <a:spAutoFit/>
          </a:bodyPr>
          <a:lstStyle/>
          <a:p>
            <a:pPr marL="7701">
              <a:spcBef>
                <a:spcPts val="73"/>
              </a:spcBef>
              <a:defRPr/>
            </a:pPr>
            <a:r>
              <a:rPr sz="788" b="1" spc="-12">
                <a:solidFill>
                  <a:srgbClr val="00ADEF"/>
                </a:solidFill>
                <a:latin typeface="Arial"/>
                <a:cs typeface="Arial"/>
              </a:rPr>
              <a:t>5,528</a:t>
            </a:r>
            <a:endParaRPr sz="788" b="1">
              <a:latin typeface="Arial"/>
              <a:cs typeface="Arial"/>
            </a:endParaRPr>
          </a:p>
        </p:txBody>
      </p:sp>
      <p:sp>
        <p:nvSpPr>
          <p:cNvPr id="60" name="Rectangle 2">
            <a:extLst>
              <a:ext uri="{FF2B5EF4-FFF2-40B4-BE49-F238E27FC236}">
                <a16:creationId xmlns:a16="http://schemas.microsoft.com/office/drawing/2014/main" id="{B78B682D-AACF-4E68-03A1-F757CC77DD1A}"/>
              </a:ext>
            </a:extLst>
          </p:cNvPr>
          <p:cNvSpPr txBox="1">
            <a:spLocks noChangeArrowheads="1"/>
          </p:cNvSpPr>
          <p:nvPr/>
        </p:nvSpPr>
        <p:spPr bwMode="auto">
          <a:xfrm>
            <a:off x="-1309526" y="323119"/>
            <a:ext cx="9926826" cy="759690"/>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r>
              <a:rPr lang="ru-RU" altLang="ru-RU" sz="3200" b="1" spc="106" dirty="0">
                <a:solidFill>
                  <a:srgbClr val="000000"/>
                </a:solidFill>
                <a:latin typeface="Arial" panose="020B0604020202020204" pitchFamily="34" charset="0"/>
                <a:cs typeface="Arial" panose="020B0604020202020204" pitchFamily="34" charset="0"/>
              </a:rPr>
              <a:t>		</a:t>
            </a:r>
            <a:r>
              <a:rPr lang="ru-RU" altLang="ru-RU" sz="3200" b="1" kern="1200" cap="all" baseline="0" dirty="0">
                <a:solidFill>
                  <a:schemeClr val="tx1"/>
                </a:solidFill>
                <a:latin typeface="Arial" panose="020B0604020202020204" pitchFamily="34" charset="0"/>
                <a:ea typeface="+mj-ea"/>
                <a:cs typeface="Arial" panose="020B0604020202020204" pitchFamily="34" charset="0"/>
              </a:rPr>
              <a:t>КОМПАНИЯ В ЦИФРАХ</a:t>
            </a:r>
          </a:p>
        </p:txBody>
      </p:sp>
      <p:pic>
        <p:nvPicPr>
          <p:cNvPr id="62" name="Рисунок 61"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0C569426-512B-4882-4EF4-8815C7DA4B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7828" y="365126"/>
            <a:ext cx="2351110" cy="472275"/>
          </a:xfrm>
          <a:prstGeom prst="rect">
            <a:avLst/>
          </a:prstGeom>
        </p:spPr>
      </p:pic>
    </p:spTree>
    <p:extLst>
      <p:ext uri="{BB962C8B-B14F-4D97-AF65-F5344CB8AC3E}">
        <p14:creationId xmlns:p14="http://schemas.microsoft.com/office/powerpoint/2010/main" val="13752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Мероприятия">
    <p:spTree>
      <p:nvGrpSpPr>
        <p:cNvPr id="1" name=""/>
        <p:cNvGrpSpPr/>
        <p:nvPr/>
      </p:nvGrpSpPr>
      <p:grpSpPr>
        <a:xfrm>
          <a:off x="0" y="0"/>
          <a:ext cx="0" cy="0"/>
          <a:chOff x="0" y="0"/>
          <a:chExt cx="0" cy="0"/>
        </a:xfrm>
      </p:grpSpPr>
      <p:pic>
        <p:nvPicPr>
          <p:cNvPr id="3" name="Рисунок 2" descr="Изображение выглядит как снимок экрана&#10;&#10;Содержимое, созданное искусственным интеллектом, может быть неверным.">
            <a:extLst>
              <a:ext uri="{FF2B5EF4-FFF2-40B4-BE49-F238E27FC236}">
                <a16:creationId xmlns:a16="http://schemas.microsoft.com/office/drawing/2014/main" id="{3787B356-9AE4-9027-92C2-D648884212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0562" y="539262"/>
            <a:ext cx="8522677" cy="6712553"/>
          </a:xfrm>
          <a:prstGeom prst="rect">
            <a:avLst/>
          </a:prstGeom>
        </p:spPr>
      </p:pic>
      <p:pic>
        <p:nvPicPr>
          <p:cNvPr id="4" name="Рисунок 3" descr="Изображение выглядит как снимок экрана&#10;&#10;Содержимое, созданное искусственным интеллектом, может быть неверным.">
            <a:extLst>
              <a:ext uri="{FF2B5EF4-FFF2-40B4-BE49-F238E27FC236}">
                <a16:creationId xmlns:a16="http://schemas.microsoft.com/office/drawing/2014/main" id="{14D580F6-B338-D1F4-867E-A69B23E79D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7669" y="539262"/>
            <a:ext cx="8522677" cy="6712553"/>
          </a:xfrm>
          <a:prstGeom prst="rect">
            <a:avLst/>
          </a:prstGeom>
        </p:spPr>
      </p:pic>
      <p:sp>
        <p:nvSpPr>
          <p:cNvPr id="6" name="Прямоугольник 5">
            <a:extLst>
              <a:ext uri="{FF2B5EF4-FFF2-40B4-BE49-F238E27FC236}">
                <a16:creationId xmlns:a16="http://schemas.microsoft.com/office/drawing/2014/main" id="{58FDD117-D288-90BB-9565-7F3F87B28D5E}"/>
              </a:ext>
            </a:extLst>
          </p:cNvPr>
          <p:cNvSpPr/>
          <p:nvPr/>
        </p:nvSpPr>
        <p:spPr bwMode="auto">
          <a:xfrm>
            <a:off x="0" y="1604192"/>
            <a:ext cx="12192000" cy="1420086"/>
          </a:xfrm>
          <a:prstGeom prst="rect">
            <a:avLst/>
          </a:prstGeom>
          <a:gradFill>
            <a:gsLst>
              <a:gs pos="0">
                <a:srgbClr val="23A3DC"/>
              </a:gs>
              <a:gs pos="100000">
                <a:srgbClr val="0274B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1FD8D357-166D-7D69-CFBF-57F19605A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7828" y="365126"/>
            <a:ext cx="2351110" cy="472275"/>
          </a:xfrm>
          <a:prstGeom prst="rect">
            <a:avLst/>
          </a:prstGeom>
        </p:spPr>
      </p:pic>
      <p:sp>
        <p:nvSpPr>
          <p:cNvPr id="12" name="Заголовок 7">
            <a:extLst>
              <a:ext uri="{FF2B5EF4-FFF2-40B4-BE49-F238E27FC236}">
                <a16:creationId xmlns:a16="http://schemas.microsoft.com/office/drawing/2014/main" id="{8E9145CC-D012-8CC0-280D-45221FF592E5}"/>
              </a:ext>
            </a:extLst>
          </p:cNvPr>
          <p:cNvSpPr>
            <a:spLocks noGrp="1"/>
          </p:cNvSpPr>
          <p:nvPr>
            <p:ph type="title" hasCustomPrompt="1"/>
          </p:nvPr>
        </p:nvSpPr>
        <p:spPr>
          <a:xfrm>
            <a:off x="463062" y="188856"/>
            <a:ext cx="8835174" cy="912832"/>
          </a:xfrm>
          <a:prstGeom prst="rect">
            <a:avLst/>
          </a:prstGeom>
        </p:spPr>
        <p:txBody>
          <a:bodyPr/>
          <a:lstStyle>
            <a:lvl1pPr>
              <a:defRPr cap="all" baseline="0"/>
            </a:lvl1pPr>
          </a:lstStyle>
          <a:p>
            <a:r>
              <a:rPr lang="ru-RU" dirty="0"/>
              <a:t>НАШИ БЛИЖАЙШИЕ МЕРОПРИЯТИЯ</a:t>
            </a:r>
          </a:p>
        </p:txBody>
      </p:sp>
      <p:sp>
        <p:nvSpPr>
          <p:cNvPr id="13" name="Объект 2">
            <a:extLst>
              <a:ext uri="{FF2B5EF4-FFF2-40B4-BE49-F238E27FC236}">
                <a16:creationId xmlns:a16="http://schemas.microsoft.com/office/drawing/2014/main" id="{305101A9-DC44-908D-6B4D-0B883AC5B7FC}"/>
              </a:ext>
            </a:extLst>
          </p:cNvPr>
          <p:cNvSpPr>
            <a:spLocks noGrp="1"/>
          </p:cNvSpPr>
          <p:nvPr>
            <p:ph idx="1" hasCustomPrompt="1"/>
          </p:nvPr>
        </p:nvSpPr>
        <p:spPr>
          <a:xfrm>
            <a:off x="7179981" y="5365132"/>
            <a:ext cx="2908276" cy="668302"/>
          </a:xfrm>
          <a:prstGeom prst="rect">
            <a:avLst/>
          </a:prstGeom>
        </p:spPr>
        <p:txBody>
          <a:bodyPr/>
          <a:lstStyle>
            <a:lvl1pPr marL="0" indent="0">
              <a:buFontTx/>
              <a:buNone/>
              <a:defRPr sz="2000" baseline="0">
                <a:solidFill>
                  <a:srgbClr val="21A0DA"/>
                </a:solidFill>
                <a:latin typeface="Arial" panose="020B0604020202020204" pitchFamily="34" charset="0"/>
                <a:cs typeface="Arial" panose="020B0604020202020204" pitchFamily="34" charset="0"/>
              </a:defRPr>
            </a:lvl1pPr>
            <a:lvl2pPr>
              <a:buFontTx/>
              <a:buNone/>
              <a:defRPr sz="1800" baseline="0">
                <a:latin typeface="Arial" panose="020B0604020202020204" pitchFamily="34" charset="0"/>
                <a:cs typeface="Arial" panose="020B0604020202020204" pitchFamily="34" charset="0"/>
              </a:defRPr>
            </a:lvl2pPr>
            <a:lvl3pPr>
              <a:buFontTx/>
              <a:buNone/>
              <a:defRPr lang="ru-RU" sz="1600" b="0" kern="1200" baseline="0" dirty="0" smtClean="0">
                <a:solidFill>
                  <a:schemeClr val="tx1"/>
                </a:solidFill>
                <a:latin typeface="Arial" panose="020B0604020202020204" pitchFamily="34" charset="0"/>
                <a:ea typeface="+mj-ea"/>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indent="0">
              <a:buNone/>
              <a:defRPr/>
            </a:pPr>
            <a:r>
              <a:rPr lang="ru-RU" altLang="ru-RU" sz="3600" b="1" dirty="0">
                <a:solidFill>
                  <a:srgbClr val="008EDE"/>
                </a:solidFill>
                <a:latin typeface="Arial" panose="020B0604020202020204" pitchFamily="34" charset="0"/>
                <a:cs typeface="Arial" panose="020B0604020202020204" pitchFamily="34" charset="0"/>
              </a:rPr>
              <a:t>Дата</a:t>
            </a:r>
          </a:p>
        </p:txBody>
      </p:sp>
      <p:sp>
        <p:nvSpPr>
          <p:cNvPr id="15" name="Объект 2">
            <a:extLst>
              <a:ext uri="{FF2B5EF4-FFF2-40B4-BE49-F238E27FC236}">
                <a16:creationId xmlns:a16="http://schemas.microsoft.com/office/drawing/2014/main" id="{455E7E1B-FB02-F3E0-B679-971A387CC901}"/>
              </a:ext>
            </a:extLst>
          </p:cNvPr>
          <p:cNvSpPr>
            <a:spLocks noGrp="1"/>
          </p:cNvSpPr>
          <p:nvPr>
            <p:ph idx="10" hasCustomPrompt="1"/>
          </p:nvPr>
        </p:nvSpPr>
        <p:spPr>
          <a:xfrm>
            <a:off x="936435" y="5365132"/>
            <a:ext cx="2853368" cy="668302"/>
          </a:xfrm>
          <a:prstGeom prst="rect">
            <a:avLst/>
          </a:prstGeom>
        </p:spPr>
        <p:txBody>
          <a:bodyPr/>
          <a:lstStyle>
            <a:lvl1pPr marL="0" indent="0">
              <a:buFontTx/>
              <a:buNone/>
              <a:defRPr sz="2000" baseline="0">
                <a:solidFill>
                  <a:srgbClr val="21A0DA"/>
                </a:solidFill>
                <a:latin typeface="Arial" panose="020B0604020202020204" pitchFamily="34" charset="0"/>
                <a:cs typeface="Arial" panose="020B0604020202020204" pitchFamily="34" charset="0"/>
              </a:defRPr>
            </a:lvl1pPr>
            <a:lvl2pPr>
              <a:buFontTx/>
              <a:buNone/>
              <a:defRPr sz="1800" baseline="0">
                <a:latin typeface="Arial" panose="020B0604020202020204" pitchFamily="34" charset="0"/>
                <a:cs typeface="Arial" panose="020B0604020202020204" pitchFamily="34" charset="0"/>
              </a:defRPr>
            </a:lvl2pPr>
            <a:lvl3pPr>
              <a:buFontTx/>
              <a:buNone/>
              <a:defRPr lang="ru-RU" sz="1600" b="0" kern="1200" baseline="0" dirty="0" smtClean="0">
                <a:solidFill>
                  <a:schemeClr val="tx1"/>
                </a:solidFill>
                <a:latin typeface="Arial" panose="020B0604020202020204" pitchFamily="34" charset="0"/>
                <a:ea typeface="+mj-ea"/>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marL="0" indent="0">
              <a:buNone/>
              <a:defRPr/>
            </a:pPr>
            <a:r>
              <a:rPr lang="ru-RU" altLang="ru-RU" sz="3600" b="1" dirty="0">
                <a:solidFill>
                  <a:srgbClr val="008EDE"/>
                </a:solidFill>
                <a:latin typeface="Arial" panose="020B0604020202020204" pitchFamily="34" charset="0"/>
                <a:cs typeface="Arial" panose="020B0604020202020204" pitchFamily="34" charset="0"/>
              </a:rPr>
              <a:t>Дата</a:t>
            </a:r>
          </a:p>
        </p:txBody>
      </p:sp>
      <p:sp>
        <p:nvSpPr>
          <p:cNvPr id="19" name="Объект 2">
            <a:extLst>
              <a:ext uri="{FF2B5EF4-FFF2-40B4-BE49-F238E27FC236}">
                <a16:creationId xmlns:a16="http://schemas.microsoft.com/office/drawing/2014/main" id="{9107EF5B-17A2-816A-7A03-2460E585189D}"/>
              </a:ext>
            </a:extLst>
          </p:cNvPr>
          <p:cNvSpPr>
            <a:spLocks noGrp="1"/>
          </p:cNvSpPr>
          <p:nvPr>
            <p:ph idx="11" hasCustomPrompt="1"/>
          </p:nvPr>
        </p:nvSpPr>
        <p:spPr>
          <a:xfrm>
            <a:off x="-160893" y="1225247"/>
            <a:ext cx="5023337" cy="1776999"/>
          </a:xfrm>
          <a:prstGeom prst="rect">
            <a:avLst/>
          </a:prstGeom>
        </p:spPr>
        <p:txBody>
          <a:bodyPr anchor="ctr"/>
          <a:lstStyle>
            <a:lvl1pPr algn="ctr">
              <a:buFontTx/>
              <a:buNone/>
              <a:defRPr sz="3200" b="1" baseline="0">
                <a:solidFill>
                  <a:schemeClr val="bg1"/>
                </a:solidFill>
                <a:latin typeface="Arial" panose="020B0604020202020204" pitchFamily="34" charset="0"/>
                <a:cs typeface="Arial" panose="020B0604020202020204" pitchFamily="34" charset="0"/>
              </a:defRPr>
            </a:lvl1pPr>
            <a:lvl2pPr>
              <a:buFontTx/>
              <a:buNone/>
              <a:defRPr sz="1800" baseline="0">
                <a:latin typeface="Arial" panose="020B0604020202020204" pitchFamily="34" charset="0"/>
                <a:cs typeface="Arial" panose="020B0604020202020204" pitchFamily="34" charset="0"/>
              </a:defRPr>
            </a:lvl2pPr>
            <a:lvl3pPr>
              <a:buFontTx/>
              <a:buNone/>
              <a:defRPr lang="ru-RU" sz="1600" b="0" kern="1200" baseline="0" dirty="0" smtClean="0">
                <a:solidFill>
                  <a:schemeClr val="tx1"/>
                </a:solidFill>
                <a:latin typeface="Arial" panose="020B0604020202020204" pitchFamily="34" charset="0"/>
                <a:ea typeface="+mj-ea"/>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Название</a:t>
            </a:r>
          </a:p>
        </p:txBody>
      </p:sp>
      <p:sp>
        <p:nvSpPr>
          <p:cNvPr id="20" name="Объект 2">
            <a:extLst>
              <a:ext uri="{FF2B5EF4-FFF2-40B4-BE49-F238E27FC236}">
                <a16:creationId xmlns:a16="http://schemas.microsoft.com/office/drawing/2014/main" id="{A9074C87-65E9-F03F-8B1E-E0FA2822FBB0}"/>
              </a:ext>
            </a:extLst>
          </p:cNvPr>
          <p:cNvSpPr>
            <a:spLocks noGrp="1"/>
          </p:cNvSpPr>
          <p:nvPr>
            <p:ph idx="12" hasCustomPrompt="1"/>
          </p:nvPr>
        </p:nvSpPr>
        <p:spPr>
          <a:xfrm>
            <a:off x="6245382" y="1258297"/>
            <a:ext cx="5023337" cy="1776999"/>
          </a:xfrm>
          <a:prstGeom prst="rect">
            <a:avLst/>
          </a:prstGeom>
        </p:spPr>
        <p:txBody>
          <a:bodyPr anchor="ctr"/>
          <a:lstStyle>
            <a:lvl1pPr algn="ctr">
              <a:buFontTx/>
              <a:buNone/>
              <a:defRPr sz="3200" b="1" baseline="0">
                <a:solidFill>
                  <a:schemeClr val="bg1"/>
                </a:solidFill>
                <a:latin typeface="Arial" panose="020B0604020202020204" pitchFamily="34" charset="0"/>
                <a:cs typeface="Arial" panose="020B0604020202020204" pitchFamily="34" charset="0"/>
              </a:defRPr>
            </a:lvl1pPr>
            <a:lvl2pPr>
              <a:buFontTx/>
              <a:buNone/>
              <a:defRPr sz="1800" baseline="0">
                <a:latin typeface="Arial" panose="020B0604020202020204" pitchFamily="34" charset="0"/>
                <a:cs typeface="Arial" panose="020B0604020202020204" pitchFamily="34" charset="0"/>
              </a:defRPr>
            </a:lvl2pPr>
            <a:lvl3pPr>
              <a:buFontTx/>
              <a:buNone/>
              <a:defRPr lang="ru-RU" sz="1600" b="0" kern="1200" baseline="0" dirty="0" smtClean="0">
                <a:solidFill>
                  <a:schemeClr val="tx1"/>
                </a:solidFill>
                <a:latin typeface="Arial" panose="020B0604020202020204" pitchFamily="34" charset="0"/>
                <a:ea typeface="+mj-ea"/>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dirty="0"/>
              <a:t>Название</a:t>
            </a:r>
          </a:p>
        </p:txBody>
      </p:sp>
      <p:sp>
        <p:nvSpPr>
          <p:cNvPr id="21" name="object 6">
            <a:extLst>
              <a:ext uri="{FF2B5EF4-FFF2-40B4-BE49-F238E27FC236}">
                <a16:creationId xmlns:a16="http://schemas.microsoft.com/office/drawing/2014/main" id="{D4267C3F-EBAC-23BA-2ABF-158784FDDDC0}"/>
              </a:ext>
            </a:extLst>
          </p:cNvPr>
          <p:cNvSpPr txBox="1"/>
          <p:nvPr/>
        </p:nvSpPr>
        <p:spPr bwMode="auto">
          <a:xfrm>
            <a:off x="1964136" y="3737258"/>
            <a:ext cx="823131" cy="409493"/>
          </a:xfrm>
          <a:prstGeom prst="rect">
            <a:avLst/>
          </a:prstGeom>
        </p:spPr>
        <p:txBody>
          <a:bodyPr vert="horz" wrap="square" lIns="0" tIns="8086" rIns="0" bIns="0" rtlCol="0">
            <a:spAutoFit/>
          </a:bodyPr>
          <a:lstStyle/>
          <a:p>
            <a:pPr marL="7701">
              <a:spcBef>
                <a:spcPts val="64"/>
              </a:spcBef>
              <a:defRPr/>
            </a:pPr>
            <a:r>
              <a:rPr lang="ru-RU" sz="2608" b="1" spc="115" dirty="0">
                <a:solidFill>
                  <a:srgbClr val="29ABE2"/>
                </a:solidFill>
                <a:latin typeface="Arial"/>
                <a:cs typeface="Arial"/>
              </a:rPr>
              <a:t>код</a:t>
            </a:r>
            <a:endParaRPr sz="2608" b="1" dirty="0">
              <a:latin typeface="Arial"/>
              <a:cs typeface="Arial"/>
            </a:endParaRPr>
          </a:p>
        </p:txBody>
      </p:sp>
      <p:sp>
        <p:nvSpPr>
          <p:cNvPr id="23" name="object 6">
            <a:extLst>
              <a:ext uri="{FF2B5EF4-FFF2-40B4-BE49-F238E27FC236}">
                <a16:creationId xmlns:a16="http://schemas.microsoft.com/office/drawing/2014/main" id="{F6A9C2F3-DBAF-6C9B-C701-F16E413237AD}"/>
              </a:ext>
            </a:extLst>
          </p:cNvPr>
          <p:cNvSpPr txBox="1"/>
          <p:nvPr/>
        </p:nvSpPr>
        <p:spPr bwMode="auto">
          <a:xfrm>
            <a:off x="8345484" y="3822705"/>
            <a:ext cx="823131" cy="409493"/>
          </a:xfrm>
          <a:prstGeom prst="rect">
            <a:avLst/>
          </a:prstGeom>
        </p:spPr>
        <p:txBody>
          <a:bodyPr vert="horz" wrap="square" lIns="0" tIns="8086" rIns="0" bIns="0" rtlCol="0">
            <a:spAutoFit/>
          </a:bodyPr>
          <a:lstStyle/>
          <a:p>
            <a:pPr marL="7701">
              <a:spcBef>
                <a:spcPts val="64"/>
              </a:spcBef>
              <a:defRPr/>
            </a:pPr>
            <a:r>
              <a:rPr lang="ru-RU" sz="2608" b="1" spc="115" dirty="0">
                <a:solidFill>
                  <a:srgbClr val="29ABE2"/>
                </a:solidFill>
                <a:latin typeface="Arial"/>
                <a:cs typeface="Arial"/>
              </a:rPr>
              <a:t>код</a:t>
            </a:r>
            <a:endParaRPr sz="2608" b="1" dirty="0">
              <a:latin typeface="Arial"/>
              <a:cs typeface="Arial"/>
            </a:endParaRPr>
          </a:p>
        </p:txBody>
      </p:sp>
    </p:spTree>
    <p:extLst>
      <p:ext uri="{BB962C8B-B14F-4D97-AF65-F5344CB8AC3E}">
        <p14:creationId xmlns:p14="http://schemas.microsoft.com/office/powerpoint/2010/main" val="410842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Текст список">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26207DF-22C2-A641-3141-67499BC3CE14}"/>
              </a:ext>
            </a:extLst>
          </p:cNvPr>
          <p:cNvSpPr>
            <a:spLocks noGrp="1" noRot="1" noMove="1" noResize="1" noEditPoints="1" noAdjustHandles="1" noChangeArrowheads="1" noChangeShapeType="1"/>
          </p:cNvSpPr>
          <p:nvPr>
            <p:ph idx="1"/>
          </p:nvPr>
        </p:nvSpPr>
        <p:spPr>
          <a:xfrm>
            <a:off x="463063" y="1362808"/>
            <a:ext cx="11265876" cy="4814155"/>
          </a:xfrm>
          <a:prstGeom prst="rect">
            <a:avLst/>
          </a:prstGeom>
        </p:spPr>
        <p:txBody>
          <a:bodyPr/>
          <a:lstStyle>
            <a:lvl1pPr>
              <a:buFont typeface="Wingdings" panose="05000000000000000000" pitchFamily="2" charset="2"/>
              <a:buChar char="§"/>
              <a:defRPr sz="2000">
                <a:latin typeface="Arial" panose="020B0604020202020204" pitchFamily="34" charset="0"/>
                <a:cs typeface="Arial" panose="020B0604020202020204" pitchFamily="34" charset="0"/>
              </a:defRPr>
            </a:lvl1pPr>
            <a:lvl2pPr>
              <a:buFont typeface="Wingdings" panose="05000000000000000000" pitchFamily="2" charset="2"/>
              <a:buChar char="§"/>
              <a:defRPr sz="1800">
                <a:latin typeface="Arial" panose="020B0604020202020204" pitchFamily="34" charset="0"/>
                <a:cs typeface="Arial" panose="020B0604020202020204" pitchFamily="34" charset="0"/>
              </a:defRPr>
            </a:lvl2pPr>
            <a:lvl3pPr>
              <a:buFont typeface="Wingdings" panose="05000000000000000000" pitchFamily="2" charset="2"/>
              <a:buChar char="§"/>
              <a:defRPr lang="ru-RU" sz="1600" b="0" kern="1200" dirty="0" smtClean="0">
                <a:solidFill>
                  <a:schemeClr val="tx1"/>
                </a:solidFill>
                <a:latin typeface="Arial" panose="020B0604020202020204" pitchFamily="34" charset="0"/>
                <a:ea typeface="+mj-ea"/>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a:t>Образец текста</a:t>
            </a:r>
          </a:p>
          <a:p>
            <a:pPr lvl="1"/>
            <a:r>
              <a:rPr lang="ru-RU"/>
              <a:t>Второй уровень</a:t>
            </a:r>
          </a:p>
          <a:p>
            <a:pPr lvl="2"/>
            <a:r>
              <a:rPr lang="ru-RU"/>
              <a:t>Третий уровень</a:t>
            </a:r>
          </a:p>
        </p:txBody>
      </p:sp>
      <p:sp>
        <p:nvSpPr>
          <p:cNvPr id="6" name="Номер слайда 5">
            <a:extLst>
              <a:ext uri="{FF2B5EF4-FFF2-40B4-BE49-F238E27FC236}">
                <a16:creationId xmlns:a16="http://schemas.microsoft.com/office/drawing/2014/main" id="{D282EB6D-24C3-07CE-9483-E271BEC32410}"/>
              </a:ext>
            </a:extLst>
          </p:cNvPr>
          <p:cNvSpPr>
            <a:spLocks noGrp="1"/>
          </p:cNvSpPr>
          <p:nvPr>
            <p:ph type="sldNum" sz="quarter" idx="12"/>
          </p:nvPr>
        </p:nvSpPr>
        <p:spPr>
          <a:xfrm>
            <a:off x="11182120" y="6337245"/>
            <a:ext cx="546817" cy="365125"/>
          </a:xfrm>
          <a:prstGeom prst="rect">
            <a:avLst/>
          </a:prstGeom>
        </p:spPr>
        <p:txBody>
          <a:bodyPr/>
          <a:lstStyle>
            <a:lvl1pPr algn="r">
              <a:defRPr/>
            </a:lvl1pPr>
          </a:lstStyle>
          <a:p>
            <a:pPr>
              <a:defRPr/>
            </a:pPr>
            <a:fld id="{6C41D5F7-5B61-48C3-862E-12AEBFB6D773}" type="slidenum">
              <a:rPr lang="ru-RU" smtClean="0"/>
              <a:t>‹#›</a:t>
            </a:fld>
            <a:endParaRPr lang="ru-RU"/>
          </a:p>
        </p:txBody>
      </p:sp>
      <p:pic>
        <p:nvPicPr>
          <p:cNvPr id="7" name="Рисунок 6"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9920DCFC-9314-BF6D-E5AD-5370880190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7828" y="365126"/>
            <a:ext cx="2351110" cy="472275"/>
          </a:xfrm>
          <a:prstGeom prst="rect">
            <a:avLst/>
          </a:prstGeom>
        </p:spPr>
      </p:pic>
      <p:sp>
        <p:nvSpPr>
          <p:cNvPr id="10" name="Заголовок 7">
            <a:extLst>
              <a:ext uri="{FF2B5EF4-FFF2-40B4-BE49-F238E27FC236}">
                <a16:creationId xmlns:a16="http://schemas.microsoft.com/office/drawing/2014/main" id="{505A1355-10F5-9451-662F-4D05F744CEF9}"/>
              </a:ext>
            </a:extLst>
          </p:cNvPr>
          <p:cNvSpPr>
            <a:spLocks noGrp="1" noRot="1" noMove="1" noResize="1" noEditPoints="1" noAdjustHandles="1" noChangeArrowheads="1" noChangeShapeType="1"/>
          </p:cNvSpPr>
          <p:nvPr>
            <p:ph type="title" hasCustomPrompt="1"/>
          </p:nvPr>
        </p:nvSpPr>
        <p:spPr>
          <a:xfrm>
            <a:off x="463062" y="188856"/>
            <a:ext cx="8835174" cy="912832"/>
          </a:xfrm>
          <a:prstGeom prst="rect">
            <a:avLst/>
          </a:prstGeom>
        </p:spPr>
        <p:txBody>
          <a:bodyPr anchor="ctr"/>
          <a:lstStyle>
            <a:lvl1pPr>
              <a:defRPr cap="all" baseline="0"/>
            </a:lvl1pPr>
          </a:lstStyle>
          <a:p>
            <a:r>
              <a:rPr lang="ru-RU" dirty="0"/>
              <a:t>ОБРАЗЕЦ ЗАГОЛОВКА</a:t>
            </a:r>
          </a:p>
        </p:txBody>
      </p:sp>
    </p:spTree>
    <p:extLst>
      <p:ext uri="{BB962C8B-B14F-4D97-AF65-F5344CB8AC3E}">
        <p14:creationId xmlns:p14="http://schemas.microsoft.com/office/powerpoint/2010/main" val="4184426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Текст просто">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26207DF-22C2-A641-3141-67499BC3CE14}"/>
              </a:ext>
            </a:extLst>
          </p:cNvPr>
          <p:cNvSpPr>
            <a:spLocks noGrp="1"/>
          </p:cNvSpPr>
          <p:nvPr>
            <p:ph idx="1"/>
          </p:nvPr>
        </p:nvSpPr>
        <p:spPr>
          <a:xfrm>
            <a:off x="463063" y="1362808"/>
            <a:ext cx="11265876" cy="4814155"/>
          </a:xfrm>
          <a:prstGeom prst="rect">
            <a:avLst/>
          </a:prstGeom>
        </p:spPr>
        <p:txBody>
          <a:bodyPr/>
          <a:lstStyle>
            <a:lvl1pPr>
              <a:buFontTx/>
              <a:buNone/>
              <a:defRPr sz="2000" baseline="0">
                <a:latin typeface="Arial" panose="020B0604020202020204" pitchFamily="34" charset="0"/>
                <a:cs typeface="Arial" panose="020B0604020202020204" pitchFamily="34" charset="0"/>
              </a:defRPr>
            </a:lvl1pPr>
            <a:lvl2pPr>
              <a:buFontTx/>
              <a:buNone/>
              <a:defRPr sz="1800" baseline="0">
                <a:latin typeface="Arial" panose="020B0604020202020204" pitchFamily="34" charset="0"/>
                <a:cs typeface="Arial" panose="020B0604020202020204" pitchFamily="34" charset="0"/>
              </a:defRPr>
            </a:lvl2pPr>
            <a:lvl3pPr>
              <a:buFontTx/>
              <a:buNone/>
              <a:defRPr lang="ru-RU" sz="1600" b="0" kern="1200" baseline="0" dirty="0" smtClean="0">
                <a:solidFill>
                  <a:schemeClr val="tx1"/>
                </a:solidFill>
                <a:latin typeface="Arial" panose="020B0604020202020204" pitchFamily="34" charset="0"/>
                <a:ea typeface="+mj-ea"/>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ru-RU"/>
              <a:t>Образец текста</a:t>
            </a:r>
          </a:p>
          <a:p>
            <a:pPr lvl="1"/>
            <a:r>
              <a:rPr lang="ru-RU"/>
              <a:t>Второй уровень</a:t>
            </a:r>
          </a:p>
          <a:p>
            <a:pPr lvl="2"/>
            <a:r>
              <a:rPr lang="ru-RU"/>
              <a:t>Третий уровень</a:t>
            </a:r>
          </a:p>
        </p:txBody>
      </p:sp>
      <p:sp>
        <p:nvSpPr>
          <p:cNvPr id="6" name="Номер слайда 5">
            <a:extLst>
              <a:ext uri="{FF2B5EF4-FFF2-40B4-BE49-F238E27FC236}">
                <a16:creationId xmlns:a16="http://schemas.microsoft.com/office/drawing/2014/main" id="{D282EB6D-24C3-07CE-9483-E271BEC32410}"/>
              </a:ext>
            </a:extLst>
          </p:cNvPr>
          <p:cNvSpPr>
            <a:spLocks noGrp="1"/>
          </p:cNvSpPr>
          <p:nvPr>
            <p:ph type="sldNum" sz="quarter" idx="12"/>
          </p:nvPr>
        </p:nvSpPr>
        <p:spPr>
          <a:xfrm>
            <a:off x="11182120" y="6337245"/>
            <a:ext cx="546817" cy="365125"/>
          </a:xfrm>
          <a:prstGeom prst="rect">
            <a:avLst/>
          </a:prstGeom>
        </p:spPr>
        <p:txBody>
          <a:bodyPr/>
          <a:lstStyle>
            <a:lvl1pPr algn="r">
              <a:defRPr/>
            </a:lvl1pPr>
          </a:lstStyle>
          <a:p>
            <a:pPr>
              <a:defRPr/>
            </a:pPr>
            <a:fld id="{6C41D5F7-5B61-48C3-862E-12AEBFB6D773}" type="slidenum">
              <a:rPr lang="ru-RU" smtClean="0"/>
              <a:t>‹#›</a:t>
            </a:fld>
            <a:endParaRPr lang="ru-RU"/>
          </a:p>
        </p:txBody>
      </p:sp>
      <p:pic>
        <p:nvPicPr>
          <p:cNvPr id="7" name="Рисунок 6"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9920DCFC-9314-BF6D-E5AD-5370880190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7828" y="365126"/>
            <a:ext cx="2351110" cy="472275"/>
          </a:xfrm>
          <a:prstGeom prst="rect">
            <a:avLst/>
          </a:prstGeom>
        </p:spPr>
      </p:pic>
      <p:sp>
        <p:nvSpPr>
          <p:cNvPr id="8" name="Заголовок 7">
            <a:extLst>
              <a:ext uri="{FF2B5EF4-FFF2-40B4-BE49-F238E27FC236}">
                <a16:creationId xmlns:a16="http://schemas.microsoft.com/office/drawing/2014/main" id="{5D7D3759-BBBE-F5AC-A0EA-E9E75853BF1B}"/>
              </a:ext>
            </a:extLst>
          </p:cNvPr>
          <p:cNvSpPr>
            <a:spLocks noGrp="1"/>
          </p:cNvSpPr>
          <p:nvPr>
            <p:ph type="title" hasCustomPrompt="1"/>
          </p:nvPr>
        </p:nvSpPr>
        <p:spPr>
          <a:xfrm>
            <a:off x="463062" y="188856"/>
            <a:ext cx="8835174" cy="912832"/>
          </a:xfrm>
          <a:prstGeom prst="rect">
            <a:avLst/>
          </a:prstGeom>
        </p:spPr>
        <p:txBody>
          <a:bodyPr anchor="ctr"/>
          <a:lstStyle>
            <a:lvl1pPr>
              <a:defRPr cap="all" baseline="0"/>
            </a:lvl1pPr>
          </a:lstStyle>
          <a:p>
            <a:r>
              <a:rPr lang="ru-RU" dirty="0"/>
              <a:t>ОБРАЗЕЦ ЗАГОЛОВКА</a:t>
            </a:r>
          </a:p>
        </p:txBody>
      </p:sp>
    </p:spTree>
    <p:extLst>
      <p:ext uri="{BB962C8B-B14F-4D97-AF65-F5344CB8AC3E}">
        <p14:creationId xmlns:p14="http://schemas.microsoft.com/office/powerpoint/2010/main" val="1570448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pic>
        <p:nvPicPr>
          <p:cNvPr id="3" name="Рисунок 2" descr="Изображение выглядит как синий, снимок экрана, небо, черный&#10;&#10;Содержимое, созданное искусственным интеллектом, может быть неверным.">
            <a:extLst>
              <a:ext uri="{FF2B5EF4-FFF2-40B4-BE49-F238E27FC236}">
                <a16:creationId xmlns:a16="http://schemas.microsoft.com/office/drawing/2014/main" id="{FFE6737F-839C-80E7-A6E0-B2BD43B23F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7828" y="365126"/>
            <a:ext cx="2351110" cy="472275"/>
          </a:xfrm>
          <a:prstGeom prst="rect">
            <a:avLst/>
          </a:prstGeom>
        </p:spPr>
      </p:pic>
      <p:sp>
        <p:nvSpPr>
          <p:cNvPr id="4" name="Заголовок 7">
            <a:extLst>
              <a:ext uri="{FF2B5EF4-FFF2-40B4-BE49-F238E27FC236}">
                <a16:creationId xmlns:a16="http://schemas.microsoft.com/office/drawing/2014/main" id="{BDD14D28-C1E8-D5AA-55E5-E5DACBD9522E}"/>
              </a:ext>
            </a:extLst>
          </p:cNvPr>
          <p:cNvSpPr>
            <a:spLocks noGrp="1"/>
          </p:cNvSpPr>
          <p:nvPr>
            <p:ph type="title" hasCustomPrompt="1"/>
          </p:nvPr>
        </p:nvSpPr>
        <p:spPr>
          <a:xfrm>
            <a:off x="463062" y="188856"/>
            <a:ext cx="8835174" cy="912832"/>
          </a:xfrm>
          <a:prstGeom prst="rect">
            <a:avLst/>
          </a:prstGeom>
        </p:spPr>
        <p:txBody>
          <a:bodyPr anchor="ctr"/>
          <a:lstStyle>
            <a:lvl1pPr>
              <a:defRPr cap="all" baseline="0"/>
            </a:lvl1pPr>
          </a:lstStyle>
          <a:p>
            <a:r>
              <a:rPr lang="ru-RU" dirty="0"/>
              <a:t>ОБРАЗЕЦ ЗАГОЛОВКА</a:t>
            </a:r>
          </a:p>
        </p:txBody>
      </p:sp>
    </p:spTree>
    <p:extLst>
      <p:ext uri="{BB962C8B-B14F-4D97-AF65-F5344CB8AC3E}">
        <p14:creationId xmlns:p14="http://schemas.microsoft.com/office/powerpoint/2010/main" val="1266920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2.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97708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2" r:id="rId27"/>
    <p:sldLayoutId id="2147483800" r:id="rId28"/>
  </p:sldLayoutIdLst>
  <p:txStyles>
    <p:titleStyle>
      <a:lvl1pPr algn="l" defTabSz="914400" rtl="0" eaLnBrk="1" latinLnBrk="0" hangingPunct="1">
        <a:lnSpc>
          <a:spcPct val="90000"/>
        </a:lnSpc>
        <a:spcBef>
          <a:spcPct val="0"/>
        </a:spcBef>
        <a:buNone/>
        <a:defRPr sz="32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 name="Holder 2"/>
          <p:cNvSpPr>
            <a:spLocks noGrp="1"/>
          </p:cNvSpPr>
          <p:nvPr>
            <p:ph type="title"/>
          </p:nvPr>
        </p:nvSpPr>
        <p:spPr bwMode="auto">
          <a:xfrm>
            <a:off x="493675" y="287900"/>
            <a:ext cx="5944963" cy="680562"/>
          </a:xfrm>
          <a:prstGeom prst="rect">
            <a:avLst/>
          </a:prstGeom>
        </p:spPr>
        <p:txBody>
          <a:bodyPr wrap="square" lIns="36000" tIns="36000" rIns="36000" bIns="36000">
            <a:spAutoFit/>
          </a:bodyPr>
          <a:lstStyle>
            <a:lvl1pPr>
              <a:defRPr sz="3950" b="1" i="0">
                <a:solidFill>
                  <a:schemeClr val="tx1"/>
                </a:solidFill>
                <a:latin typeface="Gilroy"/>
                <a:cs typeface="Gilroy"/>
              </a:defRPr>
            </a:lvl1pPr>
          </a:lstStyle>
          <a:p>
            <a:pPr>
              <a:defRPr/>
            </a:pPr>
            <a:endParaRPr/>
          </a:p>
        </p:txBody>
      </p:sp>
      <p:sp>
        <p:nvSpPr>
          <p:cNvPr id="3" name="Holder 3"/>
          <p:cNvSpPr>
            <a:spLocks noGrp="1"/>
          </p:cNvSpPr>
          <p:nvPr>
            <p:ph type="body" idx="1"/>
          </p:nvPr>
        </p:nvSpPr>
        <p:spPr bwMode="auto">
          <a:xfrm>
            <a:off x="357896" y="1930437"/>
            <a:ext cx="5801020" cy="349702"/>
          </a:xfrm>
          <a:prstGeom prst="rect">
            <a:avLst/>
          </a:prstGeom>
        </p:spPr>
        <p:txBody>
          <a:bodyPr wrap="square" lIns="36000" tIns="36000" rIns="36000" bIns="36000">
            <a:spAutoFit/>
          </a:bodyPr>
          <a:lstStyle>
            <a:lvl1pPr>
              <a:defRPr b="0" i="0">
                <a:solidFill>
                  <a:schemeClr val="tx1"/>
                </a:solidFill>
              </a:defRPr>
            </a:lvl1pPr>
          </a:lstStyle>
          <a:p>
            <a:pPr>
              <a:defRPr/>
            </a:pPr>
            <a:endParaRPr/>
          </a:p>
        </p:txBody>
      </p:sp>
      <p:sp>
        <p:nvSpPr>
          <p:cNvPr id="4" name="Holder 4"/>
          <p:cNvSpPr>
            <a:spLocks noGrp="1"/>
          </p:cNvSpPr>
          <p:nvPr>
            <p:ph type="ftr" sz="quarter" idx="5"/>
          </p:nvPr>
        </p:nvSpPr>
        <p:spPr bwMode="auto">
          <a:xfrm>
            <a:off x="4145280" y="6377940"/>
            <a:ext cx="3901440" cy="349702"/>
          </a:xfrm>
          <a:prstGeom prst="rect">
            <a:avLst/>
          </a:prstGeom>
        </p:spPr>
        <p:txBody>
          <a:bodyPr wrap="square" lIns="36000" tIns="36000" rIns="36000" bIns="36000">
            <a:spAutoFit/>
          </a:bodyPr>
          <a:lstStyle>
            <a:lvl1pPr algn="ctr">
              <a:defRPr>
                <a:solidFill>
                  <a:schemeClr val="tx1">
                    <a:tint val="75000"/>
                  </a:schemeClr>
                </a:solidFill>
              </a:defRPr>
            </a:lvl1pPr>
          </a:lstStyle>
          <a:p>
            <a:pPr>
              <a:defRPr/>
            </a:pPr>
            <a:endParaRPr/>
          </a:p>
        </p:txBody>
      </p:sp>
      <p:sp>
        <p:nvSpPr>
          <p:cNvPr id="5" name="Holder 5"/>
          <p:cNvSpPr>
            <a:spLocks noGrp="1"/>
          </p:cNvSpPr>
          <p:nvPr>
            <p:ph type="dt" sz="half" idx="6"/>
          </p:nvPr>
        </p:nvSpPr>
        <p:spPr bwMode="auto">
          <a:xfrm>
            <a:off x="609600" y="6377940"/>
            <a:ext cx="2804160" cy="349702"/>
          </a:xfrm>
          <a:prstGeom prst="rect">
            <a:avLst/>
          </a:prstGeom>
        </p:spPr>
        <p:txBody>
          <a:bodyPr wrap="square" lIns="36000" tIns="36000" rIns="36000" bIns="36000">
            <a:spAutoFit/>
          </a:bodyPr>
          <a:lstStyle>
            <a:lvl1pPr algn="l">
              <a:defRPr>
                <a:solidFill>
                  <a:schemeClr val="tx1">
                    <a:tint val="75000"/>
                  </a:schemeClr>
                </a:solidFill>
              </a:defRPr>
            </a:lvl1pPr>
          </a:lstStyle>
          <a:p>
            <a:pPr>
              <a:defRPr/>
            </a:pPr>
            <a:fld id="{1D8BD707-D9CF-40AE-B4C6-C98DA3205C09}" type="datetimeFigureOut">
              <a:rPr lang="en-US"/>
              <a:t>6/18/2026</a:t>
            </a:fld>
            <a:endParaRPr lang="en-US"/>
          </a:p>
        </p:txBody>
      </p:sp>
      <p:sp>
        <p:nvSpPr>
          <p:cNvPr id="6" name="Holder 6"/>
          <p:cNvSpPr>
            <a:spLocks noGrp="1"/>
          </p:cNvSpPr>
          <p:nvPr>
            <p:ph type="sldNum" sz="quarter" idx="7"/>
          </p:nvPr>
        </p:nvSpPr>
        <p:spPr bwMode="auto">
          <a:xfrm>
            <a:off x="8778241" y="6377940"/>
            <a:ext cx="2804160" cy="349702"/>
          </a:xfrm>
          <a:prstGeom prst="rect">
            <a:avLst/>
          </a:prstGeom>
        </p:spPr>
        <p:txBody>
          <a:bodyPr wrap="square" lIns="36000" tIns="36000" rIns="36000" bIns="36000">
            <a:spAutoFit/>
          </a:bodyPr>
          <a:lstStyle>
            <a:lvl1pPr algn="r">
              <a:defRPr>
                <a:solidFill>
                  <a:schemeClr val="tx1">
                    <a:tint val="75000"/>
                  </a:schemeClr>
                </a:solidFill>
              </a:defRPr>
            </a:lvl1pPr>
          </a:lstStyle>
          <a:p>
            <a:pPr>
              <a:defRPr/>
            </a:pPr>
            <a:fld id="{B6F15528-21DE-4FAA-801E-634DDDAF4B2B}" type="slidenum">
              <a:rPr/>
              <a:t>‹#›</a:t>
            </a:fld>
            <a:endParaRPr/>
          </a:p>
        </p:txBody>
      </p:sp>
    </p:spTree>
    <p:extLst>
      <p:ext uri="{BB962C8B-B14F-4D97-AF65-F5344CB8AC3E}">
        <p14:creationId xmlns:p14="http://schemas.microsoft.com/office/powerpoint/2010/main" val="378953913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Lst>
  <p:txStyles>
    <p:titleStyle>
      <a:lvl1pPr>
        <a:defRPr b="0" i="0">
          <a:latin typeface="Arial"/>
          <a:ea typeface="+mj-ea"/>
          <a:cs typeface="Arial"/>
        </a:defRPr>
      </a:lvl1pPr>
    </p:titleStyle>
    <p:bodyStyle>
      <a:lvl1pPr marL="0">
        <a:defRPr b="0" i="0">
          <a:latin typeface="Arial"/>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58DD56-0E8B-442C-B2E1-C21EFC4148F5}" type="datetimeFigureOut">
              <a:rPr lang="ru-RU" smtClean="0">
                <a:solidFill>
                  <a:prstClr val="black">
                    <a:tint val="75000"/>
                  </a:prstClr>
                </a:solidFill>
              </a:rPr>
              <a:pPr/>
              <a:t>18.06.2026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FD3C10-2A09-4023-ADE4-083403DBDE92}"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29165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zakupki.gov.ru/epz/contract/contractCard/document-info.html?reestrNumber=2650104791718000005" TargetMode="External"/><Relationship Id="rId1" Type="http://schemas.openxmlformats.org/officeDocument/2006/relationships/slideLayout" Target="../slideLayouts/slideLayout9.xml"/><Relationship Id="rId5" Type="http://schemas.openxmlformats.org/officeDocument/2006/relationships/image" Target="../media/image89.png"/><Relationship Id="rId4" Type="http://schemas.openxmlformats.org/officeDocument/2006/relationships/image" Target="../media/image88.png"/></Relationships>
</file>

<file path=ppt/slides/_rels/slide10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hyperlink" Target="https://genproc.gov.ru/smi/news/regionalnews/news-1804038/" TargetMode="Externa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hyperlink" Target="https://fas.gov.ru/documents/686843"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9.png"/><Relationship Id="rId1" Type="http://schemas.openxmlformats.org/officeDocument/2006/relationships/slideLayout" Target="../slideLayouts/slideLayout9.xml"/></Relationships>
</file>

<file path=ppt/slides/_rels/slide1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hyperlink" Target="https://fas.gov.ru/documents/686843" TargetMode="External"/><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18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5.xml.rels><?xml version="1.0" encoding="UTF-8" standalone="yes"?>
<Relationships xmlns="http://schemas.openxmlformats.org/package/2006/relationships"><Relationship Id="rId2" Type="http://schemas.openxmlformats.org/officeDocument/2006/relationships/hyperlink" Target="https://clck.ru/EGcRn" TargetMode="External"/><Relationship Id="rId1" Type="http://schemas.openxmlformats.org/officeDocument/2006/relationships/slideLayout" Target="../slideLayouts/slideLayout9.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9.xml.rels><?xml version="1.0" encoding="UTF-8" standalone="yes"?>
<Relationships xmlns="http://schemas.openxmlformats.org/package/2006/relationships"><Relationship Id="rId2" Type="http://schemas.openxmlformats.org/officeDocument/2006/relationships/hyperlink" Target="https://fas.gov.ru/pages/Obzor_praktiki_administrativnoi_apellyacii"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3A1FCF67-F679-45CE-844B-60061E2C8255}"/>
              </a:ext>
            </a:extLst>
          </p:cNvPr>
          <p:cNvSpPr>
            <a:spLocks noGrp="1"/>
          </p:cNvSpPr>
          <p:nvPr>
            <p:ph type="title"/>
          </p:nvPr>
        </p:nvSpPr>
        <p:spPr>
          <a:xfrm>
            <a:off x="493675" y="287899"/>
            <a:ext cx="7860616" cy="626701"/>
          </a:xfrm>
        </p:spPr>
        <p:txBody>
          <a:bodyPr/>
          <a:lstStyle/>
          <a:p>
            <a:r>
              <a:rPr lang="ru-RU" sz="3600" b="1" dirty="0"/>
              <a:t>Семинар 18 июня 2026 года</a:t>
            </a:r>
          </a:p>
        </p:txBody>
      </p:sp>
      <p:sp>
        <p:nvSpPr>
          <p:cNvPr id="7" name="Текст 6">
            <a:extLst>
              <a:ext uri="{FF2B5EF4-FFF2-40B4-BE49-F238E27FC236}">
                <a16:creationId xmlns:a16="http://schemas.microsoft.com/office/drawing/2014/main" id="{B8643046-63F9-461E-ADBB-CDFB8285A9A1}"/>
              </a:ext>
            </a:extLst>
          </p:cNvPr>
          <p:cNvSpPr>
            <a:spLocks noGrp="1"/>
          </p:cNvSpPr>
          <p:nvPr>
            <p:ph type="body" idx="1"/>
          </p:nvPr>
        </p:nvSpPr>
        <p:spPr>
          <a:xfrm>
            <a:off x="343816" y="1604454"/>
            <a:ext cx="11504367" cy="4689352"/>
          </a:xfrm>
        </p:spPr>
        <p:txBody>
          <a:bodyPr/>
          <a:lstStyle/>
          <a:p>
            <a:r>
              <a:rPr lang="ru-RU" sz="2000" b="1" dirty="0"/>
              <a:t>Программа: </a:t>
            </a:r>
          </a:p>
          <a:p>
            <a:endParaRPr lang="ru-RU" sz="2000" dirty="0"/>
          </a:p>
          <a:p>
            <a:pPr marL="285750" indent="-285750">
              <a:buFontTx/>
              <a:buChar char="-"/>
            </a:pPr>
            <a:r>
              <a:rPr lang="ru-RU" sz="2000" dirty="0"/>
              <a:t>Ведомственный контроль регламентированных закупок</a:t>
            </a:r>
          </a:p>
          <a:p>
            <a:pPr marL="285750" indent="-285750">
              <a:buFontTx/>
              <a:buChar char="-"/>
            </a:pPr>
            <a:r>
              <a:rPr lang="ru-RU" sz="2000" dirty="0"/>
              <a:t>10.00-10.15. Вступительное слово</a:t>
            </a:r>
          </a:p>
          <a:p>
            <a:pPr marL="285750" indent="-285750">
              <a:buFontTx/>
              <a:buChar char="-"/>
            </a:pPr>
            <a:r>
              <a:rPr lang="ru-RU" sz="2000" dirty="0"/>
              <a:t>10.15-11.00. Полномочия ведомственного контроля, направления контроля и взаимодействие с иными контрольными органами. Новации 2026, имеющие значение для контроля. Типичные и редкие нарушения в закупках.</a:t>
            </a:r>
          </a:p>
          <a:p>
            <a:pPr marL="285750" indent="-285750">
              <a:buFontTx/>
              <a:buChar char="-"/>
            </a:pPr>
            <a:r>
              <a:rPr lang="ru-RU" sz="2000" dirty="0"/>
              <a:t>11.00-12.00. Методология проверки закупок: план-график, способы закупки, преимущества участникам закупки, </a:t>
            </a:r>
            <a:r>
              <a:rPr lang="ru-RU" sz="2000" dirty="0" err="1"/>
              <a:t>спецтребования</a:t>
            </a:r>
            <a:r>
              <a:rPr lang="ru-RU" sz="2000" dirty="0"/>
              <a:t> и ПП 2571, обоснование НМЦК и ЦК с ЕП.</a:t>
            </a:r>
          </a:p>
          <a:p>
            <a:pPr marL="285750" indent="-285750">
              <a:buFontTx/>
              <a:buChar char="-"/>
            </a:pPr>
            <a:r>
              <a:rPr lang="ru-RU" sz="2000" dirty="0"/>
              <a:t>12.00-12.15. Перерыв</a:t>
            </a:r>
          </a:p>
          <a:p>
            <a:pPr marL="285750" indent="-285750">
              <a:buFontTx/>
              <a:buChar char="-"/>
            </a:pPr>
            <a:r>
              <a:rPr lang="ru-RU" sz="2000" dirty="0"/>
              <a:t>12.15-13.00. Методология проверки закупок: национальный режим, описание объекта закупки, контракт и исполнение контракта (приёмка, изменение, расторжение).</a:t>
            </a:r>
          </a:p>
          <a:p>
            <a:pPr marL="285750" indent="-285750">
              <a:buFontTx/>
              <a:buChar char="-"/>
            </a:pPr>
            <a:r>
              <a:rPr lang="ru-RU" sz="2000" dirty="0"/>
              <a:t>13.00-13.40. Меры реагирования при выявлении нарушений: предписание, представление, передача по подведомственности, КоАП РФ, судебная работа.</a:t>
            </a:r>
          </a:p>
          <a:p>
            <a:pPr marL="285750" indent="-285750">
              <a:buFontTx/>
              <a:buChar char="-"/>
            </a:pPr>
            <a:r>
              <a:rPr lang="ru-RU" sz="2000" dirty="0"/>
              <a:t>13.40-14.00. Вопросы, дискуссия.</a:t>
            </a:r>
          </a:p>
        </p:txBody>
      </p:sp>
      <p:pic>
        <p:nvPicPr>
          <p:cNvPr id="9" name="Рисунок 8">
            <a:extLst>
              <a:ext uri="{FF2B5EF4-FFF2-40B4-BE49-F238E27FC236}">
                <a16:creationId xmlns:a16="http://schemas.microsoft.com/office/drawing/2014/main" id="{16D35412-E7F2-43E4-BD58-4C72854F73C0}"/>
              </a:ext>
            </a:extLst>
          </p:cNvPr>
          <p:cNvPicPr>
            <a:picLocks noChangeAspect="1"/>
          </p:cNvPicPr>
          <p:nvPr/>
        </p:nvPicPr>
        <p:blipFill>
          <a:blip r:embed="rId2"/>
          <a:stretch>
            <a:fillRect/>
          </a:stretch>
        </p:blipFill>
        <p:spPr>
          <a:xfrm>
            <a:off x="10116049" y="166887"/>
            <a:ext cx="1936020" cy="2110800"/>
          </a:xfrm>
          <a:prstGeom prst="rect">
            <a:avLst/>
          </a:prstGeom>
        </p:spPr>
      </p:pic>
    </p:spTree>
    <p:extLst>
      <p:ext uri="{BB962C8B-B14F-4D97-AF65-F5344CB8AC3E}">
        <p14:creationId xmlns:p14="http://schemas.microsoft.com/office/powerpoint/2010/main" val="361852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ru-RU" altLang="ru-RU" b="1" dirty="0">
                <a:latin typeface="Arial" panose="020B0604020202020204" pitchFamily="34" charset="0"/>
                <a:cs typeface="Arial" panose="020B0604020202020204" pitchFamily="34" charset="0"/>
              </a:rPr>
              <a:t>Общественный контроль</a:t>
            </a:r>
          </a:p>
        </p:txBody>
      </p:sp>
      <p:sp>
        <p:nvSpPr>
          <p:cNvPr id="8195" name="Rectangle 3"/>
          <p:cNvSpPr>
            <a:spLocks noGrp="1" noChangeArrowheads="1"/>
          </p:cNvSpPr>
          <p:nvPr>
            <p:ph type="body" idx="4294967295"/>
          </p:nvPr>
        </p:nvSpPr>
        <p:spPr>
          <a:xfrm>
            <a:off x="152400" y="1301807"/>
            <a:ext cx="11887200" cy="5367337"/>
          </a:xfrm>
          <a:prstGeom prst="rect">
            <a:avLst/>
          </a:prstGeom>
        </p:spPr>
        <p:txBody>
          <a:bodyPr>
            <a:normAutofit fontScale="70000" lnSpcReduction="20000"/>
          </a:bodyPr>
          <a:lstStyle/>
          <a:p>
            <a:pPr>
              <a:buNone/>
              <a:defRPr/>
            </a:pPr>
            <a:r>
              <a:rPr lang="ru-RU" altLang="ru-RU" b="1" dirty="0">
                <a:latin typeface="Arial" panose="020B0604020202020204" pitchFamily="34" charset="0"/>
                <a:cs typeface="Arial" panose="020B0604020202020204" pitchFamily="34" charset="0"/>
              </a:rPr>
              <a:t>Общественные объединения и объединения юридических лиц, осуществляющие общественный контроль, вправе:</a:t>
            </a:r>
          </a:p>
          <a:p>
            <a:pPr>
              <a:buNone/>
              <a:defRPr/>
            </a:pPr>
            <a:r>
              <a:rPr lang="ru-RU" altLang="ru-RU" dirty="0">
                <a:latin typeface="Arial" panose="020B0604020202020204" pitchFamily="34" charset="0"/>
                <a:cs typeface="Arial" panose="020B0604020202020204" pitchFamily="34" charset="0"/>
              </a:rPr>
              <a:t>1) подготавливать предложения по совершенствованию законодательства Российской Федерации о контрактной системе в сфере закупок;</a:t>
            </a:r>
          </a:p>
          <a:p>
            <a:pPr>
              <a:buNone/>
              <a:defRPr/>
            </a:pPr>
            <a:r>
              <a:rPr lang="ru-RU" altLang="ru-RU" dirty="0">
                <a:latin typeface="Arial" panose="020B0604020202020204" pitchFamily="34" charset="0"/>
                <a:cs typeface="Arial" panose="020B0604020202020204" pitchFamily="34" charset="0"/>
              </a:rPr>
              <a:t>2) направлять заказчикам запросы о предоставлении информации об осуществлении закупок и о ходе исполнения контрактов;</a:t>
            </a:r>
          </a:p>
          <a:p>
            <a:pPr>
              <a:buNone/>
              <a:defRPr/>
            </a:pPr>
            <a:r>
              <a:rPr lang="ru-RU" altLang="ru-RU" dirty="0">
                <a:latin typeface="Arial" panose="020B0604020202020204" pitchFamily="34" charset="0"/>
                <a:cs typeface="Arial" panose="020B0604020202020204" pitchFamily="34" charset="0"/>
              </a:rPr>
              <a:t>3) осуществлять независимый мониторинг закупок и оценку эффективности закупок, в том числе оценку осуществления закупок и результатов исполнения контрактов в части их соответствия требованиям настоящего Федерального закона;</a:t>
            </a:r>
          </a:p>
          <a:p>
            <a:pPr>
              <a:buNone/>
              <a:defRPr/>
            </a:pPr>
            <a:r>
              <a:rPr lang="ru-RU" altLang="ru-RU" sz="3400" dirty="0">
                <a:solidFill>
                  <a:srgbClr val="FF0000"/>
                </a:solidFill>
                <a:latin typeface="Arial" panose="020B0604020202020204" pitchFamily="34" charset="0"/>
                <a:cs typeface="Arial" panose="020B0604020202020204" pitchFamily="34" charset="0"/>
              </a:rPr>
              <a:t>4) обращаться от своего имени в государственные органы и муниципальные органы с заявлением о проведении мероприятий по контролю в соответствии с настоящим Федеральным законом; </a:t>
            </a:r>
            <a:r>
              <a:rPr lang="ru-RU" altLang="ru-RU" sz="3400" b="1" dirty="0">
                <a:solidFill>
                  <a:srgbClr val="FF0000"/>
                </a:solidFill>
                <a:latin typeface="Arial" panose="020B0604020202020204" pitchFamily="34" charset="0"/>
                <a:cs typeface="Arial" panose="020B0604020202020204" pitchFamily="34" charset="0"/>
              </a:rPr>
              <a:t>- Закон 59-ФЗ</a:t>
            </a:r>
          </a:p>
          <a:p>
            <a:pPr>
              <a:buNone/>
              <a:defRPr/>
            </a:pPr>
            <a:r>
              <a:rPr lang="ru-RU" altLang="ru-RU" dirty="0">
                <a:latin typeface="Arial" panose="020B0604020202020204" pitchFamily="34" charset="0"/>
                <a:cs typeface="Arial" panose="020B0604020202020204" pitchFamily="34" charset="0"/>
              </a:rPr>
              <a:t>5) обращаться от своего имени в правоохранительные органы в случаях выявления в действиях (бездействии) заказчика, уполномоченного органа, уполномоченного учреждения, специализированной организации, комиссий по осуществлению закупок и их членов, должностных лиц контрактной службы, контрактных управляющих признаков состава преступления;</a:t>
            </a:r>
          </a:p>
          <a:p>
            <a:pPr>
              <a:buNone/>
              <a:defRPr/>
            </a:pPr>
            <a:r>
              <a:rPr lang="ru-RU" altLang="ru-RU" dirty="0">
                <a:latin typeface="Arial" panose="020B0604020202020204" pitchFamily="34" charset="0"/>
                <a:cs typeface="Arial" panose="020B0604020202020204" pitchFamily="34" charset="0"/>
              </a:rPr>
              <a:t>6) обращаться в суд в защиту нарушенных или оспариваемых прав и законных интересов группы лиц в соответствии с законодательством Российской Федерации.</a:t>
            </a:r>
            <a:endParaRPr lang="ru-RU" alt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60666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p:txBody>
          <a:bodyPr>
            <a:normAutofit fontScale="90000"/>
          </a:bodyPr>
          <a:lstStyle/>
          <a:p>
            <a:pPr algn="ctr"/>
            <a:r>
              <a:rPr lang="ru-RU" altLang="ru-RU" sz="4000" b="1" dirty="0">
                <a:latin typeface="Arial" panose="020B0604020202020204" pitchFamily="34" charset="0"/>
                <a:cs typeface="Arial" panose="020B0604020202020204" pitchFamily="34" charset="0"/>
              </a:rPr>
              <a:t>Нарушения закупки «с полки»</a:t>
            </a:r>
            <a:endParaRPr lang="ru-RU" altLang="ru-RU" sz="3200" b="1" dirty="0">
              <a:solidFill>
                <a:srgbClr val="FF0000"/>
              </a:solidFill>
              <a:latin typeface="Arial" panose="020B0604020202020204" pitchFamily="34" charset="0"/>
              <a:cs typeface="Arial" panose="020B0604020202020204" pitchFamily="34" charset="0"/>
            </a:endParaRPr>
          </a:p>
        </p:txBody>
      </p:sp>
      <p:sp>
        <p:nvSpPr>
          <p:cNvPr id="51203" name="Объект 2"/>
          <p:cNvSpPr>
            <a:spLocks noGrp="1"/>
          </p:cNvSpPr>
          <p:nvPr>
            <p:ph idx="4294967295"/>
          </p:nvPr>
        </p:nvSpPr>
        <p:spPr>
          <a:xfrm>
            <a:off x="389731" y="1633594"/>
            <a:ext cx="11412538" cy="5035550"/>
          </a:xfrm>
          <a:prstGeom prst="rect">
            <a:avLst/>
          </a:prstGeom>
        </p:spPr>
        <p:txBody>
          <a:bodyPr>
            <a:normAutofit/>
          </a:bodyPr>
          <a:lstStyle/>
          <a:p>
            <a:pPr>
              <a:spcBef>
                <a:spcPts val="450"/>
              </a:spcBef>
              <a:defRPr/>
            </a:pPr>
            <a:endParaRPr lang="ru-RU" altLang="ru-RU" dirty="0">
              <a:latin typeface="Arial" panose="020B0604020202020204" pitchFamily="34" charset="0"/>
              <a:cs typeface="Arial" panose="020B0604020202020204" pitchFamily="34" charset="0"/>
            </a:endParaRPr>
          </a:p>
          <a:p>
            <a:pPr>
              <a:spcBef>
                <a:spcPts val="450"/>
              </a:spcBef>
              <a:defRPr/>
            </a:pPr>
            <a:r>
              <a:rPr lang="ru-RU" altLang="ru-RU" dirty="0">
                <a:latin typeface="Arial" panose="020B0604020202020204" pitchFamily="34" charset="0"/>
                <a:cs typeface="Arial" panose="020B0604020202020204" pitchFamily="34" charset="0"/>
              </a:rPr>
              <a:t>Легко использовать для сговора с поставщиком, особенно в удалённых районах</a:t>
            </a:r>
          </a:p>
          <a:p>
            <a:pPr>
              <a:spcBef>
                <a:spcPts val="450"/>
              </a:spcBef>
              <a:defRPr/>
            </a:pPr>
            <a:endParaRPr lang="ru-RU" altLang="ru-RU" dirty="0">
              <a:latin typeface="Arial" panose="020B0604020202020204" pitchFamily="34" charset="0"/>
              <a:cs typeface="Arial" panose="020B0604020202020204" pitchFamily="34" charset="0"/>
            </a:endParaRPr>
          </a:p>
          <a:p>
            <a:pPr>
              <a:spcBef>
                <a:spcPts val="450"/>
              </a:spcBef>
              <a:defRPr/>
            </a:pPr>
            <a:r>
              <a:rPr lang="ru-RU" altLang="ru-RU" dirty="0">
                <a:latin typeface="Arial" panose="020B0604020202020204" pitchFamily="34" charset="0"/>
                <a:cs typeface="Arial" panose="020B0604020202020204" pitchFamily="34" charset="0"/>
              </a:rPr>
              <a:t>Заказчики часто покупают то, что нельзя: с </a:t>
            </a:r>
            <a:r>
              <a:rPr lang="ru-RU" altLang="ru-RU" dirty="0" err="1">
                <a:latin typeface="Arial" panose="020B0604020202020204" pitchFamily="34" charset="0"/>
                <a:cs typeface="Arial" panose="020B0604020202020204" pitchFamily="34" charset="0"/>
              </a:rPr>
              <a:t>доп.характеристиками</a:t>
            </a:r>
            <a:r>
              <a:rPr lang="ru-RU" altLang="ru-RU" dirty="0">
                <a:latin typeface="Arial" panose="020B0604020202020204" pitchFamily="34" charset="0"/>
                <a:cs typeface="Arial" panose="020B0604020202020204" pitchFamily="34" charset="0"/>
              </a:rPr>
              <a:t>, услуги и работы, с поставкой по заявкам, с конкретным товарным знаком</a:t>
            </a:r>
          </a:p>
        </p:txBody>
      </p:sp>
    </p:spTree>
    <p:extLst>
      <p:ext uri="{BB962C8B-B14F-4D97-AF65-F5344CB8AC3E}">
        <p14:creationId xmlns:p14="http://schemas.microsoft.com/office/powerpoint/2010/main" val="41737100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a:r>
              <a:rPr lang="ru-RU" altLang="ru-RU" sz="4000" b="1" dirty="0">
                <a:latin typeface="Arial" panose="020B0604020202020204" pitchFamily="34" charset="0"/>
                <a:cs typeface="Arial" panose="020B0604020202020204" pitchFamily="34" charset="0"/>
              </a:rPr>
              <a:t>Обоснование ЦК с ЕП</a:t>
            </a:r>
            <a:endParaRPr lang="ru-RU" altLang="ru-RU" sz="3600" b="1" dirty="0">
              <a:latin typeface="Arial" panose="020B0604020202020204" pitchFamily="34" charset="0"/>
              <a:cs typeface="Arial" panose="020B0604020202020204" pitchFamily="34" charset="0"/>
            </a:endParaRPr>
          </a:p>
        </p:txBody>
      </p:sp>
      <p:sp>
        <p:nvSpPr>
          <p:cNvPr id="6147" name="Rectangle 3"/>
          <p:cNvSpPr>
            <a:spLocks noGrp="1" noChangeArrowheads="1"/>
          </p:cNvSpPr>
          <p:nvPr>
            <p:ph type="body" idx="4294967295"/>
          </p:nvPr>
        </p:nvSpPr>
        <p:spPr>
          <a:xfrm>
            <a:off x="0" y="1690688"/>
            <a:ext cx="11815763" cy="5006975"/>
          </a:xfrm>
          <a:prstGeom prst="rect">
            <a:avLst/>
          </a:prstGeom>
        </p:spPr>
        <p:txBody>
          <a:bodyPr>
            <a:noAutofit/>
          </a:bodyPr>
          <a:lstStyle/>
          <a:p>
            <a:r>
              <a:rPr lang="ru-RU" altLang="ru-RU" sz="2200" dirty="0">
                <a:solidFill>
                  <a:srgbClr val="FF0000"/>
                </a:solidFill>
                <a:latin typeface="Arial" panose="020B0604020202020204" pitchFamily="34" charset="0"/>
                <a:cs typeface="Arial" panose="020B0604020202020204" pitchFamily="34" charset="0"/>
              </a:rPr>
              <a:t>4. </a:t>
            </a:r>
            <a:r>
              <a:rPr lang="ru-RU" altLang="ru-RU" sz="2200" dirty="0">
                <a:latin typeface="Arial" panose="020B0604020202020204" pitchFamily="34" charset="0"/>
                <a:cs typeface="Arial" panose="020B0604020202020204" pitchFamily="34" charset="0"/>
              </a:rPr>
              <a:t>При осуществлении закупки у единственного поставщика (подрядчика, исполнителя) заказчик определяет цену контракта, заключаемого с единственным поставщиком (подрядчиком, исполнителем), в соответствии с настоящим Федеральным законом. При этом в случаях, предусмотренных пунктами </a:t>
            </a:r>
            <a:r>
              <a:rPr lang="ru-RU" altLang="ru-RU" sz="2200" b="1" dirty="0">
                <a:solidFill>
                  <a:srgbClr val="FF0000"/>
                </a:solidFill>
                <a:latin typeface="Arial" panose="020B0604020202020204" pitchFamily="34" charset="0"/>
                <a:cs typeface="Arial" panose="020B0604020202020204" pitchFamily="34" charset="0"/>
              </a:rPr>
              <a:t>3, 6, 11, 12, </a:t>
            </a:r>
            <a:r>
              <a:rPr lang="ru-RU" altLang="ru-RU" sz="2200" b="1" u="sng" dirty="0">
                <a:solidFill>
                  <a:srgbClr val="FF0000"/>
                </a:solidFill>
                <a:latin typeface="Arial" panose="020B0604020202020204" pitchFamily="34" charset="0"/>
                <a:cs typeface="Arial" panose="020B0604020202020204" pitchFamily="34" charset="0"/>
              </a:rPr>
              <a:t>16</a:t>
            </a:r>
            <a:r>
              <a:rPr lang="ru-RU" altLang="ru-RU" sz="2200" b="1" dirty="0">
                <a:solidFill>
                  <a:srgbClr val="FF0000"/>
                </a:solidFill>
                <a:latin typeface="Arial" panose="020B0604020202020204" pitchFamily="34" charset="0"/>
                <a:cs typeface="Arial" panose="020B0604020202020204" pitchFamily="34" charset="0"/>
              </a:rPr>
              <a:t>, 18, </a:t>
            </a:r>
            <a:r>
              <a:rPr lang="ru-RU" altLang="ru-RU" sz="2200" b="1" u="sng" dirty="0">
                <a:solidFill>
                  <a:srgbClr val="FF0000"/>
                </a:solidFill>
                <a:latin typeface="Arial" panose="020B0604020202020204" pitchFamily="34" charset="0"/>
                <a:cs typeface="Arial" panose="020B0604020202020204" pitchFamily="34" charset="0"/>
              </a:rPr>
              <a:t>19</a:t>
            </a:r>
            <a:r>
              <a:rPr lang="ru-RU" altLang="ru-RU" sz="2200" b="1" dirty="0">
                <a:solidFill>
                  <a:srgbClr val="FF0000"/>
                </a:solidFill>
                <a:latin typeface="Arial" panose="020B0604020202020204" pitchFamily="34" charset="0"/>
                <a:cs typeface="Arial" panose="020B0604020202020204" pitchFamily="34" charset="0"/>
              </a:rPr>
              <a:t>, 22, 23, 30 - 35, 37 - 41, 46 и 49 </a:t>
            </a:r>
            <a:r>
              <a:rPr lang="ru-RU" altLang="ru-RU" sz="2200" dirty="0">
                <a:latin typeface="Arial" panose="020B0604020202020204" pitchFamily="34" charset="0"/>
                <a:cs typeface="Arial" panose="020B0604020202020204" pitchFamily="34" charset="0"/>
              </a:rPr>
              <a:t>части 1 настоящей статьи, заказчик обосновывает такую цену в соответствии с настоящим Федеральным законом и включает в контракт обоснование цены контракта.</a:t>
            </a:r>
          </a:p>
          <a:p>
            <a:r>
              <a:rPr lang="ru-RU" altLang="ru-RU" sz="2200" b="1" i="1" dirty="0">
                <a:latin typeface="Arial" panose="020B0604020202020204" pitchFamily="34" charset="0"/>
                <a:cs typeface="Arial" panose="020B0604020202020204" pitchFamily="34" charset="0"/>
              </a:rPr>
              <a:t>Было: </a:t>
            </a:r>
            <a:r>
              <a:rPr lang="ru-RU" altLang="ru-RU" sz="2200" i="1" dirty="0">
                <a:latin typeface="Arial" panose="020B0604020202020204" pitchFamily="34" charset="0"/>
                <a:cs typeface="Arial" panose="020B0604020202020204" pitchFamily="34" charset="0"/>
              </a:rPr>
              <a:t>4. При осуществлении закупки у единственного поставщика (подрядчика, исполнителя) в случаях, предусмотренных пунктами 3, </a:t>
            </a:r>
            <a:r>
              <a:rPr lang="ru-RU" altLang="ru-RU" sz="2200" i="1" dirty="0">
                <a:solidFill>
                  <a:srgbClr val="FF0000"/>
                </a:solidFill>
                <a:latin typeface="Arial" panose="020B0604020202020204" pitchFamily="34" charset="0"/>
                <a:cs typeface="Arial" panose="020B0604020202020204" pitchFamily="34" charset="0"/>
              </a:rPr>
              <a:t>4 и 5 </a:t>
            </a:r>
            <a:r>
              <a:rPr lang="ru-RU" altLang="ru-RU" sz="2200" i="1" dirty="0">
                <a:latin typeface="Arial" panose="020B0604020202020204" pitchFamily="34" charset="0"/>
                <a:cs typeface="Arial" panose="020B0604020202020204" pitchFamily="34" charset="0"/>
              </a:rPr>
              <a:t>(при осуществлении закупки товара на сумму, предусмотренную частью 12 настоящей статьи), 6, </a:t>
            </a:r>
            <a:r>
              <a:rPr lang="ru-RU" altLang="ru-RU" sz="2200" i="1" dirty="0">
                <a:solidFill>
                  <a:srgbClr val="FF0000"/>
                </a:solidFill>
                <a:latin typeface="Arial" panose="020B0604020202020204" pitchFamily="34" charset="0"/>
                <a:cs typeface="Arial" panose="020B0604020202020204" pitchFamily="34" charset="0"/>
              </a:rPr>
              <a:t>9, </a:t>
            </a:r>
            <a:r>
              <a:rPr lang="ru-RU" altLang="ru-RU" sz="2200" i="1" dirty="0">
                <a:latin typeface="Arial" panose="020B0604020202020204" pitchFamily="34" charset="0"/>
                <a:cs typeface="Arial" panose="020B0604020202020204" pitchFamily="34" charset="0"/>
              </a:rPr>
              <a:t>11, 12, 18, 22, 23, 30 - </a:t>
            </a:r>
            <a:r>
              <a:rPr lang="ru-RU" altLang="ru-RU" sz="2200" i="1" dirty="0">
                <a:solidFill>
                  <a:srgbClr val="FF0000"/>
                </a:solidFill>
                <a:latin typeface="Arial" panose="020B0604020202020204" pitchFamily="34" charset="0"/>
                <a:cs typeface="Arial" panose="020B0604020202020204" pitchFamily="34" charset="0"/>
              </a:rPr>
              <a:t>32, 34, </a:t>
            </a:r>
            <a:r>
              <a:rPr lang="ru-RU" altLang="ru-RU" sz="2200" i="1" dirty="0">
                <a:latin typeface="Arial" panose="020B0604020202020204" pitchFamily="34" charset="0"/>
                <a:cs typeface="Arial" panose="020B0604020202020204" pitchFamily="34" charset="0"/>
              </a:rPr>
              <a:t>35, 37 - 41, 46, 49 части 1 настоящей статьи, заказчик обязан определить и обосновать цену контракта в порядке, установленном настоящим Федеральным законом. При осуществлении закупки у единственного поставщика (подрядчика, исполнителя) в случаях, предусмотренных настоящей частью, контракт должен содержать обоснование цены контракта.</a:t>
            </a:r>
          </a:p>
        </p:txBody>
      </p:sp>
    </p:spTree>
    <p:extLst>
      <p:ext uri="{BB962C8B-B14F-4D97-AF65-F5344CB8AC3E}">
        <p14:creationId xmlns:p14="http://schemas.microsoft.com/office/powerpoint/2010/main" val="11808967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latin typeface="Arial" panose="020B0604020202020204" pitchFamily="34" charset="0"/>
                <a:cs typeface="Arial" panose="020B0604020202020204" pitchFamily="34" charset="0"/>
              </a:rPr>
              <a:t>Отличия обоснования от определения</a:t>
            </a:r>
          </a:p>
        </p:txBody>
      </p:sp>
      <p:pic>
        <p:nvPicPr>
          <p:cNvPr id="4" name="Рисунок 3"/>
          <p:cNvPicPr>
            <a:picLocks noChangeAspect="1"/>
          </p:cNvPicPr>
          <p:nvPr/>
        </p:nvPicPr>
        <p:blipFill>
          <a:blip r:embed="rId2"/>
          <a:stretch>
            <a:fillRect/>
          </a:stretch>
        </p:blipFill>
        <p:spPr>
          <a:xfrm>
            <a:off x="465513" y="1200340"/>
            <a:ext cx="11405062" cy="4825627"/>
          </a:xfrm>
          <a:prstGeom prst="rect">
            <a:avLst/>
          </a:prstGeom>
        </p:spPr>
      </p:pic>
      <p:sp>
        <p:nvSpPr>
          <p:cNvPr id="3" name="TextBox 2"/>
          <p:cNvSpPr txBox="1"/>
          <p:nvPr/>
        </p:nvSpPr>
        <p:spPr>
          <a:xfrm>
            <a:off x="465513" y="5914768"/>
            <a:ext cx="11495827" cy="646331"/>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Arial" panose="020B0604020202020204"/>
                <a:ea typeface="+mn-ea"/>
                <a:cs typeface="+mn-cs"/>
              </a:rPr>
              <a:t>По факту для практики разницы нет – при обосновании прикладываем расчеты к контракту, при определении не прикладываем. Сами расчеты делаем одинаково по ст. 22.</a:t>
            </a:r>
          </a:p>
        </p:txBody>
      </p:sp>
    </p:spTree>
    <p:extLst>
      <p:ext uri="{BB962C8B-B14F-4D97-AF65-F5344CB8AC3E}">
        <p14:creationId xmlns:p14="http://schemas.microsoft.com/office/powerpoint/2010/main" val="25571422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ru-RU" altLang="ru-RU">
                <a:latin typeface="Arial" panose="020B0604020202020204" pitchFamily="34" charset="0"/>
                <a:cs typeface="Arial" panose="020B0604020202020204" pitchFamily="34" charset="0"/>
              </a:rPr>
              <a:t>«Упрощённые контракты»</a:t>
            </a:r>
          </a:p>
        </p:txBody>
      </p:sp>
      <p:sp>
        <p:nvSpPr>
          <p:cNvPr id="29699" name="Rectangle 3"/>
          <p:cNvSpPr>
            <a:spLocks noGrp="1" noChangeArrowheads="1"/>
          </p:cNvSpPr>
          <p:nvPr>
            <p:ph type="body" idx="4294967295"/>
          </p:nvPr>
        </p:nvSpPr>
        <p:spPr>
          <a:xfrm>
            <a:off x="0" y="1473200"/>
            <a:ext cx="11566525" cy="5213350"/>
          </a:xfrm>
          <a:prstGeom prst="rect">
            <a:avLst/>
          </a:prstGeom>
        </p:spPr>
        <p:txBody>
          <a:bodyPr/>
          <a:lstStyle/>
          <a:p>
            <a:pPr eaLnBrk="1" hangingPunct="1"/>
            <a:r>
              <a:rPr lang="ru-RU" altLang="ru-RU" sz="2600" b="1" dirty="0">
                <a:latin typeface="Arial" panose="020B0604020202020204" pitchFamily="34" charset="0"/>
                <a:cs typeface="Arial" panose="020B0604020202020204" pitchFamily="34" charset="0"/>
              </a:rPr>
              <a:t>Ч. 15 ст. 34 </a:t>
            </a:r>
            <a:r>
              <a:rPr lang="ru-RU" altLang="ru-RU" sz="2600" dirty="0">
                <a:latin typeface="Arial" panose="020B0604020202020204" pitchFamily="34" charset="0"/>
                <a:cs typeface="Arial" panose="020B0604020202020204" pitchFamily="34" charset="0"/>
              </a:rPr>
              <a:t>Закона № 44-ФЗ: при заключении контракта в случаях, предусмотренных пунктами </a:t>
            </a:r>
            <a:r>
              <a:rPr lang="ru-RU" altLang="ru-RU" sz="2600" dirty="0">
                <a:solidFill>
                  <a:srgbClr val="FF0000"/>
                </a:solidFill>
                <a:latin typeface="Arial" panose="020B0604020202020204" pitchFamily="34" charset="0"/>
                <a:cs typeface="Arial" panose="020B0604020202020204" pitchFamily="34" charset="0"/>
              </a:rPr>
              <a:t>1, 4, 5, 8, </a:t>
            </a:r>
            <a:r>
              <a:rPr lang="ru-RU" altLang="ru-RU" sz="2600" dirty="0">
                <a:latin typeface="Arial" panose="020B0604020202020204" pitchFamily="34" charset="0"/>
                <a:cs typeface="Arial" panose="020B0604020202020204" pitchFamily="34" charset="0"/>
              </a:rPr>
              <a:t>15, 20, 21, </a:t>
            </a:r>
            <a:r>
              <a:rPr lang="ru-RU" altLang="ru-RU" sz="2600" dirty="0">
                <a:solidFill>
                  <a:srgbClr val="FF0000"/>
                </a:solidFill>
                <a:latin typeface="Arial" panose="020B0604020202020204" pitchFamily="34" charset="0"/>
                <a:cs typeface="Arial" panose="020B0604020202020204" pitchFamily="34" charset="0"/>
              </a:rPr>
              <a:t>23</a:t>
            </a:r>
            <a:r>
              <a:rPr lang="ru-RU" altLang="ru-RU" sz="2600" dirty="0">
                <a:latin typeface="Arial" panose="020B0604020202020204" pitchFamily="34" charset="0"/>
                <a:cs typeface="Arial" panose="020B0604020202020204" pitchFamily="34" charset="0"/>
              </a:rPr>
              <a:t>, </a:t>
            </a:r>
            <a:r>
              <a:rPr lang="ru-RU" altLang="ru-RU" sz="2600" dirty="0">
                <a:solidFill>
                  <a:srgbClr val="FF0000"/>
                </a:solidFill>
                <a:latin typeface="Arial" panose="020B0604020202020204" pitchFamily="34" charset="0"/>
                <a:cs typeface="Arial" panose="020B0604020202020204" pitchFamily="34" charset="0"/>
              </a:rPr>
              <a:t>26</a:t>
            </a:r>
            <a:r>
              <a:rPr lang="ru-RU" altLang="ru-RU" sz="2600" dirty="0">
                <a:latin typeface="Arial" panose="020B0604020202020204" pitchFamily="34" charset="0"/>
                <a:cs typeface="Arial" panose="020B0604020202020204" pitchFamily="34" charset="0"/>
              </a:rPr>
              <a:t>, 28, </a:t>
            </a:r>
            <a:r>
              <a:rPr lang="ru-RU" altLang="ru-RU" sz="2600" dirty="0">
                <a:solidFill>
                  <a:srgbClr val="FF0000"/>
                </a:solidFill>
                <a:latin typeface="Arial" panose="020B0604020202020204" pitchFamily="34" charset="0"/>
                <a:cs typeface="Arial" panose="020B0604020202020204" pitchFamily="34" charset="0"/>
              </a:rPr>
              <a:t>29</a:t>
            </a:r>
            <a:r>
              <a:rPr lang="ru-RU" altLang="ru-RU" sz="2600" dirty="0">
                <a:latin typeface="Arial" panose="020B0604020202020204" pitchFamily="34" charset="0"/>
                <a:cs typeface="Arial" panose="020B0604020202020204" pitchFamily="34" charset="0"/>
              </a:rPr>
              <a:t>, 40, 41, 44, 45, 46, 51 - 53</a:t>
            </a:r>
            <a:r>
              <a:rPr lang="ru-RU" altLang="ru-RU" sz="2600" dirty="0">
                <a:solidFill>
                  <a:srgbClr val="FF0000"/>
                </a:solidFill>
                <a:latin typeface="Arial" panose="020B0604020202020204" pitchFamily="34" charset="0"/>
                <a:cs typeface="Arial" panose="020B0604020202020204" pitchFamily="34" charset="0"/>
              </a:rPr>
              <a:t> </a:t>
            </a:r>
            <a:r>
              <a:rPr lang="ru-RU" altLang="ru-RU" sz="2600" dirty="0">
                <a:latin typeface="Arial" panose="020B0604020202020204" pitchFamily="34" charset="0"/>
                <a:cs typeface="Arial" panose="020B0604020202020204" pitchFamily="34" charset="0"/>
              </a:rPr>
              <a:t>ч. 1 ст. 93, </a:t>
            </a:r>
          </a:p>
          <a:p>
            <a:pPr marL="0" indent="0" eaLnBrk="1" hangingPunct="1">
              <a:buNone/>
            </a:pPr>
            <a:r>
              <a:rPr lang="ru-RU" altLang="ru-RU" sz="2600" b="1" dirty="0">
                <a:latin typeface="Arial" panose="020B0604020202020204" pitchFamily="34" charset="0"/>
                <a:cs typeface="Arial" panose="020B0604020202020204" pitchFamily="34" charset="0"/>
              </a:rPr>
              <a:t>- контракт может быть заключен в любой форме, предусмотренной Гражданским кодексом Российской Федерации</a:t>
            </a:r>
            <a:r>
              <a:rPr lang="ru-RU" altLang="ru-RU" sz="2600" dirty="0">
                <a:latin typeface="Arial" panose="020B0604020202020204" pitchFamily="34" charset="0"/>
                <a:cs typeface="Arial" panose="020B0604020202020204" pitchFamily="34" charset="0"/>
              </a:rPr>
              <a:t> для совершения сделок (в </a:t>
            </a:r>
            <a:r>
              <a:rPr lang="ru-RU" altLang="ru-RU" sz="2600" dirty="0" err="1">
                <a:latin typeface="Arial" panose="020B0604020202020204" pitchFamily="34" charset="0"/>
                <a:cs typeface="Arial" panose="020B0604020202020204" pitchFamily="34" charset="0"/>
              </a:rPr>
              <a:t>т.ч</a:t>
            </a:r>
            <a:r>
              <a:rPr lang="ru-RU" altLang="ru-RU" sz="2600" dirty="0">
                <a:latin typeface="Arial" panose="020B0604020202020204" pitchFamily="34" charset="0"/>
                <a:cs typeface="Arial" panose="020B0604020202020204" pitchFamily="34" charset="0"/>
              </a:rPr>
              <a:t>. в форме устной сделки): </a:t>
            </a:r>
            <a:r>
              <a:rPr lang="ru-RU" altLang="ru-RU" sz="2600" dirty="0">
                <a:solidFill>
                  <a:srgbClr val="0000FF"/>
                </a:solidFill>
                <a:latin typeface="Arial" panose="020B0604020202020204" pitchFamily="34" charset="0"/>
                <a:cs typeface="Arial" panose="020B0604020202020204" pitchFamily="34" charset="0"/>
              </a:rPr>
              <a:t>выдача подотчётных сумм, авансовый отчёт, счёт на оплату + платёжка и т.п.; </a:t>
            </a:r>
          </a:p>
          <a:p>
            <a:pPr marL="0" indent="0" eaLnBrk="1" hangingPunct="1">
              <a:buNone/>
            </a:pPr>
            <a:r>
              <a:rPr lang="ru-RU" altLang="ru-RU" sz="2600" dirty="0">
                <a:latin typeface="Arial" panose="020B0604020202020204" pitchFamily="34" charset="0"/>
                <a:cs typeface="Arial" panose="020B0604020202020204" pitchFamily="34" charset="0"/>
              </a:rPr>
              <a:t>- и </a:t>
            </a:r>
            <a:r>
              <a:rPr lang="ru-RU" altLang="ru-RU" sz="2600" b="1" dirty="0">
                <a:latin typeface="Arial" panose="020B0604020202020204" pitchFamily="34" charset="0"/>
                <a:cs typeface="Arial" panose="020B0604020202020204" pitchFamily="34" charset="0"/>
              </a:rPr>
              <a:t>может не содержать некоторые требования </a:t>
            </a:r>
            <a:r>
              <a:rPr lang="ru-RU" altLang="ru-RU" sz="2600" dirty="0">
                <a:latin typeface="Arial" panose="020B0604020202020204" pitchFamily="34" charset="0"/>
                <a:cs typeface="Arial" panose="020B0604020202020204" pitchFamily="34" charset="0"/>
              </a:rPr>
              <a:t>(ответственность и т.д.)</a:t>
            </a:r>
          </a:p>
          <a:p>
            <a:pPr eaLnBrk="1" hangingPunct="1"/>
            <a:r>
              <a:rPr lang="ru-RU" altLang="ru-RU" sz="2600" dirty="0">
                <a:latin typeface="Arial" panose="020B0604020202020204" pitchFamily="34" charset="0"/>
                <a:cs typeface="Arial" panose="020B0604020202020204" pitchFamily="34" charset="0"/>
              </a:rPr>
              <a:t>Контракты (и сделки) по </a:t>
            </a:r>
            <a:r>
              <a:rPr lang="ru-RU" altLang="ru-RU" sz="2600" dirty="0" err="1">
                <a:latin typeface="Arial" panose="020B0604020202020204" pitchFamily="34" charset="0"/>
                <a:cs typeface="Arial" panose="020B0604020202020204" pitchFamily="34" charset="0"/>
              </a:rPr>
              <a:t>п.п</a:t>
            </a:r>
            <a:r>
              <a:rPr lang="ru-RU" altLang="ru-RU" sz="2600" dirty="0">
                <a:latin typeface="Arial" panose="020B0604020202020204" pitchFamily="34" charset="0"/>
                <a:cs typeface="Arial" panose="020B0604020202020204" pitchFamily="34" charset="0"/>
              </a:rPr>
              <a:t>. </a:t>
            </a:r>
            <a:r>
              <a:rPr lang="ru-RU" altLang="ru-RU" sz="2600" dirty="0">
                <a:solidFill>
                  <a:srgbClr val="FF0000"/>
                </a:solidFill>
                <a:latin typeface="Arial" panose="020B0604020202020204" pitchFamily="34" charset="0"/>
                <a:cs typeface="Arial" panose="020B0604020202020204" pitchFamily="34" charset="0"/>
              </a:rPr>
              <a:t>4, 5, 23</a:t>
            </a:r>
            <a:r>
              <a:rPr lang="ru-RU" altLang="ru-RU" sz="2600" dirty="0">
                <a:latin typeface="Arial" panose="020B0604020202020204" pitchFamily="34" charset="0"/>
                <a:cs typeface="Arial" panose="020B0604020202020204" pitchFamily="34" charset="0"/>
              </a:rPr>
              <a:t>, 42, 44, 45, 46, 52 ч. 1 ст. 93 Закона в реестр контрактов не включаются (ч. 1 ст. 103)</a:t>
            </a:r>
          </a:p>
          <a:p>
            <a:pPr eaLnBrk="1" hangingPunct="1"/>
            <a:endParaRPr lang="ru-RU" altLang="ru-R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9952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ru-RU" altLang="ru-RU" sz="3600">
                <a:latin typeface="Arial" panose="020B0604020202020204" pitchFamily="34" charset="0"/>
                <a:cs typeface="Arial" panose="020B0604020202020204" pitchFamily="34" charset="0"/>
              </a:rPr>
              <a:t>Пример контракта без контракта</a:t>
            </a:r>
          </a:p>
        </p:txBody>
      </p:sp>
      <p:sp>
        <p:nvSpPr>
          <p:cNvPr id="30723" name="Rectangle 3"/>
          <p:cNvSpPr>
            <a:spLocks noGrp="1" noChangeArrowheads="1"/>
          </p:cNvSpPr>
          <p:nvPr>
            <p:ph type="body" idx="4294967295"/>
          </p:nvPr>
        </p:nvSpPr>
        <p:spPr>
          <a:xfrm>
            <a:off x="463062" y="1430394"/>
            <a:ext cx="10983913" cy="5238750"/>
          </a:xfrm>
          <a:prstGeom prst="rect">
            <a:avLst/>
          </a:prstGeom>
        </p:spPr>
        <p:txBody>
          <a:bodyPr/>
          <a:lstStyle/>
          <a:p>
            <a:pPr marL="0" indent="0">
              <a:buNone/>
            </a:pPr>
            <a:r>
              <a:rPr lang="en-US" altLang="ru-RU" sz="2600" dirty="0">
                <a:latin typeface="Arial" panose="020B0604020202020204" pitchFamily="34" charset="0"/>
                <a:cs typeface="Arial" panose="020B0604020202020204" pitchFamily="34" charset="0"/>
                <a:hlinkClick r:id="rId2"/>
              </a:rPr>
              <a:t>http://www.zakupki.gov.ru/epz/contract/contractCard/document-info.html?reestrNumber=2650104791718000005</a:t>
            </a:r>
            <a:r>
              <a:rPr lang="ru-RU" altLang="ru-RU" sz="2600" dirty="0">
                <a:latin typeface="Arial" panose="020B0604020202020204" pitchFamily="34" charset="0"/>
                <a:cs typeface="Arial" panose="020B0604020202020204" pitchFamily="34" charset="0"/>
              </a:rPr>
              <a:t> </a:t>
            </a:r>
          </a:p>
          <a:p>
            <a:pPr marL="0" indent="0">
              <a:buNone/>
            </a:pPr>
            <a:r>
              <a:rPr lang="ru-RU" altLang="ru-RU" sz="2600" dirty="0">
                <a:latin typeface="Arial" panose="020B0604020202020204" pitchFamily="34" charset="0"/>
                <a:cs typeface="Arial" panose="020B0604020202020204" pitchFamily="34" charset="0"/>
              </a:rPr>
              <a:t>1.</a:t>
            </a:r>
          </a:p>
          <a:p>
            <a:pPr marL="0" indent="0">
              <a:buNone/>
            </a:pPr>
            <a:endParaRPr lang="ru-RU" altLang="ru-RU" sz="2600" dirty="0">
              <a:latin typeface="Arial" panose="020B0604020202020204" pitchFamily="34" charset="0"/>
              <a:cs typeface="Arial" panose="020B0604020202020204" pitchFamily="34" charset="0"/>
            </a:endParaRPr>
          </a:p>
          <a:p>
            <a:pPr marL="0" indent="0">
              <a:buNone/>
            </a:pPr>
            <a:r>
              <a:rPr lang="ru-RU" altLang="ru-RU" sz="2600" dirty="0">
                <a:latin typeface="Arial" panose="020B0604020202020204" pitchFamily="34" charset="0"/>
                <a:cs typeface="Arial" panose="020B0604020202020204" pitchFamily="34" charset="0"/>
              </a:rPr>
              <a:t>2.</a:t>
            </a:r>
          </a:p>
          <a:p>
            <a:pPr marL="0" indent="0">
              <a:buNone/>
            </a:pPr>
            <a:endParaRPr lang="ru-RU" altLang="ru-RU" sz="2600" dirty="0">
              <a:latin typeface="Arial" panose="020B0604020202020204" pitchFamily="34" charset="0"/>
              <a:cs typeface="Arial" panose="020B0604020202020204" pitchFamily="34" charset="0"/>
            </a:endParaRPr>
          </a:p>
          <a:p>
            <a:pPr marL="0" indent="0">
              <a:buNone/>
            </a:pPr>
            <a:endParaRPr lang="ru-RU" altLang="ru-RU" sz="2600" dirty="0">
              <a:latin typeface="Arial" panose="020B0604020202020204" pitchFamily="34" charset="0"/>
              <a:cs typeface="Arial" panose="020B0604020202020204" pitchFamily="34" charset="0"/>
            </a:endParaRPr>
          </a:p>
          <a:p>
            <a:pPr marL="0" indent="0">
              <a:buNone/>
            </a:pPr>
            <a:r>
              <a:rPr lang="ru-RU" altLang="ru-RU" sz="2600" dirty="0">
                <a:latin typeface="Arial" panose="020B0604020202020204" pitchFamily="34" charset="0"/>
                <a:cs typeface="Arial" panose="020B0604020202020204" pitchFamily="34" charset="0"/>
              </a:rPr>
              <a:t>3.   </a:t>
            </a:r>
          </a:p>
        </p:txBody>
      </p:sp>
      <p:pic>
        <p:nvPicPr>
          <p:cNvPr id="30724"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2746" y="2276476"/>
            <a:ext cx="6656388"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2746" y="3210722"/>
            <a:ext cx="6689725"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Рисунок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22746" y="4647408"/>
            <a:ext cx="544830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695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algn="ctr" eaLnBrk="1" hangingPunct="1"/>
            <a:r>
              <a:rPr lang="ru-RU" altLang="ru-RU" sz="3600">
                <a:latin typeface="Arial" panose="020B0604020202020204" pitchFamily="34" charset="0"/>
                <a:cs typeface="Arial" panose="020B0604020202020204" pitchFamily="34" charset="0"/>
              </a:rPr>
              <a:t>Запись в реестре по этому контракту</a:t>
            </a:r>
          </a:p>
        </p:txBody>
      </p:sp>
      <p:pic>
        <p:nvPicPr>
          <p:cNvPr id="31747"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766" y="1423308"/>
            <a:ext cx="10485912" cy="524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3"/>
          <p:cNvSpPr txBox="1">
            <a:spLocks noChangeArrowheads="1"/>
          </p:cNvSpPr>
          <p:nvPr/>
        </p:nvSpPr>
        <p:spPr bwMode="auto">
          <a:xfrm>
            <a:off x="5905109" y="6045654"/>
            <a:ext cx="21590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3. Билет</a:t>
            </a:r>
          </a:p>
        </p:txBody>
      </p:sp>
      <p:sp>
        <p:nvSpPr>
          <p:cNvPr id="31749" name="TextBox 7"/>
          <p:cNvSpPr txBox="1">
            <a:spLocks noChangeArrowheads="1"/>
          </p:cNvSpPr>
          <p:nvPr/>
        </p:nvSpPr>
        <p:spPr bwMode="auto">
          <a:xfrm>
            <a:off x="8448780" y="4983142"/>
            <a:ext cx="216058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2. Платежка</a:t>
            </a:r>
          </a:p>
        </p:txBody>
      </p:sp>
      <p:sp>
        <p:nvSpPr>
          <p:cNvPr id="31750" name="TextBox 8"/>
          <p:cNvSpPr txBox="1">
            <a:spLocks noChangeArrowheads="1"/>
          </p:cNvSpPr>
          <p:nvPr/>
        </p:nvSpPr>
        <p:spPr bwMode="auto">
          <a:xfrm>
            <a:off x="8448780" y="1486086"/>
            <a:ext cx="216058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1. Счет на оплату</a:t>
            </a:r>
          </a:p>
        </p:txBody>
      </p:sp>
    </p:spTree>
    <p:extLst>
      <p:ext uri="{BB962C8B-B14F-4D97-AF65-F5344CB8AC3E}">
        <p14:creationId xmlns:p14="http://schemas.microsoft.com/office/powerpoint/2010/main" val="29421672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eaLnBrk="1" hangingPunct="1"/>
            <a:r>
              <a:rPr lang="ru-RU" altLang="ru-RU" sz="3200" b="1" dirty="0">
                <a:latin typeface="Arial" panose="020B0604020202020204" pitchFamily="34" charset="0"/>
                <a:cs typeface="Arial" panose="020B0604020202020204" pitchFamily="34" charset="0"/>
              </a:rPr>
              <a:t>Неправильные закупки по п. 1 ч. 1 ст. 93</a:t>
            </a:r>
          </a:p>
        </p:txBody>
      </p:sp>
      <p:sp>
        <p:nvSpPr>
          <p:cNvPr id="40963" name="Rectangle 3"/>
          <p:cNvSpPr>
            <a:spLocks noGrp="1" noChangeArrowheads="1"/>
          </p:cNvSpPr>
          <p:nvPr>
            <p:ph type="body" idx="4294967295"/>
          </p:nvPr>
        </p:nvSpPr>
        <p:spPr>
          <a:xfrm>
            <a:off x="274320" y="1748877"/>
            <a:ext cx="11768138" cy="5030787"/>
          </a:xfrm>
          <a:prstGeom prst="rect">
            <a:avLst/>
          </a:prstGeom>
        </p:spPr>
        <p:txBody>
          <a:bodyPr>
            <a:normAutofit/>
          </a:bodyPr>
          <a:lstStyle/>
          <a:p>
            <a:pPr eaLnBrk="1" hangingPunct="1"/>
            <a:r>
              <a:rPr lang="ru-RU" altLang="ru-RU" dirty="0">
                <a:latin typeface="Arial" panose="020B0604020202020204" pitchFamily="34" charset="0"/>
                <a:cs typeface="Arial" panose="020B0604020202020204" pitchFamily="34" charset="0"/>
              </a:rPr>
              <a:t>Международное телефонное соединение (</a:t>
            </a:r>
            <a:r>
              <a:rPr lang="ru-RU" altLang="ru-RU" dirty="0" err="1">
                <a:latin typeface="Arial" panose="020B0604020202020204" pitchFamily="34" charset="0"/>
                <a:cs typeface="Arial" panose="020B0604020202020204" pitchFamily="34" charset="0"/>
              </a:rPr>
              <a:t>п.п</a:t>
            </a:r>
            <a:r>
              <a:rPr lang="ru-RU" altLang="ru-RU" dirty="0">
                <a:latin typeface="Arial" panose="020B0604020202020204" pitchFamily="34" charset="0"/>
                <a:cs typeface="Arial" panose="020B0604020202020204" pitchFamily="34" charset="0"/>
              </a:rPr>
              <a:t>. 4, 5 или «торги)</a:t>
            </a:r>
          </a:p>
          <a:p>
            <a:r>
              <a:rPr lang="ru-RU" altLang="ru-RU" dirty="0">
                <a:latin typeface="Arial" panose="020B0604020202020204" pitchFamily="34" charset="0"/>
                <a:cs typeface="Arial" panose="020B0604020202020204" pitchFamily="34" charset="0"/>
              </a:rPr>
              <a:t>Услуги доступа к сети Интернет (</a:t>
            </a:r>
            <a:r>
              <a:rPr lang="ru-RU" altLang="ru-RU" dirty="0" err="1">
                <a:latin typeface="Arial" panose="020B0604020202020204" pitchFamily="34" charset="0"/>
                <a:cs typeface="Arial" panose="020B0604020202020204" pitchFamily="34" charset="0"/>
              </a:rPr>
              <a:t>п.п</a:t>
            </a:r>
            <a:r>
              <a:rPr lang="ru-RU" altLang="ru-RU" dirty="0">
                <a:latin typeface="Arial" panose="020B0604020202020204" pitchFamily="34" charset="0"/>
                <a:cs typeface="Arial" panose="020B0604020202020204" pitchFamily="34" charset="0"/>
              </a:rPr>
              <a:t>. 4, 5 или «торги)</a:t>
            </a:r>
          </a:p>
          <a:p>
            <a:r>
              <a:rPr lang="ru-RU" altLang="ru-RU" dirty="0">
                <a:latin typeface="Arial" panose="020B0604020202020204" pitchFamily="34" charset="0"/>
                <a:cs typeface="Arial" panose="020B0604020202020204" pitchFamily="34" charset="0"/>
              </a:rPr>
              <a:t>Услуги подвижной радиотелефонной связи - мобильная связь (</a:t>
            </a:r>
            <a:r>
              <a:rPr lang="ru-RU" altLang="ru-RU" dirty="0" err="1">
                <a:latin typeface="Arial" panose="020B0604020202020204" pitchFamily="34" charset="0"/>
                <a:cs typeface="Arial" panose="020B0604020202020204" pitchFamily="34" charset="0"/>
              </a:rPr>
              <a:t>п.п</a:t>
            </a:r>
            <a:r>
              <a:rPr lang="ru-RU" altLang="ru-RU" dirty="0">
                <a:latin typeface="Arial" panose="020B0604020202020204" pitchFamily="34" charset="0"/>
                <a:cs typeface="Arial" panose="020B0604020202020204" pitchFamily="34" charset="0"/>
              </a:rPr>
              <a:t>. 4, 5 или «торги)</a:t>
            </a:r>
          </a:p>
          <a:p>
            <a:r>
              <a:rPr lang="ru-RU" altLang="ru-RU" dirty="0">
                <a:latin typeface="Arial" panose="020B0604020202020204" pitchFamily="34" charset="0"/>
                <a:cs typeface="Arial" panose="020B0604020202020204" pitchFamily="34" charset="0"/>
              </a:rPr>
              <a:t>Теплоснабжение, водоснабжение (п. 8) – </a:t>
            </a:r>
            <a:r>
              <a:rPr lang="ru-RU" altLang="ru-RU" dirty="0">
                <a:solidFill>
                  <a:srgbClr val="FF0000"/>
                </a:solidFill>
                <a:latin typeface="Arial" panose="020B0604020202020204" pitchFamily="34" charset="0"/>
                <a:cs typeface="Arial" panose="020B0604020202020204" pitchFamily="34" charset="0"/>
              </a:rPr>
              <a:t>кроме указанных в ст. 4 147-ФЗ «О естественных монополиях»</a:t>
            </a:r>
          </a:p>
          <a:p>
            <a:r>
              <a:rPr lang="ru-RU" altLang="ru-RU" dirty="0">
                <a:latin typeface="Arial" panose="020B0604020202020204" pitchFamily="34" charset="0"/>
                <a:cs typeface="Arial" panose="020B0604020202020204" pitchFamily="34" charset="0"/>
              </a:rPr>
              <a:t>Электроснабжение (п. 29)</a:t>
            </a:r>
          </a:p>
          <a:p>
            <a:r>
              <a:rPr lang="ru-RU" altLang="ru-RU" dirty="0">
                <a:latin typeface="Arial" panose="020B0604020202020204" pitchFamily="34" charset="0"/>
                <a:cs typeface="Arial" panose="020B0604020202020204" pitchFamily="34" charset="0"/>
              </a:rPr>
              <a:t>Приобретение конвертов (</a:t>
            </a:r>
            <a:r>
              <a:rPr lang="ru-RU" altLang="ru-RU" dirty="0" err="1">
                <a:latin typeface="Arial" panose="020B0604020202020204" pitchFamily="34" charset="0"/>
                <a:cs typeface="Arial" panose="020B0604020202020204" pitchFamily="34" charset="0"/>
              </a:rPr>
              <a:t>п.п</a:t>
            </a:r>
            <a:r>
              <a:rPr lang="ru-RU" altLang="ru-RU" dirty="0">
                <a:latin typeface="Arial" panose="020B0604020202020204" pitchFamily="34" charset="0"/>
                <a:cs typeface="Arial" panose="020B0604020202020204" pitchFamily="34" charset="0"/>
              </a:rPr>
              <a:t>. 4, 5 или «торги)</a:t>
            </a:r>
          </a:p>
          <a:p>
            <a:r>
              <a:rPr lang="ru-RU" altLang="ru-RU" dirty="0">
                <a:latin typeface="Arial" panose="020B0604020202020204" pitchFamily="34" charset="0"/>
                <a:cs typeface="Arial" panose="020B0604020202020204" pitchFamily="34" charset="0"/>
              </a:rPr>
              <a:t>Приобретение знаков почтовой оплаты - марок (</a:t>
            </a:r>
            <a:r>
              <a:rPr lang="ru-RU" altLang="ru-RU" dirty="0" err="1">
                <a:latin typeface="Arial" panose="020B0604020202020204" pitchFamily="34" charset="0"/>
                <a:cs typeface="Arial" panose="020B0604020202020204" pitchFamily="34" charset="0"/>
              </a:rPr>
              <a:t>п.п</a:t>
            </a:r>
            <a:r>
              <a:rPr lang="ru-RU" altLang="ru-RU" dirty="0">
                <a:latin typeface="Arial" panose="020B0604020202020204" pitchFamily="34" charset="0"/>
                <a:cs typeface="Arial" panose="020B0604020202020204" pitchFamily="34" charset="0"/>
              </a:rPr>
              <a:t>. 4, 5 или «торги)</a:t>
            </a:r>
          </a:p>
        </p:txBody>
      </p:sp>
    </p:spTree>
    <p:extLst>
      <p:ext uri="{BB962C8B-B14F-4D97-AF65-F5344CB8AC3E}">
        <p14:creationId xmlns:p14="http://schemas.microsoft.com/office/powerpoint/2010/main" val="33390686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algn="ctr" eaLnBrk="1" hangingPunct="1"/>
            <a:r>
              <a:rPr lang="ru-RU" altLang="ru-RU" sz="3200" b="1">
                <a:latin typeface="Arial" panose="020B0604020202020204" pitchFamily="34" charset="0"/>
                <a:cs typeface="Arial" panose="020B0604020202020204" pitchFamily="34" charset="0"/>
              </a:rPr>
              <a:t>Как купить марки и конверты у Почты России по п. 1 ч. 1 ст. 93</a:t>
            </a:r>
          </a:p>
        </p:txBody>
      </p:sp>
      <p:sp>
        <p:nvSpPr>
          <p:cNvPr id="41987" name="Rectangle 3"/>
          <p:cNvSpPr>
            <a:spLocks noGrp="1" noChangeArrowheads="1"/>
          </p:cNvSpPr>
          <p:nvPr>
            <p:ph type="body" idx="4294967295"/>
          </p:nvPr>
        </p:nvSpPr>
        <p:spPr>
          <a:xfrm>
            <a:off x="0" y="1828800"/>
            <a:ext cx="11198225" cy="4892675"/>
          </a:xfrm>
          <a:prstGeom prst="rect">
            <a:avLst/>
          </a:prstGeom>
        </p:spPr>
        <p:txBody>
          <a:bodyPr/>
          <a:lstStyle/>
          <a:p>
            <a:pPr eaLnBrk="1" hangingPunct="1"/>
            <a:r>
              <a:rPr lang="ru-RU" altLang="ru-RU" sz="2400" b="1" dirty="0">
                <a:latin typeface="Arial" panose="020B0604020202020204" pitchFamily="34" charset="0"/>
                <a:cs typeface="Arial" panose="020B0604020202020204" pitchFamily="34" charset="0"/>
              </a:rPr>
              <a:t>Разъяснение Минфина от 28 августа 2017 г. N 24-02-05/55137: </a:t>
            </a:r>
          </a:p>
          <a:p>
            <a:pPr eaLnBrk="1" hangingPunct="1"/>
            <a:r>
              <a:rPr lang="ru-RU" altLang="ru-RU" sz="2400" dirty="0">
                <a:latin typeface="Arial" panose="020B0604020202020204" pitchFamily="34" charset="0"/>
                <a:cs typeface="Arial" panose="020B0604020202020204" pitchFamily="34" charset="0"/>
              </a:rPr>
              <a:t>заказчик </a:t>
            </a:r>
            <a:r>
              <a:rPr lang="ru-RU" altLang="ru-RU" sz="2400" b="1" dirty="0">
                <a:solidFill>
                  <a:srgbClr val="0000FF"/>
                </a:solidFill>
                <a:latin typeface="Arial" panose="020B0604020202020204" pitchFamily="34" charset="0"/>
                <a:cs typeface="Arial" panose="020B0604020202020204" pitchFamily="34" charset="0"/>
              </a:rPr>
              <a:t>вправе</a:t>
            </a:r>
            <a:r>
              <a:rPr lang="ru-RU" altLang="ru-RU" sz="2400" dirty="0">
                <a:solidFill>
                  <a:srgbClr val="0000FF"/>
                </a:solidFill>
                <a:latin typeface="Arial" panose="020B0604020202020204" pitchFamily="34" charset="0"/>
                <a:cs typeface="Arial" panose="020B0604020202020204" pitchFamily="34" charset="0"/>
              </a:rPr>
              <a:t> </a:t>
            </a:r>
            <a:r>
              <a:rPr lang="ru-RU" altLang="ru-RU" sz="2400" dirty="0">
                <a:latin typeface="Arial" panose="020B0604020202020204" pitchFamily="34" charset="0"/>
                <a:cs typeface="Arial" panose="020B0604020202020204" pitchFamily="34" charset="0"/>
              </a:rPr>
              <a:t>заключать контракты </a:t>
            </a:r>
            <a:r>
              <a:rPr lang="ru-RU" altLang="ru-RU" sz="2400" b="1" dirty="0">
                <a:solidFill>
                  <a:srgbClr val="0000FF"/>
                </a:solidFill>
                <a:latin typeface="Arial" panose="020B0604020202020204" pitchFamily="34" charset="0"/>
                <a:cs typeface="Arial" panose="020B0604020202020204" pitchFamily="34" charset="0"/>
              </a:rPr>
              <a:t>на оказание услуг по отправке простой и заказной корреспонденции с использованием ГЗПО </a:t>
            </a:r>
            <a:r>
              <a:rPr lang="ru-RU" altLang="ru-RU" sz="2400" dirty="0">
                <a:latin typeface="Arial" panose="020B0604020202020204" pitchFamily="34" charset="0"/>
                <a:cs typeface="Arial" panose="020B0604020202020204" pitchFamily="34" charset="0"/>
              </a:rPr>
              <a:t>с ФГУП "Почта России" как единственным поставщиком в соответствии </a:t>
            </a:r>
            <a:r>
              <a:rPr lang="ru-RU" altLang="ru-RU" sz="2400" b="1" dirty="0">
                <a:solidFill>
                  <a:srgbClr val="0000FF"/>
                </a:solidFill>
                <a:latin typeface="Arial" panose="020B0604020202020204" pitchFamily="34" charset="0"/>
                <a:cs typeface="Arial" panose="020B0604020202020204" pitchFamily="34" charset="0"/>
              </a:rPr>
              <a:t>с пунктом 1 части 1 статьи 93 </a:t>
            </a:r>
            <a:r>
              <a:rPr lang="ru-RU" altLang="ru-RU" sz="2400" dirty="0">
                <a:latin typeface="Arial" panose="020B0604020202020204" pitchFamily="34" charset="0"/>
                <a:cs typeface="Arial" panose="020B0604020202020204" pitchFamily="34" charset="0"/>
              </a:rPr>
              <a:t>Закона о контрактной системе, поскольку указанные услуги являются услугами общедоступной почтовой связи и относятся к сфере деятельности субъектов естественных монополий</a:t>
            </a:r>
          </a:p>
          <a:p>
            <a:pPr eaLnBrk="1" hangingPunct="1"/>
            <a:r>
              <a:rPr lang="ru-RU" altLang="ru-RU" sz="2400" dirty="0">
                <a:latin typeface="Arial" panose="020B0604020202020204" pitchFamily="34" charset="0"/>
                <a:cs typeface="Arial" panose="020B0604020202020204" pitchFamily="34" charset="0"/>
              </a:rPr>
              <a:t>в случае </a:t>
            </a:r>
            <a:r>
              <a:rPr lang="ru-RU" altLang="ru-RU" sz="2400" b="1" dirty="0">
                <a:solidFill>
                  <a:srgbClr val="FF0000"/>
                </a:solidFill>
                <a:latin typeface="Arial" panose="020B0604020202020204" pitchFamily="34" charset="0"/>
                <a:cs typeface="Arial" panose="020B0604020202020204" pitchFamily="34" charset="0"/>
              </a:rPr>
              <a:t>если ГЗПО являются самостоятельным объектом закупки </a:t>
            </a:r>
            <a:r>
              <a:rPr lang="ru-RU" altLang="ru-RU" sz="2400" dirty="0">
                <a:latin typeface="Arial" panose="020B0604020202020204" pitchFamily="34" charset="0"/>
                <a:cs typeface="Arial" panose="020B0604020202020204" pitchFamily="34" charset="0"/>
              </a:rPr>
              <a:t>(то есть не в составе услуг по отправке простой и заказной корреспонденции), </a:t>
            </a:r>
            <a:r>
              <a:rPr lang="ru-RU" altLang="ru-RU" sz="2400" b="1" dirty="0">
                <a:solidFill>
                  <a:srgbClr val="FF0000"/>
                </a:solidFill>
                <a:latin typeface="Arial" panose="020B0604020202020204" pitchFamily="34" charset="0"/>
                <a:cs typeface="Arial" panose="020B0604020202020204" pitchFamily="34" charset="0"/>
              </a:rPr>
              <a:t>такая закупка проводится в общем порядке</a:t>
            </a:r>
            <a:r>
              <a:rPr lang="ru-RU" altLang="ru-RU" sz="2400" dirty="0">
                <a:latin typeface="Arial" panose="020B0604020202020204" pitchFamily="34" charset="0"/>
                <a:cs typeface="Arial" panose="020B0604020202020204" pitchFamily="34" charset="0"/>
              </a:rPr>
              <a:t>, установленном Законом о контрактной системе, с применением способов определения поставщика (подрядчика, исполнителя), предусмотренных статьей 24 Закона о контрактной системе</a:t>
            </a:r>
          </a:p>
          <a:p>
            <a:pPr eaLnBrk="1" hangingPunct="1"/>
            <a:endParaRPr lang="ru-RU" altLang="ru-RU" sz="2000" dirty="0">
              <a:latin typeface="Arial" panose="020B0604020202020204" pitchFamily="34" charset="0"/>
              <a:cs typeface="Arial" panose="020B0604020202020204" pitchFamily="34" charset="0"/>
            </a:endParaRPr>
          </a:p>
          <a:p>
            <a:pPr eaLnBrk="1" hangingPunct="1"/>
            <a:endParaRPr lang="ru-RU" alt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10649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eaLnBrk="1" hangingPunct="1"/>
            <a:r>
              <a:rPr lang="ru-RU" altLang="ru-RU" sz="2800" b="1" dirty="0">
                <a:latin typeface="Arial" panose="020B0604020202020204" pitchFamily="34" charset="0"/>
                <a:cs typeface="Arial" panose="020B0604020202020204" pitchFamily="34" charset="0"/>
              </a:rPr>
              <a:t>Как купить марки и конверты у Почты России по п. 1 ч. 1 ст. 93 - пример</a:t>
            </a:r>
          </a:p>
        </p:txBody>
      </p:sp>
      <p:pic>
        <p:nvPicPr>
          <p:cNvPr id="43011"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1446214"/>
            <a:ext cx="86645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4129089"/>
            <a:ext cx="86677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Рисунок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9413" y="5521326"/>
            <a:ext cx="8647112"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6"/>
          <p:cNvSpPr/>
          <p:nvPr/>
        </p:nvSpPr>
        <p:spPr>
          <a:xfrm>
            <a:off x="1631951" y="5503864"/>
            <a:ext cx="8664575" cy="611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986248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lstStyle/>
          <a:p>
            <a:pPr algn="ctr"/>
            <a:r>
              <a:rPr lang="ru-RU" altLang="ru-RU" sz="3600" b="1" dirty="0">
                <a:latin typeface="Arial" panose="020B0604020202020204" pitchFamily="34" charset="0"/>
                <a:cs typeface="Arial" panose="020B0604020202020204" pitchFamily="34" charset="0"/>
              </a:rPr>
              <a:t>Основные ошибки при закупке у ЕП</a:t>
            </a:r>
          </a:p>
        </p:txBody>
      </p:sp>
      <p:sp>
        <p:nvSpPr>
          <p:cNvPr id="46083" name="Объект 2"/>
          <p:cNvSpPr>
            <a:spLocks noGrp="1"/>
          </p:cNvSpPr>
          <p:nvPr>
            <p:ph idx="4294967295"/>
          </p:nvPr>
        </p:nvSpPr>
        <p:spPr>
          <a:xfrm>
            <a:off x="377031" y="1552631"/>
            <a:ext cx="11437938" cy="5116513"/>
          </a:xfrm>
          <a:prstGeom prst="rect">
            <a:avLst/>
          </a:prstGeom>
        </p:spPr>
        <p:txBody>
          <a:bodyPr>
            <a:normAutofit lnSpcReduction="10000"/>
          </a:bodyPr>
          <a:lstStyle/>
          <a:p>
            <a:pPr marL="0" indent="0">
              <a:buNone/>
            </a:pPr>
            <a:r>
              <a:rPr lang="ru-RU" altLang="ru-RU" b="1" dirty="0">
                <a:latin typeface="Arial" panose="020B0604020202020204" pitchFamily="34" charset="0"/>
                <a:cs typeface="Arial" panose="020B0604020202020204" pitchFamily="34" charset="0"/>
              </a:rPr>
              <a:t>1. Неверный выбор способа </a:t>
            </a:r>
            <a:r>
              <a:rPr lang="ru-RU" altLang="ru-RU" dirty="0">
                <a:latin typeface="Arial" panose="020B0604020202020204" pitchFamily="34" charset="0"/>
                <a:cs typeface="Arial" panose="020B0604020202020204" pitchFamily="34" charset="0"/>
              </a:rPr>
              <a:t>(наиболее часто по </a:t>
            </a:r>
            <a:r>
              <a:rPr lang="ru-RU" altLang="ru-RU" dirty="0" err="1">
                <a:latin typeface="Arial" panose="020B0604020202020204" pitchFamily="34" charset="0"/>
                <a:cs typeface="Arial" panose="020B0604020202020204" pitchFamily="34" charset="0"/>
              </a:rPr>
              <a:t>п.п</a:t>
            </a:r>
            <a:r>
              <a:rPr lang="ru-RU" altLang="ru-RU" dirty="0">
                <a:latin typeface="Arial" panose="020B0604020202020204" pitchFamily="34" charset="0"/>
                <a:cs typeface="Arial" panose="020B0604020202020204" pitchFamily="34" charset="0"/>
              </a:rPr>
              <a:t>. 1, 6, 8, 9, 23, 26, 29, 32) + «перебор» по п. 4 или п. 5 (600 т./2 млн и 600 т./50% СГОЗ)</a:t>
            </a:r>
          </a:p>
          <a:p>
            <a:pPr marL="0" indent="0">
              <a:buNone/>
            </a:pPr>
            <a:r>
              <a:rPr lang="ru-RU" altLang="ru-RU" b="1" dirty="0">
                <a:latin typeface="Arial" panose="020B0604020202020204" pitchFamily="34" charset="0"/>
                <a:cs typeface="Arial" panose="020B0604020202020204" pitchFamily="34" charset="0"/>
              </a:rPr>
              <a:t>2. Дробление закупок</a:t>
            </a:r>
          </a:p>
          <a:p>
            <a:pPr marL="0" indent="0">
              <a:buNone/>
            </a:pPr>
            <a:r>
              <a:rPr lang="ru-RU" altLang="ru-RU" b="1" dirty="0">
                <a:latin typeface="Arial" panose="020B0604020202020204" pitchFamily="34" charset="0"/>
                <a:cs typeface="Arial" panose="020B0604020202020204" pitchFamily="34" charset="0"/>
              </a:rPr>
              <a:t>3. Процедурные ошибки</a:t>
            </a:r>
          </a:p>
          <a:p>
            <a:pPr marL="0" indent="0">
              <a:buNone/>
            </a:pPr>
            <a:r>
              <a:rPr lang="ru-RU" altLang="ru-RU" dirty="0">
                <a:latin typeface="Arial" panose="020B0604020202020204" pitchFamily="34" charset="0"/>
                <a:cs typeface="Arial" panose="020B0604020202020204" pitchFamily="34" charset="0"/>
              </a:rPr>
              <a:t>- </a:t>
            </a:r>
            <a:r>
              <a:rPr lang="ru-RU" altLang="ru-RU" dirty="0" err="1">
                <a:latin typeface="Arial" panose="020B0604020202020204" pitchFamily="34" charset="0"/>
                <a:cs typeface="Arial" panose="020B0604020202020204" pitchFamily="34" charset="0"/>
              </a:rPr>
              <a:t>ненаправление</a:t>
            </a:r>
            <a:r>
              <a:rPr lang="ru-RU" altLang="ru-RU" dirty="0">
                <a:latin typeface="Arial" panose="020B0604020202020204" pitchFamily="34" charset="0"/>
                <a:cs typeface="Arial" panose="020B0604020202020204" pitchFamily="34" charset="0"/>
              </a:rPr>
              <a:t> уведомления о заключении контракта в случаях, предусмотренных пунктами 6, 9 и др. </a:t>
            </a:r>
          </a:p>
          <a:p>
            <a:pPr marL="0" indent="0">
              <a:buNone/>
            </a:pPr>
            <a:r>
              <a:rPr lang="ru-RU" altLang="ru-RU" dirty="0">
                <a:latin typeface="Arial" panose="020B0604020202020204" pitchFamily="34" charset="0"/>
                <a:cs typeface="Arial" panose="020B0604020202020204" pitchFamily="34" charset="0"/>
              </a:rPr>
              <a:t>- неправильные условия контракта</a:t>
            </a:r>
          </a:p>
          <a:p>
            <a:pPr>
              <a:buFontTx/>
              <a:buChar char="-"/>
            </a:pPr>
            <a:r>
              <a:rPr lang="ru-RU" altLang="ru-RU" dirty="0">
                <a:latin typeface="Arial" panose="020B0604020202020204" pitchFamily="34" charset="0"/>
                <a:cs typeface="Arial" panose="020B0604020202020204" pitchFamily="34" charset="0"/>
              </a:rPr>
              <a:t>несвоевременное размещение в реестре</a:t>
            </a:r>
          </a:p>
          <a:p>
            <a:pPr>
              <a:buFontTx/>
              <a:buChar char="-"/>
            </a:pPr>
            <a:r>
              <a:rPr lang="ru-RU" altLang="ru-RU" dirty="0">
                <a:latin typeface="Arial" panose="020B0604020202020204" pitchFamily="34" charset="0"/>
                <a:cs typeface="Arial" panose="020B0604020202020204" pitchFamily="34" charset="0"/>
              </a:rPr>
              <a:t>отсутствие обоснования цены контракта</a:t>
            </a:r>
          </a:p>
          <a:p>
            <a:pPr marL="0" indent="0">
              <a:buNone/>
            </a:pPr>
            <a:r>
              <a:rPr lang="ru-RU" altLang="ru-RU" dirty="0">
                <a:latin typeface="Arial" panose="020B0604020202020204" pitchFamily="34" charset="0"/>
                <a:cs typeface="Arial" panose="020B0604020202020204" pitchFamily="34" charset="0"/>
              </a:rPr>
              <a:t>- и т.п.</a:t>
            </a:r>
          </a:p>
        </p:txBody>
      </p:sp>
    </p:spTree>
    <p:extLst>
      <p:ext uri="{BB962C8B-B14F-4D97-AF65-F5344CB8AC3E}">
        <p14:creationId xmlns:p14="http://schemas.microsoft.com/office/powerpoint/2010/main" val="259573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p:txBody>
          <a:bodyPr>
            <a:noAutofit/>
          </a:bodyPr>
          <a:lstStyle/>
          <a:p>
            <a:pPr algn="ctr"/>
            <a:r>
              <a:rPr lang="ru-RU" altLang="ru-RU" b="1" dirty="0">
                <a:latin typeface="Arial" panose="020B0604020202020204" pitchFamily="34" charset="0"/>
                <a:cs typeface="Arial" panose="020B0604020202020204" pitchFamily="34" charset="0"/>
              </a:rPr>
              <a:t>Полномочия контролёров по 44-ФЗ</a:t>
            </a:r>
          </a:p>
        </p:txBody>
      </p:sp>
      <p:sp>
        <p:nvSpPr>
          <p:cNvPr id="46083" name="Объект 2"/>
          <p:cNvSpPr>
            <a:spLocks noGrp="1"/>
          </p:cNvSpPr>
          <p:nvPr>
            <p:ph idx="4294967295"/>
          </p:nvPr>
        </p:nvSpPr>
        <p:spPr>
          <a:xfrm>
            <a:off x="0" y="1500188"/>
            <a:ext cx="3673475" cy="5229225"/>
          </a:xfrm>
          <a:prstGeom prst="rect">
            <a:avLst/>
          </a:prstGeom>
        </p:spPr>
        <p:txBody>
          <a:bodyPr>
            <a:normAutofit fontScale="92500"/>
          </a:bodyPr>
          <a:lstStyle/>
          <a:p>
            <a:pPr indent="12700">
              <a:lnSpc>
                <a:spcPct val="80000"/>
              </a:lnSpc>
              <a:buNone/>
            </a:pPr>
            <a:r>
              <a:rPr lang="ru-RU" altLang="ru-RU" sz="2600" b="1" dirty="0"/>
              <a:t>Ч. 3 ст. 99 – «УФАС»:</a:t>
            </a:r>
          </a:p>
          <a:p>
            <a:pPr indent="12700">
              <a:lnSpc>
                <a:spcPct val="80000"/>
              </a:lnSpc>
              <a:buNone/>
            </a:pPr>
            <a:r>
              <a:rPr lang="ru-RU" altLang="ru-RU" sz="2600" dirty="0"/>
              <a:t>ПП 1576 – порядок плановых и внеплановых проверок</a:t>
            </a:r>
          </a:p>
          <a:p>
            <a:pPr indent="12700">
              <a:lnSpc>
                <a:spcPct val="80000"/>
              </a:lnSpc>
              <a:buNone/>
            </a:pPr>
            <a:r>
              <a:rPr lang="ru-RU" altLang="ru-RU" sz="2600" dirty="0"/>
              <a:t>Проверяют всё, </a:t>
            </a:r>
            <a:r>
              <a:rPr lang="ru-RU" altLang="ru-RU" sz="2600" b="1" dirty="0"/>
              <a:t>кроме</a:t>
            </a:r>
            <a:r>
              <a:rPr lang="ru-RU" altLang="ru-RU" sz="2600" dirty="0"/>
              <a:t> ч. 5 и ч. 8 ст. 99 </a:t>
            </a:r>
            <a:r>
              <a:rPr lang="ru-RU" altLang="ru-RU" sz="2600" dirty="0">
                <a:sym typeface="Wingdings" panose="05000000000000000000" pitchFamily="2" charset="2"/>
              </a:rPr>
              <a:t></a:t>
            </a:r>
          </a:p>
          <a:p>
            <a:pPr indent="12700">
              <a:lnSpc>
                <a:spcPct val="80000"/>
              </a:lnSpc>
              <a:buNone/>
            </a:pPr>
            <a:r>
              <a:rPr lang="ru-RU" altLang="ru-RU" sz="2600" dirty="0"/>
              <a:t>Инициативные внеплановые проверки</a:t>
            </a:r>
          </a:p>
          <a:p>
            <a:pPr indent="12700">
              <a:lnSpc>
                <a:spcPct val="80000"/>
              </a:lnSpc>
              <a:buNone/>
            </a:pPr>
            <a:r>
              <a:rPr lang="ru-RU" altLang="ru-RU" sz="2600" dirty="0"/>
              <a:t>Риск-мониторинг </a:t>
            </a:r>
          </a:p>
          <a:p>
            <a:pPr indent="12700">
              <a:lnSpc>
                <a:spcPct val="80000"/>
              </a:lnSpc>
              <a:buNone/>
            </a:pPr>
            <a:r>
              <a:rPr lang="ru-RU" altLang="ru-RU" sz="2600" dirty="0"/>
              <a:t>Обязаны размещать информацию о проверках в ЕИС - ПП 60 от 27.01.2022</a:t>
            </a:r>
          </a:p>
          <a:p>
            <a:pPr indent="12700">
              <a:lnSpc>
                <a:spcPct val="80000"/>
              </a:lnSpc>
              <a:buNone/>
            </a:pPr>
            <a:endParaRPr lang="ru-RU" altLang="ru-RU" sz="2600" dirty="0">
              <a:solidFill>
                <a:srgbClr val="FF0000"/>
              </a:solidFill>
            </a:endParaRPr>
          </a:p>
        </p:txBody>
      </p:sp>
      <p:sp>
        <p:nvSpPr>
          <p:cNvPr id="4" name="Объект 2"/>
          <p:cNvSpPr txBox="1">
            <a:spLocks/>
          </p:cNvSpPr>
          <p:nvPr/>
        </p:nvSpPr>
        <p:spPr>
          <a:xfrm>
            <a:off x="3906254" y="1499938"/>
            <a:ext cx="3826042" cy="5229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1" i="0" u="none" strike="noStrike" kern="1200" cap="none" spc="0" normalizeH="0" baseline="0" noProof="0" dirty="0">
                <a:ln>
                  <a:noFill/>
                </a:ln>
                <a:solidFill>
                  <a:prstClr val="black"/>
                </a:solidFill>
                <a:effectLst/>
                <a:uLnTx/>
                <a:uFillTx/>
                <a:latin typeface="Arial" panose="020B0604020202020204"/>
                <a:ea typeface="+mn-ea"/>
                <a:cs typeface="+mn-cs"/>
              </a:rPr>
              <a:t>Ч. 5 ст. 99 – «ФК»:</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Не проводят плановых и внеплановых проверок</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ПП 1367 – проверка ИКЗ и ОФО в ПГ</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ПП 1193 – проверка проектов контрактов с ЕП (некоторых)</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Ст. 103, ПП 60 – проверка сведений в реестре контрактов</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Риск-мониторинг </a:t>
            </a:r>
          </a:p>
        </p:txBody>
      </p:sp>
      <p:sp>
        <p:nvSpPr>
          <p:cNvPr id="6" name="Объект 2"/>
          <p:cNvSpPr txBox="1">
            <a:spLocks/>
          </p:cNvSpPr>
          <p:nvPr/>
        </p:nvSpPr>
        <p:spPr>
          <a:xfrm>
            <a:off x="7732296" y="1499938"/>
            <a:ext cx="4114799" cy="5229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1" i="0" u="none" strike="noStrike" kern="1200" cap="none" spc="0" normalizeH="0" baseline="0" noProof="0" dirty="0">
                <a:ln>
                  <a:noFill/>
                </a:ln>
                <a:solidFill>
                  <a:prstClr val="black"/>
                </a:solidFill>
                <a:effectLst/>
                <a:uLnTx/>
                <a:uFillTx/>
                <a:latin typeface="Arial" panose="020B0604020202020204"/>
                <a:ea typeface="+mn-ea"/>
                <a:cs typeface="+mn-cs"/>
              </a:rPr>
              <a:t>Ч. 8 ст. 99 – «ВФК»:</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Проверки: 1) нормирование закупок; 2) обоснование НМЦК и ЦК; 3) соблюдение требований к исполнению, изменению контракта;  4) соответствие использования поставленного ТРУ целям осуществления закупки</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 ст. 269.1 и 269.2 БК</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 несколько ПП</a:t>
            </a:r>
          </a:p>
        </p:txBody>
      </p:sp>
    </p:spTree>
    <p:extLst>
      <p:ext uri="{BB962C8B-B14F-4D97-AF65-F5344CB8AC3E}">
        <p14:creationId xmlns:p14="http://schemas.microsoft.com/office/powerpoint/2010/main" val="41351598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noAutofit/>
          </a:bodyPr>
          <a:lstStyle/>
          <a:p>
            <a:pPr algn="ctr"/>
            <a:r>
              <a:rPr lang="ru-RU" altLang="ru-RU" b="1" dirty="0"/>
              <a:t>Пример: нарушения по п. 9</a:t>
            </a:r>
          </a:p>
        </p:txBody>
      </p:sp>
      <p:pic>
        <p:nvPicPr>
          <p:cNvPr id="5" name="Рисунок 4"/>
          <p:cNvPicPr>
            <a:picLocks noChangeAspect="1"/>
          </p:cNvPicPr>
          <p:nvPr/>
        </p:nvPicPr>
        <p:blipFill>
          <a:blip r:embed="rId2"/>
          <a:stretch>
            <a:fillRect/>
          </a:stretch>
        </p:blipFill>
        <p:spPr>
          <a:xfrm>
            <a:off x="847167" y="1190368"/>
            <a:ext cx="10299744" cy="5558948"/>
          </a:xfrm>
          <a:prstGeom prst="rect">
            <a:avLst/>
          </a:prstGeom>
        </p:spPr>
      </p:pic>
    </p:spTree>
    <p:extLst>
      <p:ext uri="{BB962C8B-B14F-4D97-AF65-F5344CB8AC3E}">
        <p14:creationId xmlns:p14="http://schemas.microsoft.com/office/powerpoint/2010/main" val="2038069931"/>
      </p:ext>
    </p:extLst>
  </p:cSld>
  <p:clrMapOvr>
    <a:masterClrMapping/>
  </p:clrMapOvr>
  <p:transition spd="slow" advTm="29607"/>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noAutofit/>
          </a:bodyPr>
          <a:lstStyle/>
          <a:p>
            <a:pPr algn="ctr"/>
            <a:r>
              <a:rPr lang="ru-RU" altLang="ru-RU" b="1" dirty="0">
                <a:latin typeface="Arial" panose="020B0604020202020204" pitchFamily="34" charset="0"/>
                <a:cs typeface="Arial" panose="020B0604020202020204" pitchFamily="34" charset="0"/>
              </a:rPr>
              <a:t>Вода, </a:t>
            </a:r>
            <a:r>
              <a:rPr lang="ru-RU" altLang="ru-RU" b="1" dirty="0" err="1">
                <a:latin typeface="Arial" panose="020B0604020202020204" pitchFamily="34" charset="0"/>
                <a:cs typeface="Arial" panose="020B0604020202020204" pitchFamily="34" charset="0"/>
              </a:rPr>
              <a:t>электро</a:t>
            </a:r>
            <a:r>
              <a:rPr lang="ru-RU" altLang="ru-RU" b="1" dirty="0">
                <a:latin typeface="Arial" panose="020B0604020202020204" pitchFamily="34" charset="0"/>
                <a:cs typeface="Arial" panose="020B0604020202020204" pitchFamily="34" charset="0"/>
              </a:rPr>
              <a:t> и т.п. по п. 4 – можно!</a:t>
            </a:r>
            <a:endParaRPr lang="ru-RU" altLang="ru-RU" sz="2800" b="1" dirty="0">
              <a:latin typeface="Arial" panose="020B0604020202020204" pitchFamily="34" charset="0"/>
              <a:cs typeface="Arial" panose="020B0604020202020204" pitchFamily="34" charset="0"/>
            </a:endParaRPr>
          </a:p>
        </p:txBody>
      </p:sp>
      <p:sp>
        <p:nvSpPr>
          <p:cNvPr id="18435" name="Объект 2"/>
          <p:cNvSpPr>
            <a:spLocks noGrp="1"/>
          </p:cNvSpPr>
          <p:nvPr>
            <p:ph idx="4294967295"/>
          </p:nvPr>
        </p:nvSpPr>
        <p:spPr>
          <a:xfrm>
            <a:off x="241069" y="1422457"/>
            <a:ext cx="11534775" cy="5246687"/>
          </a:xfrm>
          <a:prstGeom prst="rect">
            <a:avLst/>
          </a:prstGeom>
        </p:spPr>
        <p:txBody>
          <a:bodyPr>
            <a:normAutofit/>
          </a:bodyPr>
          <a:lstStyle/>
          <a:p>
            <a:r>
              <a:rPr lang="ru-RU" dirty="0"/>
              <a:t>«…</a:t>
            </a:r>
            <a:r>
              <a:rPr lang="ru-RU" b="1" dirty="0"/>
              <a:t>наличие специальных норм в пунктах 1, 8 и 29 </a:t>
            </a:r>
            <a:r>
              <a:rPr lang="ru-RU" dirty="0"/>
              <a:t>части 1 статьи 93 Закона № 44-ФЗ </a:t>
            </a:r>
            <a:r>
              <a:rPr lang="ru-RU" b="1" dirty="0"/>
              <a:t>не возлагает на заказчика обязанность осуществлять закупки </a:t>
            </a:r>
            <a:r>
              <a:rPr lang="ru-RU" dirty="0"/>
              <a:t>товаров, работ, услуг, предусмотренных данными нормами, </a:t>
            </a:r>
            <a:r>
              <a:rPr lang="ru-RU" b="1" dirty="0"/>
              <a:t>исключительно в соответствии с указанными пунктами. </a:t>
            </a:r>
            <a:r>
              <a:rPr lang="en-US" dirty="0"/>
              <a:t>(</a:t>
            </a:r>
            <a:r>
              <a:rPr lang="ru-RU" dirty="0"/>
              <a:t>заказчик</a:t>
            </a:r>
            <a:r>
              <a:rPr lang="en-US" dirty="0"/>
              <a:t>)</a:t>
            </a:r>
            <a:r>
              <a:rPr lang="ru-RU" dirty="0"/>
              <a:t> вправе осуществлять закупки у единственного поставщика (подрядчика, исполнителя), предусмотренные специальными нормами пунктов </a:t>
            </a:r>
            <a:r>
              <a:rPr lang="ru-RU" dirty="0">
                <a:solidFill>
                  <a:srgbClr val="FF0000"/>
                </a:solidFill>
              </a:rPr>
              <a:t>1, 8 и 29 </a:t>
            </a:r>
            <a:r>
              <a:rPr lang="ru-RU" dirty="0"/>
              <a:t>части 1 статьи 93 Закона № 44-ФЗ, </a:t>
            </a:r>
            <a:r>
              <a:rPr lang="ru-RU" dirty="0">
                <a:solidFill>
                  <a:srgbClr val="FF0000"/>
                </a:solidFill>
              </a:rPr>
              <a:t>как на основании указанных пунктов, так и в соответствии с пунктами 4 и 5 </a:t>
            </a:r>
            <a:r>
              <a:rPr lang="ru-RU" dirty="0"/>
              <a:t>части 1 статьи 93 Закона № 44-ФЗ с учетом ограничений по цене заключаемых контрактов и годовому объему закупок, предусмотренных данными пунктами…» </a:t>
            </a:r>
          </a:p>
          <a:p>
            <a:r>
              <a:rPr lang="ru-RU" dirty="0"/>
              <a:t>Письмо Минфина России от 21 июня 2017 г. № 24-05-07/38889</a:t>
            </a: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0529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63061" y="188855"/>
            <a:ext cx="9969411" cy="5422235"/>
          </a:xfrm>
        </p:spPr>
        <p:txBody>
          <a:bodyPr>
            <a:noAutofit/>
          </a:bodyPr>
          <a:lstStyle/>
          <a:p>
            <a:pPr algn="ctr"/>
            <a:r>
              <a:rPr lang="ru-RU" altLang="ru-RU" sz="5400" b="1" dirty="0">
                <a:solidFill>
                  <a:srgbClr val="FF0000"/>
                </a:solidFill>
                <a:latin typeface="Arial" panose="020B0604020202020204" pitchFamily="34" charset="0"/>
                <a:cs typeface="Arial" panose="020B0604020202020204" pitchFamily="34" charset="0"/>
              </a:rPr>
              <a:t>5. ОНМЦК и ЦК</a:t>
            </a:r>
          </a:p>
        </p:txBody>
      </p:sp>
    </p:spTree>
    <p:extLst>
      <p:ext uri="{BB962C8B-B14F-4D97-AF65-F5344CB8AC3E}">
        <p14:creationId xmlns:p14="http://schemas.microsoft.com/office/powerpoint/2010/main" val="34068235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hangingPunct="1"/>
            <a:r>
              <a:rPr lang="ru-RU" altLang="ru-RU" b="1" dirty="0">
                <a:solidFill>
                  <a:srgbClr val="FF0000"/>
                </a:solidFill>
                <a:latin typeface="Arial" panose="020B0604020202020204" pitchFamily="34" charset="0"/>
                <a:cs typeface="Arial" panose="020B0604020202020204" pitchFamily="34" charset="0"/>
              </a:rPr>
              <a:t>НМЦК</a:t>
            </a:r>
            <a:r>
              <a:rPr lang="ru-RU" altLang="ru-RU" dirty="0">
                <a:latin typeface="Arial" panose="020B0604020202020204" pitchFamily="34" charset="0"/>
                <a:cs typeface="Arial" panose="020B0604020202020204" pitchFamily="34" charset="0"/>
              </a:rPr>
              <a:t>: завышение цены</a:t>
            </a:r>
          </a:p>
        </p:txBody>
      </p:sp>
      <p:sp>
        <p:nvSpPr>
          <p:cNvPr id="9219" name="Rectangle 3"/>
          <p:cNvSpPr>
            <a:spLocks noGrp="1" noChangeArrowheads="1"/>
          </p:cNvSpPr>
          <p:nvPr>
            <p:ph type="body" idx="4294967295"/>
          </p:nvPr>
        </p:nvSpPr>
        <p:spPr>
          <a:xfrm>
            <a:off x="0" y="1614488"/>
            <a:ext cx="11672888" cy="5048250"/>
          </a:xfrm>
          <a:prstGeom prst="rect">
            <a:avLst/>
          </a:prstGeom>
        </p:spPr>
        <p:txBody>
          <a:bodyPr/>
          <a:lstStyle/>
          <a:p>
            <a:pPr eaLnBrk="1" hangingPunct="1">
              <a:lnSpc>
                <a:spcPct val="80000"/>
              </a:lnSpc>
            </a:pPr>
            <a:r>
              <a:rPr lang="ru-RU" altLang="ru-RU" sz="3200" dirty="0">
                <a:solidFill>
                  <a:srgbClr val="0000FF"/>
                </a:solidFill>
                <a:latin typeface="Arial" panose="020B0604020202020204" pitchFamily="34" charset="0"/>
                <a:cs typeface="Arial" panose="020B0604020202020204" pitchFamily="34" charset="0"/>
              </a:rPr>
              <a:t>Методические рекомендации по проведению аудита в сфере закупок, утвержденные Коллегией Счётной палаты </a:t>
            </a:r>
            <a:r>
              <a:rPr lang="ru-RU" altLang="ru-RU" sz="3200" dirty="0">
                <a:latin typeface="Arial" panose="020B0604020202020204" pitchFamily="34" charset="0"/>
                <a:cs typeface="Arial" panose="020B0604020202020204" pitchFamily="34" charset="0"/>
              </a:rPr>
              <a:t>Российской Федерации от 21.03.2014 № 15К (961):</a:t>
            </a:r>
          </a:p>
          <a:p>
            <a:pPr eaLnBrk="1" hangingPunct="1">
              <a:lnSpc>
                <a:spcPct val="80000"/>
              </a:lnSpc>
              <a:buFont typeface="Wingdings" panose="05000000000000000000" pitchFamily="2" charset="2"/>
              <a:buNone/>
            </a:pPr>
            <a:r>
              <a:rPr lang="ru-RU" altLang="ru-RU" sz="3200" dirty="0">
                <a:latin typeface="Arial" panose="020B0604020202020204" pitchFamily="34" charset="0"/>
                <a:cs typeface="Arial" panose="020B0604020202020204" pitchFamily="34" charset="0"/>
              </a:rPr>
              <a:t>	 – завышение цены контракта (</a:t>
            </a:r>
            <a:r>
              <a:rPr lang="ru-RU" altLang="ru-RU" sz="3200" b="1" dirty="0">
                <a:latin typeface="Arial" panose="020B0604020202020204" pitchFamily="34" charset="0"/>
                <a:cs typeface="Arial" panose="020B0604020202020204" pitchFamily="34" charset="0"/>
              </a:rPr>
              <a:t>по сравнению со среднерыночной</a:t>
            </a:r>
            <a:r>
              <a:rPr lang="ru-RU" altLang="ru-RU" sz="3200" dirty="0">
                <a:latin typeface="Arial" panose="020B0604020202020204" pitchFamily="34" charset="0"/>
                <a:cs typeface="Arial" panose="020B0604020202020204" pitchFamily="34" charset="0"/>
              </a:rPr>
              <a:t>) при осуществлении закупки у единственного поставщика (заключение контракта с нарушением Закона № 44-ФЗ) </a:t>
            </a:r>
            <a:r>
              <a:rPr lang="ru-RU" altLang="ru-RU" sz="3200" b="1" dirty="0">
                <a:latin typeface="Arial" panose="020B0604020202020204" pitchFamily="34" charset="0"/>
                <a:cs typeface="Arial" panose="020B0604020202020204" pitchFamily="34" charset="0"/>
              </a:rPr>
              <a:t>необходимо квалифицировать как неэффективное использование бюджетных средств</a:t>
            </a:r>
            <a:r>
              <a:rPr lang="ru-RU" altLang="ru-RU" sz="3200" dirty="0">
                <a:latin typeface="Arial" panose="020B0604020202020204" pitchFamily="34" charset="0"/>
                <a:cs typeface="Arial" panose="020B0604020202020204" pitchFamily="34" charset="0"/>
              </a:rPr>
              <a:t>.</a:t>
            </a:r>
          </a:p>
          <a:p>
            <a:pPr eaLnBrk="1" hangingPunct="1">
              <a:lnSpc>
                <a:spcPct val="80000"/>
              </a:lnSpc>
            </a:pPr>
            <a:r>
              <a:rPr lang="ru-RU" altLang="ru-RU" sz="3200" b="1" dirty="0">
                <a:solidFill>
                  <a:srgbClr val="FF0000"/>
                </a:solidFill>
                <a:latin typeface="Arial" panose="020B0604020202020204" pitchFamily="34" charset="0"/>
                <a:cs typeface="Arial" panose="020B0604020202020204" pitchFamily="34" charset="0"/>
              </a:rPr>
              <a:t>Правоохранительные органы: </a:t>
            </a:r>
          </a:p>
          <a:p>
            <a:pPr eaLnBrk="1" hangingPunct="1">
              <a:lnSpc>
                <a:spcPct val="80000"/>
              </a:lnSpc>
              <a:buFont typeface="Wingdings" panose="05000000000000000000" pitchFamily="2" charset="2"/>
              <a:buNone/>
            </a:pPr>
            <a:r>
              <a:rPr lang="ru-RU" altLang="ru-RU" sz="3200" dirty="0">
                <a:latin typeface="Arial" panose="020B0604020202020204" pitchFamily="34" charset="0"/>
                <a:cs typeface="Arial" panose="020B0604020202020204" pitchFamily="34" charset="0"/>
              </a:rPr>
              <a:t>	– уголовная ответственность (ряд статей УК РФ)</a:t>
            </a:r>
          </a:p>
          <a:p>
            <a:pPr eaLnBrk="1" hangingPunct="1">
              <a:lnSpc>
                <a:spcPct val="80000"/>
              </a:lnSpc>
            </a:pPr>
            <a:endParaRPr lang="ru-RU" altLang="ru-R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9907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p:txBody>
          <a:bodyPr/>
          <a:lstStyle/>
          <a:p>
            <a:pPr algn="ctr"/>
            <a:r>
              <a:rPr lang="ru-RU" altLang="ru-RU" sz="4000" b="1" dirty="0">
                <a:latin typeface="Arial" panose="020B0604020202020204" pitchFamily="34" charset="0"/>
                <a:cs typeface="Arial" panose="020B0604020202020204" pitchFamily="34" charset="0"/>
              </a:rPr>
              <a:t>Уголовная ответственность</a:t>
            </a:r>
          </a:p>
        </p:txBody>
      </p:sp>
      <p:sp>
        <p:nvSpPr>
          <p:cNvPr id="12291" name="Объект 2"/>
          <p:cNvSpPr>
            <a:spLocks noGrp="1"/>
          </p:cNvSpPr>
          <p:nvPr>
            <p:ph idx="4294967295"/>
          </p:nvPr>
        </p:nvSpPr>
        <p:spPr>
          <a:xfrm>
            <a:off x="0" y="1330325"/>
            <a:ext cx="11542713" cy="5308600"/>
          </a:xfrm>
          <a:prstGeom prst="rect">
            <a:avLst/>
          </a:prstGeom>
        </p:spPr>
        <p:txBody>
          <a:bodyPr>
            <a:normAutofit/>
          </a:bodyPr>
          <a:lstStyle/>
          <a:p>
            <a:pPr>
              <a:spcBef>
                <a:spcPct val="0"/>
              </a:spcBef>
            </a:pPr>
            <a:r>
              <a:rPr lang="ru-RU" altLang="ru-RU" sz="2100" dirty="0">
                <a:latin typeface="Arial" panose="020B0604020202020204" pitchFamily="34" charset="0"/>
                <a:cs typeface="Arial" panose="020B0604020202020204" pitchFamily="34" charset="0"/>
              </a:rPr>
              <a:t>Прокуратура Красноармейского района провела проверку исполнения бюджетного законодательства в деятельности муниципального бюджетного образовательного учреждения  «Средняя общеобразовательная школа № 4».</a:t>
            </a:r>
          </a:p>
          <a:p>
            <a:pPr>
              <a:spcBef>
                <a:spcPct val="0"/>
              </a:spcBef>
            </a:pPr>
            <a:endParaRPr lang="ru-RU" altLang="ru-RU" sz="2100" dirty="0">
              <a:latin typeface="Arial" panose="020B0604020202020204" pitchFamily="34" charset="0"/>
              <a:cs typeface="Arial" panose="020B0604020202020204" pitchFamily="34" charset="0"/>
            </a:endParaRPr>
          </a:p>
          <a:p>
            <a:pPr>
              <a:spcBef>
                <a:spcPct val="0"/>
              </a:spcBef>
            </a:pPr>
            <a:r>
              <a:rPr lang="ru-RU" altLang="ru-RU" sz="2100" dirty="0">
                <a:latin typeface="Arial" panose="020B0604020202020204" pitchFamily="34" charset="0"/>
                <a:cs typeface="Arial" panose="020B0604020202020204" pitchFamily="34" charset="0"/>
              </a:rPr>
              <a:t>Установлено, что директор для нужд школы, в нарушение положений Федерального закона «О контрактной системе в сфере закупок товаров, работ, услуг для обеспечения государственных и муниципальных нужд», бюджетного законодательства, в период с октября по ноябрь 2018 года осуществила закупки ученической мебели, оборудования, спортивного инвентаря </a:t>
            </a:r>
            <a:r>
              <a:rPr lang="ru-RU" altLang="ru-RU" sz="2100" b="1" dirty="0">
                <a:latin typeface="Arial" panose="020B0604020202020204" pitchFamily="34" charset="0"/>
                <a:cs typeface="Arial" panose="020B0604020202020204" pitchFamily="34" charset="0"/>
              </a:rPr>
              <a:t>по завышенным рыночным ценам </a:t>
            </a:r>
            <a:r>
              <a:rPr lang="ru-RU" altLang="ru-RU" sz="2100" dirty="0">
                <a:latin typeface="Arial" panose="020B0604020202020204" pitchFamily="34" charset="0"/>
                <a:cs typeface="Arial" panose="020B0604020202020204" pitchFamily="34" charset="0"/>
              </a:rPr>
              <a:t>на общую сумму свыше 6,5 млн рублей, что повлекло неэффективное и необоснованное расходование бюджетных средств на сумму свыше 1,5 млн рублей.</a:t>
            </a:r>
          </a:p>
          <a:p>
            <a:pPr>
              <a:spcBef>
                <a:spcPct val="0"/>
              </a:spcBef>
            </a:pPr>
            <a:endParaRPr lang="ru-RU" altLang="ru-RU" sz="2100" dirty="0">
              <a:latin typeface="Arial" panose="020B0604020202020204" pitchFamily="34" charset="0"/>
              <a:cs typeface="Arial" panose="020B0604020202020204" pitchFamily="34" charset="0"/>
            </a:endParaRPr>
          </a:p>
          <a:p>
            <a:pPr>
              <a:spcBef>
                <a:spcPct val="0"/>
              </a:spcBef>
            </a:pPr>
            <a:r>
              <a:rPr lang="ru-RU" altLang="ru-RU" sz="2100" dirty="0">
                <a:latin typeface="Arial" panose="020B0604020202020204" pitchFamily="34" charset="0"/>
                <a:cs typeface="Arial" panose="020B0604020202020204" pitchFamily="34" charset="0"/>
              </a:rPr>
              <a:t>По данному факту материалы проверки направлены в следственный орган, по результатам которой территориальным отделом СКР возбуждено уголовное дело по ч. 1 ст. 293 УК РФ (</a:t>
            </a:r>
            <a:r>
              <a:rPr lang="ru-RU" altLang="ru-RU" sz="2100" b="1" dirty="0">
                <a:latin typeface="Arial" panose="020B0604020202020204" pitchFamily="34" charset="0"/>
                <a:cs typeface="Arial" panose="020B0604020202020204" pitchFamily="34" charset="0"/>
              </a:rPr>
              <a:t>халатность</a:t>
            </a:r>
            <a:r>
              <a:rPr lang="ru-RU" altLang="ru-RU" sz="2100" dirty="0">
                <a:latin typeface="Arial" panose="020B0604020202020204" pitchFamily="34" charset="0"/>
                <a:cs typeface="Arial" panose="020B0604020202020204" pitchFamily="34" charset="0"/>
              </a:rPr>
              <a:t>).</a:t>
            </a:r>
          </a:p>
          <a:p>
            <a:pPr>
              <a:spcBef>
                <a:spcPct val="0"/>
              </a:spcBef>
            </a:pPr>
            <a:endParaRPr lang="ru-RU" altLang="ru-RU" sz="2100" dirty="0">
              <a:latin typeface="Arial" panose="020B0604020202020204" pitchFamily="34" charset="0"/>
              <a:cs typeface="Arial" panose="020B0604020202020204" pitchFamily="34" charset="0"/>
            </a:endParaRPr>
          </a:p>
          <a:p>
            <a:pPr>
              <a:spcBef>
                <a:spcPct val="0"/>
              </a:spcBef>
            </a:pPr>
            <a:r>
              <a:rPr lang="en-US" altLang="ru-RU" sz="2100" dirty="0">
                <a:latin typeface="Arial" panose="020B0604020202020204" pitchFamily="34" charset="0"/>
                <a:cs typeface="Arial" panose="020B0604020202020204" pitchFamily="34" charset="0"/>
                <a:hlinkClick r:id="rId2"/>
              </a:rPr>
              <a:t>https://genproc.gov.ru/smi/news/regionalnews/news-1804038/</a:t>
            </a:r>
            <a:r>
              <a:rPr lang="ru-RU" altLang="ru-RU" sz="21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7349941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Заголовок 1"/>
          <p:cNvSpPr>
            <a:spLocks noGrp="1"/>
          </p:cNvSpPr>
          <p:nvPr>
            <p:ph type="title"/>
          </p:nvPr>
        </p:nvSpPr>
        <p:spPr/>
        <p:txBody>
          <a:bodyPr/>
          <a:lstStyle/>
          <a:p>
            <a:pPr algn="ctr"/>
            <a:r>
              <a:rPr lang="ru-RU" altLang="ru-RU" sz="4000" b="1" dirty="0">
                <a:latin typeface="Arial" panose="020B0604020202020204" pitchFamily="34" charset="0"/>
                <a:cs typeface="Arial" panose="020B0604020202020204" pitchFamily="34" charset="0"/>
              </a:rPr>
              <a:t>Уголовная ответственность</a:t>
            </a:r>
          </a:p>
        </p:txBody>
      </p:sp>
      <p:sp>
        <p:nvSpPr>
          <p:cNvPr id="12291" name="Объект 2"/>
          <p:cNvSpPr>
            <a:spLocks noGrp="1"/>
          </p:cNvSpPr>
          <p:nvPr>
            <p:ph idx="4294967295"/>
          </p:nvPr>
        </p:nvSpPr>
        <p:spPr>
          <a:xfrm>
            <a:off x="0" y="1330325"/>
            <a:ext cx="11542713" cy="5308600"/>
          </a:xfrm>
          <a:prstGeom prst="rect">
            <a:avLst/>
          </a:prstGeom>
        </p:spPr>
        <p:txBody>
          <a:bodyPr>
            <a:normAutofit/>
          </a:bodyPr>
          <a:lstStyle/>
          <a:p>
            <a:pPr>
              <a:spcBef>
                <a:spcPct val="0"/>
              </a:spcBef>
            </a:pPr>
            <a:r>
              <a:rPr lang="ru-RU" altLang="ru-RU" sz="2100" dirty="0">
                <a:latin typeface="Arial" panose="020B0604020202020204" pitchFamily="34" charset="0"/>
                <a:cs typeface="Arial" panose="020B0604020202020204" pitchFamily="34" charset="0"/>
              </a:rPr>
              <a:t>Гражданка Российской Федерации, с образованием высшим, замужняя, имеющая малолетнего ребенка, работающая директором и контрактным управляющим МБОУ СОШ, ранее не судимая, </a:t>
            </a:r>
          </a:p>
          <a:p>
            <a:pPr>
              <a:spcBef>
                <a:spcPct val="0"/>
              </a:spcBef>
            </a:pPr>
            <a:endParaRPr lang="ru-RU" altLang="ru-RU" sz="2100" b="1" dirty="0">
              <a:latin typeface="Arial" panose="020B0604020202020204" pitchFamily="34" charset="0"/>
              <a:cs typeface="Arial" panose="020B0604020202020204" pitchFamily="34" charset="0"/>
            </a:endParaRPr>
          </a:p>
          <a:p>
            <a:pPr>
              <a:spcBef>
                <a:spcPct val="0"/>
              </a:spcBef>
            </a:pPr>
            <a:r>
              <a:rPr lang="ru-RU" altLang="ru-RU" sz="2100" b="1" dirty="0">
                <a:latin typeface="Arial" panose="020B0604020202020204" pitchFamily="34" charset="0"/>
                <a:cs typeface="Arial" panose="020B0604020202020204" pitchFamily="34" charset="0"/>
              </a:rPr>
              <a:t>заключала контракты на поставку мебели, спортивного и учебного оборудования по завышенным ценам</a:t>
            </a:r>
          </a:p>
          <a:p>
            <a:pPr>
              <a:spcBef>
                <a:spcPct val="0"/>
              </a:spcBef>
            </a:pPr>
            <a:endParaRPr lang="ru-RU" altLang="ru-RU" sz="2100" b="1" dirty="0">
              <a:latin typeface="Arial" panose="020B0604020202020204" pitchFamily="34" charset="0"/>
              <a:cs typeface="Arial" panose="020B0604020202020204" pitchFamily="34" charset="0"/>
            </a:endParaRPr>
          </a:p>
          <a:p>
            <a:pPr>
              <a:spcBef>
                <a:spcPct val="0"/>
              </a:spcBef>
            </a:pPr>
            <a:r>
              <a:rPr lang="ru-RU" altLang="ru-RU" sz="2100" b="1" dirty="0">
                <a:latin typeface="Arial" panose="020B0604020202020204" pitchFamily="34" charset="0"/>
                <a:cs typeface="Arial" panose="020B0604020202020204" pitchFamily="34" charset="0"/>
              </a:rPr>
              <a:t>осуждена</a:t>
            </a:r>
            <a:r>
              <a:rPr lang="ru-RU" altLang="ru-RU" sz="2100" dirty="0">
                <a:latin typeface="Arial" panose="020B0604020202020204" pitchFamily="34" charset="0"/>
                <a:cs typeface="Arial" panose="020B0604020202020204" pitchFamily="34" charset="0"/>
              </a:rPr>
              <a:t> по ч.1 ст.293 УК РФ к наказанию в виде обязательных работ на срок 320 (триста двадцать) часов.</a:t>
            </a:r>
          </a:p>
          <a:p>
            <a:pPr>
              <a:spcBef>
                <a:spcPct val="0"/>
              </a:spcBef>
            </a:pPr>
            <a:endParaRPr lang="ru-RU" altLang="ru-RU" sz="2100" dirty="0">
              <a:latin typeface="Arial" panose="020B0604020202020204" pitchFamily="34" charset="0"/>
              <a:cs typeface="Arial" panose="020B0604020202020204" pitchFamily="34" charset="0"/>
            </a:endParaRPr>
          </a:p>
          <a:p>
            <a:pPr>
              <a:spcBef>
                <a:spcPct val="0"/>
              </a:spcBef>
            </a:pPr>
            <a:r>
              <a:rPr lang="ru-RU" altLang="ru-RU" sz="2100" dirty="0">
                <a:latin typeface="Arial" panose="020B0604020202020204" pitchFamily="34" charset="0"/>
                <a:cs typeface="Arial" panose="020B0604020202020204" pitchFamily="34" charset="0"/>
              </a:rPr>
              <a:t>Взыскано с … в пользу администрации муниципального образования Красноармейского района Краснодарского края в счёт возмещения ущерба 1 534 957 руб. 03 коп.</a:t>
            </a:r>
          </a:p>
          <a:p>
            <a:pPr>
              <a:spcBef>
                <a:spcPct val="0"/>
              </a:spcBef>
            </a:pPr>
            <a:endParaRPr lang="ru-RU" altLang="ru-RU" sz="2100" dirty="0">
              <a:latin typeface="Arial" panose="020B0604020202020204" pitchFamily="34" charset="0"/>
              <a:cs typeface="Arial" panose="020B0604020202020204" pitchFamily="34" charset="0"/>
            </a:endParaRPr>
          </a:p>
          <a:p>
            <a:pPr>
              <a:spcBef>
                <a:spcPct val="0"/>
              </a:spcBef>
            </a:pPr>
            <a:endParaRPr lang="ru-RU" altLang="ru-RU" sz="2100" dirty="0">
              <a:latin typeface="Arial" panose="020B0604020202020204" pitchFamily="34" charset="0"/>
              <a:cs typeface="Arial" panose="020B0604020202020204" pitchFamily="34" charset="0"/>
            </a:endParaRPr>
          </a:p>
          <a:p>
            <a:pPr>
              <a:spcBef>
                <a:spcPct val="0"/>
              </a:spcBef>
            </a:pPr>
            <a:endParaRPr lang="ru-RU" altLang="ru-RU" sz="2100" dirty="0">
              <a:latin typeface="Arial" panose="020B0604020202020204" pitchFamily="34" charset="0"/>
              <a:cs typeface="Arial" panose="020B0604020202020204" pitchFamily="34" charset="0"/>
            </a:endParaRPr>
          </a:p>
          <a:p>
            <a:pPr>
              <a:spcBef>
                <a:spcPct val="0"/>
              </a:spcBef>
            </a:pPr>
            <a:r>
              <a:rPr lang="en-US" altLang="ru-RU" sz="2100" dirty="0">
                <a:solidFill>
                  <a:srgbClr val="0000FF"/>
                </a:solidFill>
                <a:latin typeface="Arial" panose="020B0604020202020204" pitchFamily="34" charset="0"/>
                <a:cs typeface="Arial" panose="020B0604020202020204" pitchFamily="34" charset="0"/>
              </a:rPr>
              <a:t>https://actofact.ru/case-23OS0000-22-7914-2020-2020-12-02-2-1/</a:t>
            </a:r>
            <a:endParaRPr lang="ru-RU" altLang="ru-RU" sz="21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0697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eaLnBrk="1" hangingPunct="1"/>
            <a:r>
              <a:rPr lang="ru-RU" altLang="ru-RU" dirty="0">
                <a:latin typeface="Arial" panose="020B0604020202020204" pitchFamily="34" charset="0"/>
                <a:cs typeface="Arial" panose="020B0604020202020204" pitchFamily="34" charset="0"/>
              </a:rPr>
              <a:t>Общий порядок действий</a:t>
            </a:r>
          </a:p>
        </p:txBody>
      </p:sp>
      <p:sp>
        <p:nvSpPr>
          <p:cNvPr id="15363" name="Rectangle 3"/>
          <p:cNvSpPr>
            <a:spLocks noGrp="1" noChangeArrowheads="1"/>
          </p:cNvSpPr>
          <p:nvPr>
            <p:ph type="body" idx="4294967295"/>
          </p:nvPr>
        </p:nvSpPr>
        <p:spPr>
          <a:xfrm>
            <a:off x="708025" y="1687513"/>
            <a:ext cx="11483975" cy="4559300"/>
          </a:xfrm>
          <a:prstGeom prst="rect">
            <a:avLst/>
          </a:prstGeom>
        </p:spPr>
        <p:txBody>
          <a:bodyPr>
            <a:normAutofit/>
          </a:bodyPr>
          <a:lstStyle/>
          <a:p>
            <a:pPr eaLnBrk="1" hangingPunct="1"/>
            <a:r>
              <a:rPr lang="ru-RU" altLang="ru-RU" sz="3200" dirty="0">
                <a:latin typeface="Arial" panose="020B0604020202020204" pitchFamily="34" charset="0"/>
                <a:cs typeface="Arial" panose="020B0604020202020204" pitchFamily="34" charset="0"/>
              </a:rPr>
              <a:t>Описание объекта закупки (ООЗ)</a:t>
            </a:r>
          </a:p>
          <a:p>
            <a:pPr eaLnBrk="1" hangingPunct="1"/>
            <a:r>
              <a:rPr lang="ru-RU" altLang="ru-RU" sz="3200" u="sng" dirty="0">
                <a:latin typeface="Arial" panose="020B0604020202020204" pitchFamily="34" charset="0"/>
                <a:cs typeface="Arial" panose="020B0604020202020204" pitchFamily="34" charset="0"/>
              </a:rPr>
              <a:t>Обоснование НМЦК</a:t>
            </a:r>
            <a:r>
              <a:rPr lang="ru-RU" altLang="ru-RU" sz="3200" dirty="0">
                <a:latin typeface="Arial" panose="020B0604020202020204" pitchFamily="34" charset="0"/>
                <a:cs typeface="Arial" panose="020B0604020202020204" pitchFamily="34" charset="0"/>
              </a:rPr>
              <a:t> (анализ рынка и т.д.) </a:t>
            </a:r>
            <a:r>
              <a:rPr lang="ru-RU" altLang="ru-RU" sz="3200" b="1" dirty="0">
                <a:solidFill>
                  <a:srgbClr val="FF0000"/>
                </a:solidFill>
                <a:latin typeface="Arial" panose="020B0604020202020204" pitchFamily="34" charset="0"/>
                <a:cs typeface="Arial" panose="020B0604020202020204" pitchFamily="34" charset="0"/>
              </a:rPr>
              <a:t>всегда</a:t>
            </a:r>
          </a:p>
          <a:p>
            <a:pPr eaLnBrk="1" hangingPunct="1"/>
            <a:r>
              <a:rPr lang="ru-RU" altLang="ru-RU" sz="3200" dirty="0">
                <a:latin typeface="Arial" panose="020B0604020202020204" pitchFamily="34" charset="0"/>
                <a:cs typeface="Arial" panose="020B0604020202020204" pitchFamily="34" charset="0"/>
              </a:rPr>
              <a:t>Формирование «документации» аукциона (в том числе описание объекта закупки – при необходимости с применением поправочных коэффициентов и индексов)</a:t>
            </a:r>
          </a:p>
          <a:p>
            <a:pPr eaLnBrk="1" hangingPunct="1">
              <a:buFont typeface="Wingdings" panose="05000000000000000000" pitchFamily="2" charset="2"/>
              <a:buNone/>
            </a:pPr>
            <a:endParaRPr lang="ru-RU" altLang="ru-RU" sz="3200"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ru-RU" altLang="ru-RU" sz="3200" dirty="0">
                <a:latin typeface="Arial" panose="020B0604020202020204" pitchFamily="34" charset="0"/>
                <a:cs typeface="Arial" panose="020B0604020202020204" pitchFamily="34" charset="0"/>
              </a:rPr>
              <a:t>	</a:t>
            </a:r>
            <a:r>
              <a:rPr lang="ru-RU" altLang="ru-RU" sz="3200" dirty="0">
                <a:solidFill>
                  <a:srgbClr val="FF0000"/>
                </a:solidFill>
                <a:latin typeface="Arial" panose="020B0604020202020204" pitchFamily="34" charset="0"/>
                <a:cs typeface="Arial" panose="020B0604020202020204" pitchFamily="34" charset="0"/>
              </a:rPr>
              <a:t>ООЗ при обосновании НМЦК</a:t>
            </a:r>
            <a:r>
              <a:rPr lang="en-US" altLang="ru-RU" sz="3200" dirty="0">
                <a:solidFill>
                  <a:srgbClr val="FF0000"/>
                </a:solidFill>
                <a:latin typeface="Arial" panose="020B0604020202020204" pitchFamily="34" charset="0"/>
                <a:cs typeface="Arial" panose="020B0604020202020204" pitchFamily="34" charset="0"/>
              </a:rPr>
              <a:t> = </a:t>
            </a:r>
            <a:r>
              <a:rPr lang="ru-RU" altLang="ru-RU" sz="3200" dirty="0">
                <a:solidFill>
                  <a:srgbClr val="FF0000"/>
                </a:solidFill>
                <a:latin typeface="Arial" panose="020B0604020202020204" pitchFamily="34" charset="0"/>
                <a:cs typeface="Arial" panose="020B0604020202020204" pitchFamily="34" charset="0"/>
              </a:rPr>
              <a:t>ООЗ в «документации»!</a:t>
            </a:r>
          </a:p>
        </p:txBody>
      </p:sp>
    </p:spTree>
    <p:extLst>
      <p:ext uri="{BB962C8B-B14F-4D97-AF65-F5344CB8AC3E}">
        <p14:creationId xmlns:p14="http://schemas.microsoft.com/office/powerpoint/2010/main" val="7269338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r>
              <a:rPr lang="ru-RU" altLang="ru-RU" dirty="0">
                <a:solidFill>
                  <a:srgbClr val="C00000"/>
                </a:solidFill>
                <a:latin typeface="Arial" panose="020B0604020202020204" pitchFamily="34" charset="0"/>
                <a:cs typeface="Arial" panose="020B0604020202020204" pitchFamily="34" charset="0"/>
              </a:rPr>
              <a:t>Важно! </a:t>
            </a:r>
            <a:r>
              <a:rPr lang="ru-RU" altLang="ru-RU" dirty="0">
                <a:latin typeface="Arial" panose="020B0604020202020204" pitchFamily="34" charset="0"/>
                <a:cs typeface="Arial" panose="020B0604020202020204" pitchFamily="34" charset="0"/>
              </a:rPr>
              <a:t>ООЗ в НМЦК = ООЗ в Док-</a:t>
            </a:r>
            <a:r>
              <a:rPr lang="ru-RU" altLang="ru-RU" dirty="0" err="1">
                <a:latin typeface="Arial" panose="020B0604020202020204" pitchFamily="34" charset="0"/>
                <a:cs typeface="Arial" panose="020B0604020202020204" pitchFamily="34" charset="0"/>
              </a:rPr>
              <a:t>ции</a:t>
            </a:r>
            <a:endParaRPr lang="ru-RU" altLang="ru-RU" dirty="0">
              <a:latin typeface="Arial" panose="020B0604020202020204" pitchFamily="34" charset="0"/>
              <a:cs typeface="Arial" panose="020B0604020202020204" pitchFamily="34" charset="0"/>
            </a:endParaRPr>
          </a:p>
        </p:txBody>
      </p:sp>
      <p:sp>
        <p:nvSpPr>
          <p:cNvPr id="16388" name="Объект 1"/>
          <p:cNvSpPr>
            <a:spLocks noGrp="1"/>
          </p:cNvSpPr>
          <p:nvPr>
            <p:ph idx="4294967295"/>
          </p:nvPr>
        </p:nvSpPr>
        <p:spPr>
          <a:xfrm>
            <a:off x="0" y="1687513"/>
            <a:ext cx="5735638" cy="4748212"/>
          </a:xfrm>
          <a:prstGeom prst="rect">
            <a:avLst/>
          </a:prstGeom>
          <a:ln>
            <a:solidFill>
              <a:schemeClr val="tx1"/>
            </a:solidFill>
            <a:miter lim="800000"/>
            <a:headEnd/>
            <a:tailEnd/>
          </a:ln>
        </p:spPr>
        <p:txBody>
          <a:bodyPr>
            <a:normAutofit/>
          </a:bodyPr>
          <a:lstStyle/>
          <a:p>
            <a:pPr>
              <a:spcBef>
                <a:spcPct val="0"/>
              </a:spcBef>
            </a:pPr>
            <a:r>
              <a:rPr lang="ru-RU" altLang="ru-RU" dirty="0">
                <a:latin typeface="Arial" panose="020B0604020202020204" pitchFamily="34" charset="0"/>
                <a:cs typeface="Arial" panose="020B0604020202020204" pitchFamily="34" charset="0"/>
              </a:rPr>
              <a:t>Запрос: сколько стоит </a:t>
            </a:r>
            <a:r>
              <a:rPr lang="ru-RU" altLang="ru-RU" dirty="0">
                <a:solidFill>
                  <a:srgbClr val="0000FF"/>
                </a:solidFill>
                <a:latin typeface="Arial" panose="020B0604020202020204" pitchFamily="34" charset="0"/>
                <a:cs typeface="Arial" panose="020B0604020202020204" pitchFamily="34" charset="0"/>
              </a:rPr>
              <a:t>поставка кондиционера с монтажом</a:t>
            </a:r>
          </a:p>
          <a:p>
            <a:pPr>
              <a:spcBef>
                <a:spcPct val="0"/>
              </a:spcBef>
            </a:pPr>
            <a:endParaRPr lang="ru-RU" altLang="ru-RU" dirty="0">
              <a:latin typeface="Arial" panose="020B0604020202020204" pitchFamily="34" charset="0"/>
              <a:cs typeface="Arial" panose="020B0604020202020204" pitchFamily="34" charset="0"/>
            </a:endParaRPr>
          </a:p>
          <a:p>
            <a:pPr>
              <a:spcBef>
                <a:spcPct val="0"/>
              </a:spcBef>
            </a:pPr>
            <a:r>
              <a:rPr lang="ru-RU" altLang="ru-RU" dirty="0">
                <a:latin typeface="Arial" panose="020B0604020202020204" pitchFamily="34" charset="0"/>
                <a:cs typeface="Arial" panose="020B0604020202020204" pitchFamily="34" charset="0"/>
              </a:rPr>
              <a:t>КП № 1: поставка + монтаж = 20 000</a:t>
            </a:r>
          </a:p>
          <a:p>
            <a:pPr>
              <a:spcBef>
                <a:spcPct val="0"/>
              </a:spcBef>
            </a:pPr>
            <a:endParaRPr lang="ru-RU" altLang="ru-RU" dirty="0">
              <a:latin typeface="Arial" panose="020B0604020202020204" pitchFamily="34" charset="0"/>
              <a:cs typeface="Arial" panose="020B0604020202020204" pitchFamily="34" charset="0"/>
            </a:endParaRPr>
          </a:p>
          <a:p>
            <a:pPr>
              <a:spcBef>
                <a:spcPct val="0"/>
              </a:spcBef>
            </a:pPr>
            <a:r>
              <a:rPr lang="ru-RU" altLang="ru-RU" dirty="0">
                <a:latin typeface="Arial" panose="020B0604020202020204" pitchFamily="34" charset="0"/>
                <a:cs typeface="Arial" panose="020B0604020202020204" pitchFamily="34" charset="0"/>
              </a:rPr>
              <a:t>КП № 2: «мы </a:t>
            </a:r>
            <a:r>
              <a:rPr lang="ru-RU" altLang="ru-RU" b="1" dirty="0">
                <a:latin typeface="Arial" panose="020B0604020202020204" pitchFamily="34" charset="0"/>
                <a:cs typeface="Arial" panose="020B0604020202020204" pitchFamily="34" charset="0"/>
              </a:rPr>
              <a:t>поставим</a:t>
            </a:r>
            <a:r>
              <a:rPr lang="ru-RU" altLang="ru-RU" dirty="0">
                <a:latin typeface="Arial" panose="020B0604020202020204" pitchFamily="34" charset="0"/>
                <a:cs typeface="Arial" panose="020B0604020202020204" pitchFamily="34" charset="0"/>
              </a:rPr>
              <a:t> кондиционер за 20 000»</a:t>
            </a:r>
          </a:p>
          <a:p>
            <a:pPr>
              <a:spcBef>
                <a:spcPct val="0"/>
              </a:spcBef>
            </a:pPr>
            <a:endParaRPr lang="ru-RU" altLang="ru-RU" dirty="0">
              <a:latin typeface="Arial" panose="020B0604020202020204" pitchFamily="34" charset="0"/>
              <a:cs typeface="Arial" panose="020B0604020202020204" pitchFamily="34" charset="0"/>
            </a:endParaRPr>
          </a:p>
          <a:p>
            <a:pPr>
              <a:spcBef>
                <a:spcPct val="0"/>
              </a:spcBef>
            </a:pPr>
            <a:r>
              <a:rPr lang="ru-RU" altLang="ru-RU" dirty="0">
                <a:latin typeface="Arial" panose="020B0604020202020204" pitchFamily="34" charset="0"/>
                <a:cs typeface="Arial" panose="020B0604020202020204" pitchFamily="34" charset="0"/>
              </a:rPr>
              <a:t>КП № 3: «мы </a:t>
            </a:r>
            <a:r>
              <a:rPr lang="ru-RU" altLang="ru-RU" b="1" dirty="0">
                <a:latin typeface="Arial" panose="020B0604020202020204" pitchFamily="34" charset="0"/>
                <a:cs typeface="Arial" panose="020B0604020202020204" pitchFamily="34" charset="0"/>
              </a:rPr>
              <a:t>смонтируем</a:t>
            </a:r>
            <a:r>
              <a:rPr lang="ru-RU" altLang="ru-RU" dirty="0">
                <a:latin typeface="Arial" panose="020B0604020202020204" pitchFamily="34" charset="0"/>
                <a:cs typeface="Arial" panose="020B0604020202020204" pitchFamily="34" charset="0"/>
              </a:rPr>
              <a:t> кондиционер за 20 000»</a:t>
            </a:r>
          </a:p>
        </p:txBody>
      </p:sp>
      <p:sp>
        <p:nvSpPr>
          <p:cNvPr id="16389" name="Объект 1"/>
          <p:cNvSpPr txBox="1">
            <a:spLocks/>
          </p:cNvSpPr>
          <p:nvPr/>
        </p:nvSpPr>
        <p:spPr bwMode="auto">
          <a:xfrm>
            <a:off x="6240463" y="1687512"/>
            <a:ext cx="5444856" cy="4748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В документации: </a:t>
            </a: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поставка кондиционера с монтажом</a:t>
            </a: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КП № 1 = Правильное КП</a:t>
            </a: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КП № 2 = </a:t>
            </a:r>
            <a:r>
              <a:rPr kumimoji="0" lang="ru-RU" altLang="ru-RU"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Брак!</a:t>
            </a: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КП № 3 = </a:t>
            </a:r>
            <a:r>
              <a:rPr kumimoji="0" lang="ru-RU" altLang="ru-RU"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Брак!</a:t>
            </a: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Вывод КО</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обоснование НМЦК </a:t>
            </a:r>
            <a:r>
              <a:rPr kumimoji="0" lang="ru-RU" altLang="ru-RU"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отсутствует</a:t>
            </a:r>
          </a:p>
        </p:txBody>
      </p:sp>
    </p:spTree>
    <p:extLst>
      <p:ext uri="{BB962C8B-B14F-4D97-AF65-F5344CB8AC3E}">
        <p14:creationId xmlns:p14="http://schemas.microsoft.com/office/powerpoint/2010/main" val="4973285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lgn="ctr" eaLnBrk="1" hangingPunct="1"/>
            <a:r>
              <a:rPr lang="ru-RU" altLang="ru-RU" dirty="0">
                <a:solidFill>
                  <a:srgbClr val="FF0000"/>
                </a:solidFill>
                <a:latin typeface="Arial" panose="020B0604020202020204" pitchFamily="34" charset="0"/>
                <a:cs typeface="Arial" panose="020B0604020202020204" pitchFamily="34" charset="0"/>
              </a:rPr>
              <a:t>Обоснование НМЦК: методы</a:t>
            </a:r>
          </a:p>
        </p:txBody>
      </p:sp>
      <p:sp>
        <p:nvSpPr>
          <p:cNvPr id="18435" name="Rectangle 3"/>
          <p:cNvSpPr>
            <a:spLocks noGrp="1" noChangeArrowheads="1"/>
          </p:cNvSpPr>
          <p:nvPr>
            <p:ph type="body" idx="4294967295"/>
          </p:nvPr>
        </p:nvSpPr>
        <p:spPr>
          <a:xfrm>
            <a:off x="601663" y="1817688"/>
            <a:ext cx="11590337" cy="4868862"/>
          </a:xfrm>
          <a:prstGeom prst="rect">
            <a:avLst/>
          </a:prstGeom>
        </p:spPr>
        <p:txBody>
          <a:bodyPr>
            <a:normAutofit/>
          </a:bodyPr>
          <a:lstStyle/>
          <a:p>
            <a:pPr marL="0" indent="0">
              <a:buNone/>
            </a:pPr>
            <a:r>
              <a:rPr lang="ru-RU" altLang="ru-RU" sz="3200" dirty="0">
                <a:solidFill>
                  <a:srgbClr val="00CC00"/>
                </a:solidFill>
                <a:latin typeface="Arial" panose="020B0604020202020204" pitchFamily="34" charset="0"/>
                <a:cs typeface="Arial" panose="020B0604020202020204" pitchFamily="34" charset="0"/>
              </a:rPr>
              <a:t>1) метод сопоставимых рыночных цен (анализа рынка)</a:t>
            </a:r>
            <a:r>
              <a:rPr lang="ru-RU" altLang="ru-RU" sz="3200" dirty="0">
                <a:solidFill>
                  <a:srgbClr val="FF0000"/>
                </a:solidFill>
                <a:latin typeface="Arial" panose="020B0604020202020204" pitchFamily="34" charset="0"/>
                <a:cs typeface="Arial" panose="020B0604020202020204" pitchFamily="34" charset="0"/>
              </a:rPr>
              <a:t> </a:t>
            </a:r>
            <a:r>
              <a:rPr lang="ru-RU" altLang="ru-RU" sz="3200" dirty="0">
                <a:latin typeface="Arial" panose="020B0604020202020204" pitchFamily="34" charset="0"/>
                <a:cs typeface="Arial" panose="020B0604020202020204" pitchFamily="34" charset="0"/>
              </a:rPr>
              <a:t>– основной!</a:t>
            </a:r>
          </a:p>
          <a:p>
            <a:pPr marL="0" indent="0">
              <a:buNone/>
            </a:pPr>
            <a:r>
              <a:rPr lang="ru-RU" altLang="ru-RU" sz="3200" dirty="0">
                <a:solidFill>
                  <a:srgbClr val="0000FF"/>
                </a:solidFill>
                <a:latin typeface="Arial" panose="020B0604020202020204" pitchFamily="34" charset="0"/>
                <a:cs typeface="Arial" panose="020B0604020202020204" pitchFamily="34" charset="0"/>
              </a:rPr>
              <a:t>2) нормативный метод (при наличии НПА)</a:t>
            </a:r>
          </a:p>
          <a:p>
            <a:pPr marL="0" indent="0">
              <a:buNone/>
            </a:pPr>
            <a:r>
              <a:rPr lang="ru-RU" altLang="ru-RU" sz="3200" dirty="0">
                <a:solidFill>
                  <a:srgbClr val="0000FF"/>
                </a:solidFill>
                <a:latin typeface="Arial" panose="020B0604020202020204" pitchFamily="34" charset="0"/>
                <a:cs typeface="Arial" panose="020B0604020202020204" pitchFamily="34" charset="0"/>
              </a:rPr>
              <a:t>3) тарифный метод</a:t>
            </a:r>
          </a:p>
          <a:p>
            <a:pPr marL="0" indent="0">
              <a:buNone/>
            </a:pPr>
            <a:r>
              <a:rPr lang="ru-RU" altLang="ru-RU" sz="3200" dirty="0">
                <a:solidFill>
                  <a:srgbClr val="0000FF"/>
                </a:solidFill>
                <a:latin typeface="Arial" panose="020B0604020202020204" pitchFamily="34" charset="0"/>
                <a:cs typeface="Arial" panose="020B0604020202020204" pitchFamily="34" charset="0"/>
              </a:rPr>
              <a:t>4) проектно-сметный метод</a:t>
            </a:r>
            <a:endParaRPr lang="ru-RU" altLang="ru-RU" sz="3200" i="1" dirty="0">
              <a:solidFill>
                <a:srgbClr val="0000FF"/>
              </a:solidFill>
              <a:latin typeface="Arial" panose="020B0604020202020204" pitchFamily="34" charset="0"/>
              <a:cs typeface="Arial" panose="020B0604020202020204" pitchFamily="34" charset="0"/>
            </a:endParaRPr>
          </a:p>
          <a:p>
            <a:pPr marL="0" indent="0">
              <a:buNone/>
            </a:pPr>
            <a:r>
              <a:rPr lang="ru-RU" altLang="ru-RU" sz="3200" i="1" dirty="0">
                <a:latin typeface="Arial" panose="020B0604020202020204" pitchFamily="34" charset="0"/>
                <a:cs typeface="Arial" panose="020B0604020202020204" pitchFamily="34" charset="0"/>
              </a:rPr>
              <a:t>5) </a:t>
            </a:r>
            <a:r>
              <a:rPr lang="ru-RU" altLang="ru-RU" sz="3200" i="1" dirty="0">
                <a:solidFill>
                  <a:srgbClr val="B2B2B2"/>
                </a:solidFill>
                <a:latin typeface="Arial" panose="020B0604020202020204" pitchFamily="34" charset="0"/>
                <a:cs typeface="Arial" panose="020B0604020202020204" pitchFamily="34" charset="0"/>
              </a:rPr>
              <a:t>затратный метод</a:t>
            </a:r>
            <a:r>
              <a:rPr lang="ru-RU" altLang="ru-RU" sz="3200" dirty="0">
                <a:solidFill>
                  <a:srgbClr val="B2B2B2"/>
                </a:solidFill>
                <a:latin typeface="Arial" panose="020B0604020202020204" pitchFamily="34" charset="0"/>
                <a:cs typeface="Arial" panose="020B0604020202020204" pitchFamily="34" charset="0"/>
              </a:rPr>
              <a:t> </a:t>
            </a:r>
          </a:p>
          <a:p>
            <a:pPr marL="0" indent="0">
              <a:buNone/>
            </a:pPr>
            <a:r>
              <a:rPr lang="ru-RU" altLang="ru-RU" sz="3200" dirty="0">
                <a:latin typeface="Arial" panose="020B0604020202020204" pitchFamily="34" charset="0"/>
                <a:cs typeface="Arial" panose="020B0604020202020204" pitchFamily="34" charset="0"/>
              </a:rPr>
              <a:t>6) иные методы (ч. 12 ст. 22)</a:t>
            </a:r>
          </a:p>
          <a:p>
            <a:pPr marL="0" indent="0">
              <a:buNone/>
            </a:pPr>
            <a:r>
              <a:rPr lang="ru-RU" altLang="ru-RU" sz="3200" dirty="0">
                <a:solidFill>
                  <a:srgbClr val="FF0000"/>
                </a:solidFill>
                <a:latin typeface="Arial" panose="020B0604020202020204" pitchFamily="34" charset="0"/>
                <a:cs typeface="Arial" panose="020B0604020202020204" pitchFamily="34" charset="0"/>
              </a:rPr>
              <a:t>7) + несколько особенных методов</a:t>
            </a:r>
          </a:p>
        </p:txBody>
      </p:sp>
    </p:spTree>
    <p:extLst>
      <p:ext uri="{BB962C8B-B14F-4D97-AF65-F5344CB8AC3E}">
        <p14:creationId xmlns:p14="http://schemas.microsoft.com/office/powerpoint/2010/main" val="8046816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ctr" eaLnBrk="1" hangingPunct="1"/>
            <a:r>
              <a:rPr lang="ru-RU" altLang="ru-RU" dirty="0">
                <a:solidFill>
                  <a:srgbClr val="FF0000"/>
                </a:solidFill>
                <a:latin typeface="Arial" panose="020B0604020202020204" pitchFamily="34" charset="0"/>
                <a:cs typeface="Arial" panose="020B0604020202020204" pitchFamily="34" charset="0"/>
              </a:rPr>
              <a:t>Особенные методы</a:t>
            </a:r>
          </a:p>
        </p:txBody>
      </p:sp>
      <p:sp>
        <p:nvSpPr>
          <p:cNvPr id="19459" name="Rectangle 3"/>
          <p:cNvSpPr>
            <a:spLocks noGrp="1" noChangeArrowheads="1"/>
          </p:cNvSpPr>
          <p:nvPr>
            <p:ph type="body" idx="4294967295"/>
          </p:nvPr>
        </p:nvSpPr>
        <p:spPr>
          <a:xfrm>
            <a:off x="708025" y="1354138"/>
            <a:ext cx="11483975" cy="5367337"/>
          </a:xfrm>
          <a:prstGeom prst="rect">
            <a:avLst/>
          </a:prstGeom>
        </p:spPr>
        <p:txBody>
          <a:bodyPr>
            <a:noAutofit/>
          </a:bodyPr>
          <a:lstStyle/>
          <a:p>
            <a:pPr marL="0" indent="0">
              <a:buNone/>
            </a:pPr>
            <a:r>
              <a:rPr lang="ru-RU" altLang="ru-RU" dirty="0">
                <a:latin typeface="Arial" panose="020B0604020202020204" pitchFamily="34" charset="0"/>
                <a:cs typeface="Arial" panose="020B0604020202020204" pitchFamily="34" charset="0"/>
              </a:rPr>
              <a:t>7) </a:t>
            </a:r>
            <a:r>
              <a:rPr lang="ru-RU" altLang="ru-RU" dirty="0" err="1">
                <a:latin typeface="Arial" panose="020B0604020202020204" pitchFamily="34" charset="0"/>
                <a:cs typeface="Arial" panose="020B0604020202020204" pitchFamily="34" charset="0"/>
              </a:rPr>
              <a:t>Гособоронзаказ</a:t>
            </a:r>
            <a:endParaRPr lang="ru-RU" altLang="ru-RU" dirty="0">
              <a:latin typeface="Arial" panose="020B0604020202020204" pitchFamily="34" charset="0"/>
              <a:cs typeface="Arial" panose="020B0604020202020204" pitchFamily="34" charset="0"/>
            </a:endParaRPr>
          </a:p>
          <a:p>
            <a:pPr marL="0" indent="0">
              <a:buNone/>
            </a:pPr>
            <a:r>
              <a:rPr lang="ru-RU" altLang="ru-RU" dirty="0">
                <a:solidFill>
                  <a:srgbClr val="FF0000"/>
                </a:solidFill>
                <a:latin typeface="Arial" panose="020B0604020202020204" pitchFamily="34" charset="0"/>
                <a:cs typeface="Arial" panose="020B0604020202020204" pitchFamily="34" charset="0"/>
              </a:rPr>
              <a:t>- Постановление Правительства РФ от 02.12.2017 N 1465</a:t>
            </a:r>
          </a:p>
          <a:p>
            <a:pPr marL="0" indent="0">
              <a:buNone/>
            </a:pPr>
            <a:r>
              <a:rPr lang="ru-RU" altLang="ru-RU" dirty="0">
                <a:latin typeface="Arial" panose="020B0604020202020204" pitchFamily="34" charset="0"/>
                <a:cs typeface="Arial" panose="020B0604020202020204" pitchFamily="34" charset="0"/>
              </a:rPr>
              <a:t>8-9) Закупка лекарственных средств и </a:t>
            </a:r>
            <a:r>
              <a:rPr lang="ru-RU" altLang="ru-RU" dirty="0" err="1">
                <a:latin typeface="Arial" panose="020B0604020202020204" pitchFamily="34" charset="0"/>
                <a:cs typeface="Arial" panose="020B0604020202020204" pitchFamily="34" charset="0"/>
              </a:rPr>
              <a:t>мед.изделий</a:t>
            </a:r>
            <a:endParaRPr lang="ru-RU" altLang="ru-RU" dirty="0">
              <a:latin typeface="Arial" panose="020B0604020202020204" pitchFamily="34" charset="0"/>
              <a:cs typeface="Arial" panose="020B0604020202020204" pitchFamily="34" charset="0"/>
            </a:endParaRPr>
          </a:p>
          <a:p>
            <a:pPr marL="0" indent="0">
              <a:buNone/>
            </a:pPr>
            <a:r>
              <a:rPr lang="ru-RU" altLang="ru-RU" dirty="0">
                <a:solidFill>
                  <a:srgbClr val="FF0000"/>
                </a:solidFill>
                <a:latin typeface="Arial" panose="020B0604020202020204" pitchFamily="34" charset="0"/>
                <a:cs typeface="Arial" panose="020B0604020202020204" pitchFamily="34" charset="0"/>
              </a:rPr>
              <a:t>- Приказ Министерства здравоохранения РФ от 19.12.2019 № 1064н  (лекарства)</a:t>
            </a:r>
          </a:p>
          <a:p>
            <a:pPr marL="0" indent="0">
              <a:buNone/>
            </a:pPr>
            <a:r>
              <a:rPr lang="ru-RU" altLang="ru-RU" dirty="0">
                <a:solidFill>
                  <a:srgbClr val="FF0000"/>
                </a:solidFill>
                <a:latin typeface="Arial" panose="020B0604020202020204" pitchFamily="34" charset="0"/>
                <a:cs typeface="Arial" panose="020B0604020202020204" pitchFamily="34" charset="0"/>
              </a:rPr>
              <a:t>- Приказ Минздрава РФ от 15.05.2020 № 450н (почти все мед. изделия)</a:t>
            </a:r>
          </a:p>
          <a:p>
            <a:pPr marL="0" indent="0">
              <a:buNone/>
            </a:pPr>
            <a:r>
              <a:rPr lang="ru-RU" altLang="ru-RU" dirty="0">
                <a:latin typeface="Arial" panose="020B0604020202020204" pitchFamily="34" charset="0"/>
                <a:cs typeface="Arial" panose="020B0604020202020204" pitchFamily="34" charset="0"/>
              </a:rPr>
              <a:t>10) Регулярные перевозки пассажиров и багажа</a:t>
            </a:r>
          </a:p>
          <a:p>
            <a:pPr marL="0" indent="0">
              <a:buNone/>
            </a:pPr>
            <a:r>
              <a:rPr lang="ru-RU" altLang="ru-RU" dirty="0">
                <a:solidFill>
                  <a:srgbClr val="FF0000"/>
                </a:solidFill>
                <a:latin typeface="Arial" panose="020B0604020202020204" pitchFamily="34" charset="0"/>
                <a:cs typeface="Arial" panose="020B0604020202020204" pitchFamily="34" charset="0"/>
              </a:rPr>
              <a:t>- приказ Минтранса от 20 октября 2021 г. N 351</a:t>
            </a:r>
          </a:p>
        </p:txBody>
      </p:sp>
    </p:spTree>
    <p:extLst>
      <p:ext uri="{BB962C8B-B14F-4D97-AF65-F5344CB8AC3E}">
        <p14:creationId xmlns:p14="http://schemas.microsoft.com/office/powerpoint/2010/main" val="198681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p:txBody>
          <a:bodyPr>
            <a:normAutofit/>
          </a:bodyPr>
          <a:lstStyle/>
          <a:p>
            <a:pPr algn="ctr"/>
            <a:r>
              <a:rPr lang="ru-RU" altLang="ru-RU" sz="4000" b="1" dirty="0">
                <a:latin typeface="Arial" panose="020B0604020202020204" pitchFamily="34" charset="0"/>
                <a:cs typeface="Arial" panose="020B0604020202020204" pitchFamily="34" charset="0"/>
              </a:rPr>
              <a:t>Пересечения в контроле</a:t>
            </a:r>
          </a:p>
        </p:txBody>
      </p:sp>
      <p:sp>
        <p:nvSpPr>
          <p:cNvPr id="46083" name="Объект 2"/>
          <p:cNvSpPr>
            <a:spLocks noGrp="1"/>
          </p:cNvSpPr>
          <p:nvPr>
            <p:ph idx="4294967295"/>
          </p:nvPr>
        </p:nvSpPr>
        <p:spPr>
          <a:xfrm>
            <a:off x="0" y="1500188"/>
            <a:ext cx="3673475" cy="3087687"/>
          </a:xfrm>
          <a:prstGeom prst="rect">
            <a:avLst/>
          </a:prstGeom>
        </p:spPr>
        <p:txBody>
          <a:bodyPr>
            <a:normAutofit/>
          </a:bodyPr>
          <a:lstStyle/>
          <a:p>
            <a:pPr indent="12700">
              <a:lnSpc>
                <a:spcPct val="80000"/>
              </a:lnSpc>
              <a:buNone/>
            </a:pPr>
            <a:r>
              <a:rPr lang="ru-RU" altLang="ru-RU" sz="2600" b="1" dirty="0"/>
              <a:t>Ч. 3 ст. 99 – «УФАС»:</a:t>
            </a:r>
          </a:p>
          <a:p>
            <a:pPr indent="12700">
              <a:lnSpc>
                <a:spcPct val="80000"/>
              </a:lnSpc>
              <a:buNone/>
            </a:pPr>
            <a:r>
              <a:rPr lang="ru-RU" altLang="ru-RU" sz="2600" dirty="0"/>
              <a:t>Проверяют всё, </a:t>
            </a:r>
            <a:r>
              <a:rPr lang="ru-RU" altLang="ru-RU" sz="2600" b="1" dirty="0"/>
              <a:t>кроме</a:t>
            </a:r>
            <a:r>
              <a:rPr lang="ru-RU" altLang="ru-RU" sz="2600" dirty="0"/>
              <a:t> ч. 5 и ч. 8 ст. 99 </a:t>
            </a:r>
            <a:r>
              <a:rPr lang="ru-RU" altLang="ru-RU" sz="2600" dirty="0">
                <a:sym typeface="Wingdings" panose="05000000000000000000" pitchFamily="2" charset="2"/>
              </a:rPr>
              <a:t></a:t>
            </a:r>
          </a:p>
          <a:p>
            <a:pPr indent="12700">
              <a:lnSpc>
                <a:spcPct val="80000"/>
              </a:lnSpc>
              <a:buNone/>
            </a:pPr>
            <a:r>
              <a:rPr lang="ru-RU" altLang="ru-RU" sz="2600" dirty="0"/>
              <a:t>Инициативные внеплановые проверки</a:t>
            </a:r>
          </a:p>
          <a:p>
            <a:pPr indent="12700">
              <a:lnSpc>
                <a:spcPct val="80000"/>
              </a:lnSpc>
              <a:buNone/>
            </a:pPr>
            <a:endParaRPr lang="ru-RU" altLang="ru-RU" sz="2600" dirty="0">
              <a:solidFill>
                <a:srgbClr val="FF0000"/>
              </a:solidFill>
            </a:endParaRPr>
          </a:p>
        </p:txBody>
      </p:sp>
      <p:sp>
        <p:nvSpPr>
          <p:cNvPr id="4" name="Объект 2"/>
          <p:cNvSpPr txBox="1">
            <a:spLocks/>
          </p:cNvSpPr>
          <p:nvPr/>
        </p:nvSpPr>
        <p:spPr>
          <a:xfrm>
            <a:off x="3906254" y="1499938"/>
            <a:ext cx="3826042" cy="3088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1" i="0" u="none" strike="noStrike" kern="1200" cap="none" spc="0" normalizeH="0" baseline="0" noProof="0" dirty="0">
                <a:ln>
                  <a:noFill/>
                </a:ln>
                <a:solidFill>
                  <a:prstClr val="black"/>
                </a:solidFill>
                <a:effectLst/>
                <a:uLnTx/>
                <a:uFillTx/>
                <a:latin typeface="Arial" panose="020B0604020202020204"/>
                <a:ea typeface="+mn-ea"/>
                <a:cs typeface="+mn-cs"/>
              </a:rPr>
              <a:t>Ч. 5 ст. 99 – «ФК»:</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ПП 1193 – проверка проектов контрактов с ЕП (некоторых)</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Ст. 103, ПП 60 – проверка сведений в реестре контрактов</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a:ea typeface="+mn-ea"/>
                <a:cs typeface="+mn-cs"/>
              </a:rPr>
              <a:t>Риск-мониторинг </a:t>
            </a:r>
          </a:p>
        </p:txBody>
      </p:sp>
      <p:sp>
        <p:nvSpPr>
          <p:cNvPr id="6" name="Объект 2"/>
          <p:cNvSpPr txBox="1">
            <a:spLocks/>
          </p:cNvSpPr>
          <p:nvPr/>
        </p:nvSpPr>
        <p:spPr>
          <a:xfrm>
            <a:off x="7732296" y="1499938"/>
            <a:ext cx="4114799" cy="3424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1" i="0" u="none" strike="noStrike" kern="1200" cap="none" spc="0" normalizeH="0" baseline="0" noProof="0" dirty="0">
                <a:ln>
                  <a:noFill/>
                </a:ln>
                <a:solidFill>
                  <a:prstClr val="black"/>
                </a:solidFill>
                <a:effectLst/>
                <a:uLnTx/>
                <a:uFillTx/>
                <a:latin typeface="Arial" panose="020B0604020202020204"/>
                <a:ea typeface="+mn-ea"/>
                <a:cs typeface="+mn-cs"/>
              </a:rPr>
              <a:t>Ч. 8 ст. 99 – «ВФК»:</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2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Только ВФК: </a:t>
            </a:r>
            <a:r>
              <a:rPr kumimoji="0" lang="ru-RU" altLang="ru-RU" sz="2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1) нормирование закупок; 2) обоснование НМЦК и ЦК; 3) соответствие использования поставленного ТРУ целям осуществления закупки</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2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Др. КО: </a:t>
            </a:r>
            <a:r>
              <a:rPr kumimoji="0" lang="ru-RU" altLang="ru-RU" sz="22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4) соблюдение требований к исполнению, изменению контракта; </a:t>
            </a:r>
            <a:endParaRPr kumimoji="0" lang="ru-RU" altLang="ru-RU" sz="2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 name="TextBox 1"/>
          <p:cNvSpPr txBox="1"/>
          <p:nvPr/>
        </p:nvSpPr>
        <p:spPr>
          <a:xfrm>
            <a:off x="3982454" y="5888577"/>
            <a:ext cx="3673642" cy="430887"/>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1" i="0" u="none" strike="noStrike" kern="1200" cap="none" spc="0" normalizeH="0" baseline="0" noProof="0" dirty="0">
                <a:ln>
                  <a:noFill/>
                </a:ln>
                <a:solidFill>
                  <a:srgbClr val="FF0000"/>
                </a:solidFill>
                <a:effectLst/>
                <a:uLnTx/>
                <a:uFillTx/>
                <a:latin typeface="Arial" panose="020B0604020202020204"/>
                <a:ea typeface="+mn-ea"/>
                <a:cs typeface="+mn-cs"/>
              </a:rPr>
              <a:t>+ КСП – проверяют всё</a:t>
            </a:r>
          </a:p>
        </p:txBody>
      </p:sp>
      <p:sp>
        <p:nvSpPr>
          <p:cNvPr id="7" name="Объект 2"/>
          <p:cNvSpPr txBox="1">
            <a:spLocks/>
          </p:cNvSpPr>
          <p:nvPr/>
        </p:nvSpPr>
        <p:spPr>
          <a:xfrm>
            <a:off x="360947" y="4588042"/>
            <a:ext cx="11486147" cy="15159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600" b="1" i="0" u="none" strike="noStrike" kern="1200" cap="none" spc="0" normalizeH="0" baseline="0" noProof="0" dirty="0">
                <a:ln>
                  <a:noFill/>
                </a:ln>
                <a:solidFill>
                  <a:prstClr val="black"/>
                </a:solidFill>
                <a:effectLst/>
                <a:uLnTx/>
                <a:uFillTx/>
                <a:latin typeface="Arial" panose="020B0604020202020204"/>
                <a:ea typeface="+mn-ea"/>
                <a:cs typeface="+mn-cs"/>
              </a:rPr>
              <a:t>Основные пересечения в контроле: </a:t>
            </a:r>
          </a:p>
          <a:p>
            <a:pPr marL="228600" marR="0" lvl="0" indent="12700" algn="l" defTabSz="914400" rtl="0" eaLnBrk="1" fontAlgn="auto" latinLnBrk="0" hangingPunct="1">
              <a:lnSpc>
                <a:spcPct val="8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1) Текст контракта; 2) Исполнение контракта (со стороны заказчика и поставщика); 3) Изменение, расторжение контракта</a:t>
            </a:r>
            <a:endPar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31154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ru-RU" altLang="ru-RU" dirty="0">
                <a:solidFill>
                  <a:srgbClr val="FF0000"/>
                </a:solidFill>
                <a:latin typeface="Arial" panose="020B0604020202020204" pitchFamily="34" charset="0"/>
                <a:cs typeface="Arial" panose="020B0604020202020204" pitchFamily="34" charset="0"/>
              </a:rPr>
              <a:t>Особенные методы</a:t>
            </a:r>
          </a:p>
        </p:txBody>
      </p:sp>
      <p:sp>
        <p:nvSpPr>
          <p:cNvPr id="19459" name="Rectangle 3"/>
          <p:cNvSpPr>
            <a:spLocks noGrp="1" noChangeArrowheads="1"/>
          </p:cNvSpPr>
          <p:nvPr>
            <p:ph type="body" idx="4294967295"/>
          </p:nvPr>
        </p:nvSpPr>
        <p:spPr>
          <a:xfrm>
            <a:off x="660400" y="1531938"/>
            <a:ext cx="11531600" cy="5046662"/>
          </a:xfrm>
          <a:prstGeom prst="rect">
            <a:avLst/>
          </a:prstGeom>
        </p:spPr>
        <p:txBody>
          <a:bodyPr>
            <a:normAutofit lnSpcReduction="10000"/>
          </a:bodyPr>
          <a:lstStyle/>
          <a:p>
            <a:pPr marL="0" indent="0">
              <a:buNone/>
              <a:defRPr/>
            </a:pPr>
            <a:r>
              <a:rPr lang="ru-RU" altLang="ru-RU" sz="3000" dirty="0">
                <a:solidFill>
                  <a:schemeClr val="bg1">
                    <a:lumMod val="50000"/>
                  </a:schemeClr>
                </a:solidFill>
                <a:latin typeface="Arial" panose="020B0604020202020204" pitchFamily="34" charset="0"/>
                <a:cs typeface="Arial" panose="020B0604020202020204" pitchFamily="34" charset="0"/>
              </a:rPr>
              <a:t>11) Закупка стандартных жилых помещений</a:t>
            </a:r>
          </a:p>
          <a:p>
            <a:pPr eaLnBrk="1" hangingPunct="1">
              <a:buFontTx/>
              <a:buChar char="-"/>
              <a:defRPr/>
            </a:pPr>
            <a:r>
              <a:rPr lang="ru-RU" altLang="ru-RU" sz="3000" dirty="0">
                <a:solidFill>
                  <a:schemeClr val="accent2">
                    <a:lumMod val="60000"/>
                    <a:lumOff val="40000"/>
                  </a:schemeClr>
                </a:solidFill>
                <a:latin typeface="Arial" panose="020B0604020202020204" pitchFamily="34" charset="0"/>
                <a:cs typeface="Arial" panose="020B0604020202020204" pitchFamily="34" charset="0"/>
              </a:rPr>
              <a:t>Федеральный закон № 161-ФЗ "О содействии развитию жилищного строительства"</a:t>
            </a:r>
          </a:p>
          <a:p>
            <a:pPr eaLnBrk="1" hangingPunct="1">
              <a:buFontTx/>
              <a:buChar char="-"/>
              <a:defRPr/>
            </a:pPr>
            <a:r>
              <a:rPr lang="ru-RU" altLang="ru-RU" sz="3000" dirty="0">
                <a:solidFill>
                  <a:schemeClr val="accent2">
                    <a:lumMod val="60000"/>
                    <a:lumOff val="40000"/>
                  </a:schemeClr>
                </a:solidFill>
                <a:latin typeface="Arial" panose="020B0604020202020204" pitchFamily="34" charset="0"/>
                <a:cs typeface="Arial" panose="020B0604020202020204" pitchFamily="34" charset="0"/>
              </a:rPr>
              <a:t>конкретного порядка пока нет</a:t>
            </a:r>
          </a:p>
          <a:p>
            <a:pPr marL="0" indent="0">
              <a:buNone/>
              <a:defRPr/>
            </a:pPr>
            <a:r>
              <a:rPr lang="ru-RU" altLang="ru-RU" sz="3000" dirty="0">
                <a:latin typeface="Arial" panose="020B0604020202020204" pitchFamily="34" charset="0"/>
                <a:cs typeface="Arial" panose="020B0604020202020204" pitchFamily="34" charset="0"/>
              </a:rPr>
              <a:t>12) Закупка моторного топлива, включая бензины</a:t>
            </a:r>
          </a:p>
          <a:p>
            <a:pPr marL="0" indent="0">
              <a:buNone/>
              <a:defRPr/>
            </a:pPr>
            <a:r>
              <a:rPr lang="ru-RU" altLang="ru-RU" sz="3000" dirty="0">
                <a:solidFill>
                  <a:srgbClr val="FF0000"/>
                </a:solidFill>
                <a:latin typeface="Arial" panose="020B0604020202020204" pitchFamily="34" charset="0"/>
                <a:cs typeface="Arial" panose="020B0604020202020204" pitchFamily="34" charset="0"/>
              </a:rPr>
              <a:t>- Постановление Правительства РФ от 8 сентября 2018 г. № 1074</a:t>
            </a:r>
          </a:p>
          <a:p>
            <a:pPr>
              <a:buFontTx/>
              <a:buChar char="-"/>
              <a:defRPr/>
            </a:pPr>
            <a:r>
              <a:rPr lang="ru-RU" altLang="ru-RU" sz="3000" dirty="0">
                <a:solidFill>
                  <a:srgbClr val="FF0000"/>
                </a:solidFill>
                <a:latin typeface="Arial" panose="020B0604020202020204" pitchFamily="34" charset="0"/>
                <a:cs typeface="Arial" panose="020B0604020202020204" pitchFamily="34" charset="0"/>
              </a:rPr>
              <a:t>приказ ФАС России от 22.11.2024 N 894/24 (с </a:t>
            </a:r>
            <a:r>
              <a:rPr lang="ru-RU" altLang="ru-RU" sz="3000" b="1" dirty="0">
                <a:solidFill>
                  <a:srgbClr val="FF0000"/>
                </a:solidFill>
                <a:latin typeface="Arial" panose="020B0604020202020204" pitchFamily="34" charset="0"/>
                <a:cs typeface="Arial" panose="020B0604020202020204" pitchFamily="34" charset="0"/>
              </a:rPr>
              <a:t>03.02.2025</a:t>
            </a:r>
            <a:r>
              <a:rPr lang="ru-RU" altLang="ru-RU" sz="3000" dirty="0">
                <a:solidFill>
                  <a:srgbClr val="FF0000"/>
                </a:solidFill>
                <a:latin typeface="Arial" panose="020B0604020202020204" pitchFamily="34" charset="0"/>
                <a:cs typeface="Arial" panose="020B0604020202020204" pitchFamily="34" charset="0"/>
              </a:rPr>
              <a:t>)</a:t>
            </a:r>
          </a:p>
          <a:p>
            <a:pPr marL="0" indent="0">
              <a:buNone/>
              <a:defRPr/>
            </a:pPr>
            <a:r>
              <a:rPr lang="ru-RU" altLang="ru-RU" sz="3000" dirty="0">
                <a:latin typeface="Arial" panose="020B0604020202020204" pitchFamily="34" charset="0"/>
                <a:cs typeface="Arial" panose="020B0604020202020204" pitchFamily="34" charset="0"/>
              </a:rPr>
              <a:t>13) Закупка охранных услуг</a:t>
            </a:r>
          </a:p>
          <a:p>
            <a:pPr marL="0" indent="0">
              <a:buNone/>
              <a:defRPr/>
            </a:pPr>
            <a:r>
              <a:rPr lang="ru-RU" altLang="ru-RU" sz="3000" dirty="0">
                <a:solidFill>
                  <a:srgbClr val="FF0000"/>
                </a:solidFill>
                <a:latin typeface="Arial" panose="020B0604020202020204" pitchFamily="34" charset="0"/>
                <a:cs typeface="Arial" panose="020B0604020202020204" pitchFamily="34" charset="0"/>
              </a:rPr>
              <a:t>- Постановление Правительства РФ от 8 мая 2020 г. № 645, приказ </a:t>
            </a:r>
            <a:r>
              <a:rPr lang="ru-RU" altLang="ru-RU" sz="3000" dirty="0" err="1">
                <a:solidFill>
                  <a:srgbClr val="FF0000"/>
                </a:solidFill>
                <a:latin typeface="Arial" panose="020B0604020202020204" pitchFamily="34" charset="0"/>
                <a:cs typeface="Arial" panose="020B0604020202020204" pitchFamily="34" charset="0"/>
              </a:rPr>
              <a:t>Росгвардии</a:t>
            </a:r>
            <a:r>
              <a:rPr lang="ru-RU" altLang="ru-RU" sz="3000" dirty="0">
                <a:solidFill>
                  <a:srgbClr val="FF0000"/>
                </a:solidFill>
                <a:latin typeface="Arial" panose="020B0604020202020204" pitchFamily="34" charset="0"/>
                <a:cs typeface="Arial" panose="020B0604020202020204" pitchFamily="34" charset="0"/>
              </a:rPr>
              <a:t> № 45 от 15.02.2021</a:t>
            </a:r>
          </a:p>
        </p:txBody>
      </p:sp>
    </p:spTree>
    <p:extLst>
      <p:ext uri="{BB962C8B-B14F-4D97-AF65-F5344CB8AC3E}">
        <p14:creationId xmlns:p14="http://schemas.microsoft.com/office/powerpoint/2010/main" val="1377112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ru-RU" altLang="ru-RU" dirty="0">
                <a:solidFill>
                  <a:srgbClr val="FF0000"/>
                </a:solidFill>
                <a:latin typeface="Arial" panose="020B0604020202020204" pitchFamily="34" charset="0"/>
                <a:cs typeface="Arial" panose="020B0604020202020204" pitchFamily="34" charset="0"/>
              </a:rPr>
              <a:t>Особенные методы</a:t>
            </a:r>
          </a:p>
        </p:txBody>
      </p:sp>
      <p:sp>
        <p:nvSpPr>
          <p:cNvPr id="19459" name="Rectangle 3"/>
          <p:cNvSpPr>
            <a:spLocks noGrp="1" noChangeArrowheads="1"/>
          </p:cNvSpPr>
          <p:nvPr>
            <p:ph type="body" idx="4294967295"/>
          </p:nvPr>
        </p:nvSpPr>
        <p:spPr>
          <a:xfrm>
            <a:off x="660400" y="1531938"/>
            <a:ext cx="11531600" cy="5046662"/>
          </a:xfrm>
          <a:prstGeom prst="rect">
            <a:avLst/>
          </a:prstGeom>
        </p:spPr>
        <p:txBody>
          <a:bodyPr>
            <a:normAutofit lnSpcReduction="10000"/>
          </a:bodyPr>
          <a:lstStyle/>
          <a:p>
            <a:pPr marL="0" indent="0">
              <a:buNone/>
              <a:defRPr/>
            </a:pPr>
            <a:r>
              <a:rPr lang="ru-RU" altLang="ru-RU" sz="3200" dirty="0">
                <a:latin typeface="Arial" panose="020B0604020202020204" pitchFamily="34" charset="0"/>
                <a:cs typeface="Arial" panose="020B0604020202020204" pitchFamily="34" charset="0"/>
              </a:rPr>
              <a:t>14-15) Закупки в сфере градостроительной деятельности</a:t>
            </a:r>
          </a:p>
          <a:p>
            <a:pPr>
              <a:buFontTx/>
              <a:buChar char="-"/>
              <a:defRPr/>
            </a:pPr>
            <a:r>
              <a:rPr lang="ru-RU" altLang="ru-RU" sz="3200" dirty="0">
                <a:solidFill>
                  <a:srgbClr val="FF0000"/>
                </a:solidFill>
                <a:latin typeface="Arial" panose="020B0604020202020204" pitchFamily="34" charset="0"/>
                <a:cs typeface="Arial" panose="020B0604020202020204" pitchFamily="34" charset="0"/>
              </a:rPr>
              <a:t>Приказ Минстроя от 23.12.2019 № 841/</a:t>
            </a:r>
            <a:r>
              <a:rPr lang="ru-RU" altLang="ru-RU" sz="3200" dirty="0" err="1">
                <a:solidFill>
                  <a:srgbClr val="FF0000"/>
                </a:solidFill>
                <a:latin typeface="Arial" panose="020B0604020202020204" pitchFamily="34" charset="0"/>
                <a:cs typeface="Arial" panose="020B0604020202020204" pitchFamily="34" charset="0"/>
              </a:rPr>
              <a:t>пр</a:t>
            </a:r>
            <a:r>
              <a:rPr lang="ru-RU" altLang="ru-RU" sz="3200" dirty="0">
                <a:solidFill>
                  <a:srgbClr val="FF0000"/>
                </a:solidFill>
                <a:latin typeface="Arial" panose="020B0604020202020204" pitchFamily="34" charset="0"/>
                <a:cs typeface="Arial" panose="020B0604020202020204" pitchFamily="34" charset="0"/>
              </a:rPr>
              <a:t> (проектирование, </a:t>
            </a:r>
            <a:r>
              <a:rPr lang="ru-RU" altLang="ru-RU" sz="3200" dirty="0" err="1">
                <a:solidFill>
                  <a:srgbClr val="FF0000"/>
                </a:solidFill>
                <a:latin typeface="Arial" panose="020B0604020202020204" pitchFamily="34" charset="0"/>
                <a:cs typeface="Arial" panose="020B0604020202020204" pitchFamily="34" charset="0"/>
              </a:rPr>
              <a:t>кап.ремонт</a:t>
            </a:r>
            <a:r>
              <a:rPr lang="ru-RU" altLang="ru-RU" sz="3200" dirty="0">
                <a:solidFill>
                  <a:srgbClr val="FF0000"/>
                </a:solidFill>
                <a:latin typeface="Arial" panose="020B0604020202020204" pitchFamily="34" charset="0"/>
                <a:cs typeface="Arial" panose="020B0604020202020204" pitchFamily="34" charset="0"/>
              </a:rPr>
              <a:t>, стройка, реконструкция и т.д.)</a:t>
            </a:r>
          </a:p>
          <a:p>
            <a:pPr marL="0" indent="0">
              <a:buNone/>
              <a:defRPr/>
            </a:pPr>
            <a:r>
              <a:rPr lang="ru-RU" altLang="ru-RU" sz="3200" dirty="0">
                <a:solidFill>
                  <a:srgbClr val="FF0000"/>
                </a:solidFill>
                <a:latin typeface="Arial" panose="020B0604020202020204" pitchFamily="34" charset="0"/>
                <a:cs typeface="Arial" panose="020B0604020202020204" pitchFamily="34" charset="0"/>
              </a:rPr>
              <a:t>- Приказ Минстроя от 21 августа 2023 г. N 604/</a:t>
            </a:r>
            <a:r>
              <a:rPr lang="ru-RU" altLang="ru-RU" sz="3200" dirty="0" err="1">
                <a:solidFill>
                  <a:srgbClr val="FF0000"/>
                </a:solidFill>
                <a:latin typeface="Arial" panose="020B0604020202020204" pitchFamily="34" charset="0"/>
                <a:cs typeface="Arial" panose="020B0604020202020204" pitchFamily="34" charset="0"/>
              </a:rPr>
              <a:t>пр</a:t>
            </a:r>
            <a:r>
              <a:rPr lang="ru-RU" altLang="ru-RU" sz="3200" dirty="0">
                <a:solidFill>
                  <a:srgbClr val="FF0000"/>
                </a:solidFill>
                <a:latin typeface="Arial" panose="020B0604020202020204" pitchFamily="34" charset="0"/>
                <a:cs typeface="Arial" panose="020B0604020202020204" pitchFamily="34" charset="0"/>
              </a:rPr>
              <a:t> (закупка «под ключ»)</a:t>
            </a:r>
          </a:p>
          <a:p>
            <a:pPr marL="0" indent="0">
              <a:buNone/>
              <a:defRPr/>
            </a:pPr>
            <a:r>
              <a:rPr lang="ru-RU" altLang="ru-RU" sz="3200" dirty="0">
                <a:latin typeface="Arial" panose="020B0604020202020204" pitchFamily="34" charset="0"/>
                <a:cs typeface="Arial" panose="020B0604020202020204" pitchFamily="34" charset="0"/>
              </a:rPr>
              <a:t>16) Закупки продукции судостроительной промышленности </a:t>
            </a:r>
          </a:p>
          <a:p>
            <a:pPr>
              <a:buFontTx/>
              <a:buChar char="-"/>
              <a:defRPr/>
            </a:pPr>
            <a:r>
              <a:rPr lang="ru-RU" altLang="ru-RU" sz="3200" dirty="0">
                <a:solidFill>
                  <a:srgbClr val="FF0000"/>
                </a:solidFill>
                <a:latin typeface="Arial" panose="020B0604020202020204" pitchFamily="34" charset="0"/>
                <a:cs typeface="Arial" panose="020B0604020202020204" pitchFamily="34" charset="0"/>
              </a:rPr>
              <a:t>Приказ Минпромторга от 28.02.2023 № 639</a:t>
            </a:r>
          </a:p>
          <a:p>
            <a:pPr marL="0" indent="0">
              <a:buNone/>
              <a:defRPr/>
            </a:pPr>
            <a:r>
              <a:rPr lang="ru-RU" altLang="ru-RU" sz="3200" dirty="0">
                <a:latin typeface="Arial" panose="020B0604020202020204" pitchFamily="34" charset="0"/>
                <a:cs typeface="Arial" panose="020B0604020202020204" pitchFamily="34" charset="0"/>
              </a:rPr>
              <a:t>17) Закупки в рамках национального режима</a:t>
            </a:r>
          </a:p>
          <a:p>
            <a:pPr>
              <a:buFontTx/>
              <a:buChar char="-"/>
              <a:defRPr/>
            </a:pPr>
            <a:r>
              <a:rPr lang="ru-RU" altLang="ru-RU" sz="3200" dirty="0">
                <a:solidFill>
                  <a:srgbClr val="FF0000"/>
                </a:solidFill>
                <a:latin typeface="Arial" panose="020B0604020202020204" pitchFamily="34" charset="0"/>
                <a:cs typeface="Arial" panose="020B0604020202020204" pitchFamily="34" charset="0"/>
              </a:rPr>
              <a:t>ПП 1875</a:t>
            </a:r>
          </a:p>
        </p:txBody>
      </p:sp>
    </p:spTree>
    <p:extLst>
      <p:ext uri="{BB962C8B-B14F-4D97-AF65-F5344CB8AC3E}">
        <p14:creationId xmlns:p14="http://schemas.microsoft.com/office/powerpoint/2010/main" val="291577460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ru-RU" altLang="ru-RU" dirty="0">
                <a:latin typeface="Arial" panose="020B0604020202020204" pitchFamily="34" charset="0"/>
                <a:cs typeface="Arial" panose="020B0604020202020204" pitchFamily="34" charset="0"/>
              </a:rPr>
              <a:t>Алгоритм проверки обоснования НМЦК</a:t>
            </a:r>
          </a:p>
        </p:txBody>
      </p:sp>
      <p:sp>
        <p:nvSpPr>
          <p:cNvPr id="12291" name="Rectangle 3"/>
          <p:cNvSpPr>
            <a:spLocks noGrp="1" noChangeArrowheads="1"/>
          </p:cNvSpPr>
          <p:nvPr>
            <p:ph type="body" idx="4294967295"/>
          </p:nvPr>
        </p:nvSpPr>
        <p:spPr>
          <a:xfrm>
            <a:off x="0" y="1484313"/>
            <a:ext cx="11566525" cy="5059362"/>
          </a:xfrm>
          <a:prstGeom prst="rect">
            <a:avLst/>
          </a:prstGeom>
        </p:spPr>
        <p:txBody>
          <a:bodyPr>
            <a:normAutofit/>
          </a:bodyPr>
          <a:lstStyle/>
          <a:p>
            <a:pPr marL="514350" indent="-514350">
              <a:lnSpc>
                <a:spcPct val="80000"/>
              </a:lnSpc>
              <a:spcBef>
                <a:spcPts val="600"/>
              </a:spcBef>
              <a:buFont typeface="Wingdings" panose="05000000000000000000" pitchFamily="2" charset="2"/>
              <a:buAutoNum type="arabicPeriod"/>
              <a:defRPr/>
            </a:pPr>
            <a:r>
              <a:rPr lang="ru-RU" altLang="ru-RU" dirty="0">
                <a:solidFill>
                  <a:srgbClr val="C00000"/>
                </a:solidFill>
                <a:latin typeface="Arial" panose="020B0604020202020204" pitchFamily="34" charset="0"/>
                <a:cs typeface="Arial" panose="020B0604020202020204" pitchFamily="34" charset="0"/>
              </a:rPr>
              <a:t>Должен ли заказчик применять особенный метод? </a:t>
            </a:r>
            <a:r>
              <a:rPr lang="ru-RU" altLang="ru-RU" dirty="0">
                <a:solidFill>
                  <a:srgbClr val="FF0000"/>
                </a:solidFill>
                <a:latin typeface="Arial" panose="020B0604020202020204" pitchFamily="34" charset="0"/>
                <a:cs typeface="Arial" panose="020B0604020202020204" pitchFamily="34" charset="0"/>
              </a:rPr>
              <a:t>НЕТ</a:t>
            </a:r>
          </a:p>
          <a:p>
            <a:pPr marL="514350" indent="-514350">
              <a:lnSpc>
                <a:spcPct val="80000"/>
              </a:lnSpc>
              <a:spcBef>
                <a:spcPts val="600"/>
              </a:spcBef>
              <a:buFont typeface="Wingdings" panose="05000000000000000000" pitchFamily="2" charset="2"/>
              <a:buAutoNum type="arabicPeriod"/>
              <a:defRPr/>
            </a:pPr>
            <a:r>
              <a:rPr lang="ru-RU" altLang="ru-RU" dirty="0">
                <a:latin typeface="Arial" panose="020B0604020202020204" pitchFamily="34" charset="0"/>
                <a:cs typeface="Arial" panose="020B0604020202020204" pitchFamily="34" charset="0"/>
              </a:rPr>
              <a:t>Вправе ли применить </a:t>
            </a:r>
            <a:r>
              <a:rPr lang="ru-RU" altLang="ru-RU" dirty="0">
                <a:solidFill>
                  <a:srgbClr val="0000FF"/>
                </a:solidFill>
                <a:latin typeface="Arial" panose="020B0604020202020204" pitchFamily="34" charset="0"/>
                <a:cs typeface="Arial" panose="020B0604020202020204" pitchFamily="34" charset="0"/>
              </a:rPr>
              <a:t>специальный</a:t>
            </a:r>
            <a:r>
              <a:rPr lang="ru-RU" altLang="ru-RU" dirty="0">
                <a:latin typeface="Arial" panose="020B0604020202020204" pitchFamily="34" charset="0"/>
                <a:cs typeface="Arial" panose="020B0604020202020204" pitchFamily="34" charset="0"/>
              </a:rPr>
              <a:t> метод:</a:t>
            </a:r>
          </a:p>
          <a:p>
            <a:pPr>
              <a:lnSpc>
                <a:spcPct val="80000"/>
              </a:lnSpc>
              <a:spcBef>
                <a:spcPts val="600"/>
              </a:spcBef>
              <a:buNone/>
              <a:defRPr/>
            </a:pPr>
            <a:r>
              <a:rPr lang="ru-RU" altLang="ru-RU" dirty="0">
                <a:latin typeface="Arial" panose="020B0604020202020204" pitchFamily="34" charset="0"/>
                <a:cs typeface="Arial" panose="020B0604020202020204" pitchFamily="34" charset="0"/>
              </a:rPr>
              <a:t>- тарифный метод?</a:t>
            </a:r>
          </a:p>
          <a:p>
            <a:pPr>
              <a:lnSpc>
                <a:spcPct val="80000"/>
              </a:lnSpc>
              <a:spcBef>
                <a:spcPts val="600"/>
              </a:spcBef>
              <a:buNone/>
              <a:defRPr/>
            </a:pPr>
            <a:r>
              <a:rPr lang="ru-RU" altLang="ru-RU" dirty="0">
                <a:latin typeface="Arial" panose="020B0604020202020204" pitchFamily="34" charset="0"/>
                <a:cs typeface="Arial" panose="020B0604020202020204" pitchFamily="34" charset="0"/>
              </a:rPr>
              <a:t>- нормативный метод?</a:t>
            </a:r>
          </a:p>
          <a:p>
            <a:pPr>
              <a:lnSpc>
                <a:spcPct val="80000"/>
              </a:lnSpc>
              <a:spcBef>
                <a:spcPts val="600"/>
              </a:spcBef>
              <a:buNone/>
              <a:defRPr/>
            </a:pPr>
            <a:r>
              <a:rPr lang="ru-RU" altLang="ru-RU" dirty="0">
                <a:latin typeface="Arial" panose="020B0604020202020204" pitchFamily="34" charset="0"/>
                <a:cs typeface="Arial" panose="020B0604020202020204" pitchFamily="34" charset="0"/>
              </a:rPr>
              <a:t>- проектно-сметный метод?</a:t>
            </a:r>
          </a:p>
          <a:p>
            <a:pPr algn="ctr">
              <a:lnSpc>
                <a:spcPct val="80000"/>
              </a:lnSpc>
              <a:spcBef>
                <a:spcPts val="600"/>
              </a:spcBef>
              <a:buNone/>
              <a:defRPr/>
            </a:pPr>
            <a:r>
              <a:rPr lang="ru-RU" altLang="ru-RU" dirty="0">
                <a:solidFill>
                  <a:srgbClr val="FF0000"/>
                </a:solidFill>
                <a:latin typeface="Arial" panose="020B0604020202020204" pitchFamily="34" charset="0"/>
                <a:cs typeface="Arial" panose="020B0604020202020204" pitchFamily="34" charset="0"/>
              </a:rPr>
              <a:t>НЕТ</a:t>
            </a:r>
          </a:p>
          <a:p>
            <a:pPr>
              <a:lnSpc>
                <a:spcPct val="80000"/>
              </a:lnSpc>
              <a:spcBef>
                <a:spcPts val="600"/>
              </a:spcBef>
              <a:buNone/>
              <a:defRPr/>
            </a:pPr>
            <a:r>
              <a:rPr lang="ru-RU" altLang="ru-RU" dirty="0">
                <a:latin typeface="Arial" panose="020B0604020202020204" pitchFamily="34" charset="0"/>
                <a:cs typeface="Arial" panose="020B0604020202020204" pitchFamily="34" charset="0"/>
              </a:rPr>
              <a:t>3. Заказчик применил </a:t>
            </a:r>
            <a:r>
              <a:rPr lang="ru-RU" altLang="ru-RU" u="sng" dirty="0">
                <a:latin typeface="Arial" panose="020B0604020202020204" pitchFamily="34" charset="0"/>
                <a:cs typeface="Arial" panose="020B0604020202020204" pitchFamily="34" charset="0"/>
              </a:rPr>
              <a:t>метод анализа рынка</a:t>
            </a:r>
            <a:r>
              <a:rPr lang="ru-RU" altLang="ru-RU" dirty="0">
                <a:latin typeface="Arial" panose="020B0604020202020204" pitchFamily="34" charset="0"/>
                <a:cs typeface="Arial" panose="020B0604020202020204" pitchFamily="34" charset="0"/>
              </a:rPr>
              <a:t>?</a:t>
            </a:r>
          </a:p>
          <a:p>
            <a:pPr algn="ctr">
              <a:lnSpc>
                <a:spcPct val="80000"/>
              </a:lnSpc>
              <a:spcBef>
                <a:spcPts val="600"/>
              </a:spcBef>
              <a:buNone/>
              <a:defRPr/>
            </a:pPr>
            <a:r>
              <a:rPr lang="ru-RU" altLang="ru-RU" dirty="0">
                <a:solidFill>
                  <a:srgbClr val="FF0000"/>
                </a:solidFill>
                <a:latin typeface="Arial" panose="020B0604020202020204" pitchFamily="34" charset="0"/>
                <a:cs typeface="Arial" panose="020B0604020202020204" pitchFamily="34" charset="0"/>
              </a:rPr>
              <a:t>ДА</a:t>
            </a:r>
            <a:endParaRPr lang="ru-RU" altLang="ru-RU" dirty="0">
              <a:latin typeface="Arial" panose="020B0604020202020204" pitchFamily="34" charset="0"/>
              <a:cs typeface="Arial" panose="020B0604020202020204" pitchFamily="34" charset="0"/>
            </a:endParaRPr>
          </a:p>
          <a:p>
            <a:pPr>
              <a:lnSpc>
                <a:spcPct val="80000"/>
              </a:lnSpc>
              <a:spcBef>
                <a:spcPts val="600"/>
              </a:spcBef>
              <a:buNone/>
              <a:defRPr/>
            </a:pPr>
            <a:r>
              <a:rPr lang="ru-RU" altLang="ru-RU" dirty="0">
                <a:latin typeface="Arial" panose="020B0604020202020204" pitchFamily="34" charset="0"/>
                <a:cs typeface="Arial" panose="020B0604020202020204" pitchFamily="34" charset="0"/>
              </a:rPr>
              <a:t>4. Проверяем правильность применения</a:t>
            </a:r>
          </a:p>
          <a:p>
            <a:pPr algn="ctr">
              <a:lnSpc>
                <a:spcPct val="80000"/>
              </a:lnSpc>
              <a:spcBef>
                <a:spcPts val="600"/>
              </a:spcBef>
              <a:buNone/>
              <a:defRPr/>
            </a:pPr>
            <a:r>
              <a:rPr lang="ru-RU" altLang="ru-RU" dirty="0">
                <a:solidFill>
                  <a:srgbClr val="FF0000"/>
                </a:solidFill>
                <a:latin typeface="Arial" panose="020B0604020202020204" pitchFamily="34" charset="0"/>
                <a:cs typeface="Arial" panose="020B0604020202020204" pitchFamily="34" charset="0"/>
              </a:rPr>
              <a:t>НЕТ</a:t>
            </a:r>
            <a:endParaRPr lang="ru-RU" altLang="ru-RU" dirty="0">
              <a:latin typeface="Arial" panose="020B0604020202020204" pitchFamily="34" charset="0"/>
              <a:cs typeface="Arial" panose="020B0604020202020204" pitchFamily="34" charset="0"/>
            </a:endParaRPr>
          </a:p>
          <a:p>
            <a:pPr>
              <a:lnSpc>
                <a:spcPct val="80000"/>
              </a:lnSpc>
              <a:spcBef>
                <a:spcPts val="600"/>
              </a:spcBef>
              <a:buNone/>
              <a:defRPr/>
            </a:pPr>
            <a:r>
              <a:rPr lang="ru-RU" altLang="ru-RU" dirty="0">
                <a:latin typeface="Arial" panose="020B0604020202020204" pitchFamily="34" charset="0"/>
                <a:cs typeface="Arial" panose="020B0604020202020204" pitchFamily="34" charset="0"/>
              </a:rPr>
              <a:t>5. Проверяем наличие обоснования применения иных методов</a:t>
            </a:r>
          </a:p>
        </p:txBody>
      </p:sp>
    </p:spTree>
    <p:extLst>
      <p:ext uri="{BB962C8B-B14F-4D97-AF65-F5344CB8AC3E}">
        <p14:creationId xmlns:p14="http://schemas.microsoft.com/office/powerpoint/2010/main" val="248849538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algn="ctr" eaLnBrk="1" hangingPunct="1"/>
            <a:r>
              <a:rPr lang="ru-RU" altLang="ru-RU" dirty="0">
                <a:latin typeface="Arial" panose="020B0604020202020204" pitchFamily="34" charset="0"/>
                <a:cs typeface="Arial" panose="020B0604020202020204" pitchFamily="34" charset="0"/>
              </a:rPr>
              <a:t>Важные моменты (позиция Минфина России)</a:t>
            </a:r>
          </a:p>
        </p:txBody>
      </p:sp>
      <p:sp>
        <p:nvSpPr>
          <p:cNvPr id="12291" name="Rectangle 3"/>
          <p:cNvSpPr>
            <a:spLocks noGrp="1" noChangeArrowheads="1"/>
          </p:cNvSpPr>
          <p:nvPr>
            <p:ph type="body" idx="4294967295"/>
          </p:nvPr>
        </p:nvSpPr>
        <p:spPr>
          <a:xfrm>
            <a:off x="0" y="1828800"/>
            <a:ext cx="11566525" cy="4714875"/>
          </a:xfrm>
          <a:prstGeom prst="rect">
            <a:avLst/>
          </a:prstGeom>
        </p:spPr>
        <p:txBody>
          <a:bodyPr>
            <a:normAutofit/>
          </a:bodyPr>
          <a:lstStyle/>
          <a:p>
            <a:pPr>
              <a:lnSpc>
                <a:spcPct val="80000"/>
              </a:lnSpc>
              <a:spcBef>
                <a:spcPts val="600"/>
              </a:spcBef>
              <a:buNone/>
              <a:defRPr/>
            </a:pPr>
            <a:r>
              <a:rPr lang="ru-RU" altLang="ru-RU" dirty="0">
                <a:latin typeface="Arial" panose="020B0604020202020204" pitchFamily="34" charset="0"/>
                <a:cs typeface="Arial" panose="020B0604020202020204" pitchFamily="34" charset="0"/>
              </a:rPr>
              <a:t>1. Важно: при определении размера НМЦК заказчики не могут превышать предельный размер требований к закупаемым товарам, работам, услугам, установленных в соответствии со статьей 19 Закона N 44-ФЗ, в случае если такие требования предусматривают установление предельных цен товаров, работ, услуг.</a:t>
            </a:r>
          </a:p>
          <a:p>
            <a:pPr>
              <a:lnSpc>
                <a:spcPct val="80000"/>
              </a:lnSpc>
              <a:spcBef>
                <a:spcPts val="600"/>
              </a:spcBef>
              <a:buNone/>
              <a:defRPr/>
            </a:pPr>
            <a:endParaRPr lang="ru-RU" altLang="ru-RU" dirty="0">
              <a:latin typeface="Arial" panose="020B0604020202020204" pitchFamily="34" charset="0"/>
              <a:cs typeface="Arial" panose="020B0604020202020204" pitchFamily="34" charset="0"/>
            </a:endParaRPr>
          </a:p>
          <a:p>
            <a:pPr>
              <a:lnSpc>
                <a:spcPct val="80000"/>
              </a:lnSpc>
              <a:spcBef>
                <a:spcPts val="600"/>
              </a:spcBef>
              <a:buNone/>
              <a:defRPr/>
            </a:pPr>
            <a:r>
              <a:rPr lang="ru-RU" altLang="ru-RU" dirty="0">
                <a:latin typeface="Arial" panose="020B0604020202020204" pitchFamily="34" charset="0"/>
                <a:cs typeface="Arial" panose="020B0604020202020204" pitchFamily="34" charset="0"/>
              </a:rPr>
              <a:t>2. </a:t>
            </a:r>
            <a:r>
              <a:rPr lang="ru-RU" dirty="0"/>
              <a:t>Если среднее значение цены, рассчитанное в результате рассмотрения предложений поставщиков (подрядчиков, исполнителей) в целях определения НМЦК, превышает указанные лимиты, заказчик снижает НМЦК до уровня выделенных лимитов.</a:t>
            </a: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864023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r>
              <a:rPr lang="ru-RU" altLang="ru-RU" dirty="0">
                <a:latin typeface="Arial" panose="020B0604020202020204" pitchFamily="34" charset="0"/>
                <a:cs typeface="Arial" panose="020B0604020202020204" pitchFamily="34" charset="0"/>
              </a:rPr>
              <a:t>Примеры «неверных» КП</a:t>
            </a:r>
          </a:p>
        </p:txBody>
      </p:sp>
      <p:sp>
        <p:nvSpPr>
          <p:cNvPr id="36867" name="Rectangle 3"/>
          <p:cNvSpPr>
            <a:spLocks noGrp="1" noChangeArrowheads="1"/>
          </p:cNvSpPr>
          <p:nvPr>
            <p:ph type="body" idx="4294967295"/>
          </p:nvPr>
        </p:nvSpPr>
        <p:spPr>
          <a:xfrm>
            <a:off x="0" y="1317625"/>
            <a:ext cx="11423650" cy="5130800"/>
          </a:xfrm>
          <a:prstGeom prst="rect">
            <a:avLst/>
          </a:prstGeom>
        </p:spPr>
        <p:txBody>
          <a:bodyPr>
            <a:noAutofit/>
          </a:bodyPr>
          <a:lstStyle/>
          <a:p>
            <a:r>
              <a:rPr lang="ru-RU" dirty="0"/>
              <a:t>1. При размещении заказа на оказание охранных услуг представлены коммерческие предложения, в которых отсутствуют сведения об объеме оказываемых услуг (часов, дней). Данные коммерческие предложения не отражают реальную стоимость услуг и, соответственно, не могут использоваться для обоснования НМЦК.</a:t>
            </a:r>
          </a:p>
          <a:p>
            <a:r>
              <a:rPr lang="ru-RU" dirty="0"/>
              <a:t>2. В коммерческих предложениях, использованных для обоснования НМЦК, отсутствовал обязательный реквизит документа - дата, что не позволяет оценить объективно предложенные цены на товар на момент подготовки и проведения аукциона. На этом основании сделан вывод об отсутствии в аукционной документации обоснования установленной начальной (максимальной) цены контракта.</a:t>
            </a:r>
          </a:p>
        </p:txBody>
      </p:sp>
    </p:spTree>
    <p:extLst>
      <p:ext uri="{BB962C8B-B14F-4D97-AF65-F5344CB8AC3E}">
        <p14:creationId xmlns:p14="http://schemas.microsoft.com/office/powerpoint/2010/main" val="39159675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ru-RU" altLang="ru-RU" dirty="0">
                <a:latin typeface="Arial" panose="020B0604020202020204" pitchFamily="34" charset="0"/>
                <a:cs typeface="Arial" panose="020B0604020202020204" pitchFamily="34" charset="0"/>
              </a:rPr>
              <a:t>Проверять документы!</a:t>
            </a:r>
          </a:p>
        </p:txBody>
      </p:sp>
      <p:sp>
        <p:nvSpPr>
          <p:cNvPr id="36867" name="Rectangle 3"/>
          <p:cNvSpPr>
            <a:spLocks noGrp="1" noChangeArrowheads="1"/>
          </p:cNvSpPr>
          <p:nvPr>
            <p:ph type="body" idx="4294967295"/>
          </p:nvPr>
        </p:nvSpPr>
        <p:spPr>
          <a:xfrm>
            <a:off x="0" y="1473200"/>
            <a:ext cx="11423650" cy="4975225"/>
          </a:xfrm>
          <a:prstGeom prst="rect">
            <a:avLst/>
          </a:prstGeom>
        </p:spPr>
        <p:txBody>
          <a:bodyPr>
            <a:noAutofit/>
          </a:bodyPr>
          <a:lstStyle/>
          <a:p>
            <a:r>
              <a:rPr lang="ru-RU" sz="2400" dirty="0"/>
              <a:t>Подлинники использованных при определении, обосновании НМЦК документов, снимки экрана («скриншот»), содержащие изображения соответствующих страниц сайтов с указанием даты и времени их формирования, должны храниться с иными документами о закупке, подлежащими хранению в соответствии с требованиями Закона № 44-ФЗ.</a:t>
            </a:r>
          </a:p>
          <a:p>
            <a:pPr marL="0" indent="0">
              <a:buNone/>
            </a:pPr>
            <a:r>
              <a:rPr lang="ru-RU" sz="2400" dirty="0"/>
              <a:t>Примеры нарушений</a:t>
            </a:r>
          </a:p>
          <a:p>
            <a:r>
              <a:rPr lang="ru-RU" sz="2400" dirty="0"/>
              <a:t>1. Согласно документации НМЦК рассчитана на основании 3-х коммерческих предложений, однако документальное подтверждение данных предложений не представлено, в делопроизводстве заказчика они не зарегистрированы.</a:t>
            </a:r>
          </a:p>
          <a:p>
            <a:r>
              <a:rPr lang="ru-RU" sz="2400" dirty="0"/>
              <a:t>2. Согласно документации НМЦК рассчитана на основании информации, содержащейся на сайтах поставщиков. Однако при проверке в общем доступе на сайтах данная информация отсутствует или имеются прайс-листы на актуальную дату, а не на дату утверждения НМЦК.</a:t>
            </a:r>
          </a:p>
        </p:txBody>
      </p:sp>
    </p:spTree>
    <p:extLst>
      <p:ext uri="{BB962C8B-B14F-4D97-AF65-F5344CB8AC3E}">
        <p14:creationId xmlns:p14="http://schemas.microsoft.com/office/powerpoint/2010/main" val="8386575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ru-RU" altLang="ru-RU" dirty="0">
                <a:latin typeface="Arial" panose="020B0604020202020204" pitchFamily="34" charset="0"/>
                <a:cs typeface="Arial" panose="020B0604020202020204" pitchFamily="34" charset="0"/>
              </a:rPr>
              <a:t>Примеры нарушений</a:t>
            </a:r>
          </a:p>
        </p:txBody>
      </p:sp>
      <p:sp>
        <p:nvSpPr>
          <p:cNvPr id="36867" name="Rectangle 3"/>
          <p:cNvSpPr>
            <a:spLocks noGrp="1" noChangeArrowheads="1"/>
          </p:cNvSpPr>
          <p:nvPr>
            <p:ph type="body" idx="4294967295"/>
          </p:nvPr>
        </p:nvSpPr>
        <p:spPr>
          <a:xfrm>
            <a:off x="0" y="1473200"/>
            <a:ext cx="11423650" cy="4975225"/>
          </a:xfrm>
          <a:prstGeom prst="rect">
            <a:avLst/>
          </a:prstGeom>
        </p:spPr>
        <p:txBody>
          <a:bodyPr>
            <a:noAutofit/>
          </a:bodyPr>
          <a:lstStyle/>
          <a:p>
            <a:r>
              <a:rPr lang="ru-RU" sz="2200" dirty="0"/>
              <a:t>Заказчик приобрел у </a:t>
            </a:r>
            <a:r>
              <a:rPr lang="ru-RU" sz="2200" dirty="0" err="1"/>
              <a:t>едпоставщика</a:t>
            </a:r>
            <a:r>
              <a:rPr lang="ru-RU" sz="2200" dirty="0"/>
              <a:t> иллюстрационные материалы и информационные таблицы на сумму 18 тыс. руб. Но при определении НМЦК использовал коммерческое предложение ИП, который прекратил деятельность. Заказчик нарушил части 2, 3 статьи 22 Закона № 44-ФЗ. По такому КП нельзя определить сопоставимость финансовых условий поставки товара с условиями закупки </a:t>
            </a:r>
          </a:p>
          <a:p>
            <a:r>
              <a:rPr lang="ru-RU" sz="2200" dirty="0">
                <a:solidFill>
                  <a:srgbClr val="0000FF"/>
                </a:solidFill>
              </a:rPr>
              <a:t>акт плановой проверки отдела контроля планирования и результатов закупок КРУ администрации города Нижневартовска от 29.12.2023</a:t>
            </a:r>
          </a:p>
          <a:p>
            <a:r>
              <a:rPr lang="ru-RU" sz="2200" dirty="0"/>
              <a:t>Финконтроль проверил прямые закупки заказчика за год и выявил, что ни в одном контракте нет обоснования НМЦК. Заказчик не проводил запрос коммерческих предложений для закупок по пунктам 4 и 5 части 1 статьи 93 Закона № 44-ФЗ. То есть не проводил анализ рынка. Это нарушает нормы статьи 22 Закона № 44-ФЗ </a:t>
            </a:r>
          </a:p>
          <a:p>
            <a:r>
              <a:rPr lang="ru-RU" sz="2200" dirty="0">
                <a:solidFill>
                  <a:srgbClr val="0000FF"/>
                </a:solidFill>
              </a:rPr>
              <a:t>акт плановой проверки отдела внутреннего муниципального финансового контроля администрации Тернейского муниципального округа от 07.02.2024 № 5/2023</a:t>
            </a:r>
          </a:p>
        </p:txBody>
      </p:sp>
    </p:spTree>
    <p:extLst>
      <p:ext uri="{BB962C8B-B14F-4D97-AF65-F5344CB8AC3E}">
        <p14:creationId xmlns:p14="http://schemas.microsoft.com/office/powerpoint/2010/main" val="94744098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ru-RU" altLang="ru-RU" dirty="0">
                <a:latin typeface="Arial" panose="020B0604020202020204" pitchFamily="34" charset="0"/>
                <a:cs typeface="Arial" panose="020B0604020202020204" pitchFamily="34" charset="0"/>
              </a:rPr>
              <a:t>Примеры нарушений</a:t>
            </a:r>
          </a:p>
        </p:txBody>
      </p:sp>
      <p:sp>
        <p:nvSpPr>
          <p:cNvPr id="36867" name="Rectangle 3"/>
          <p:cNvSpPr>
            <a:spLocks noGrp="1" noChangeArrowheads="1"/>
          </p:cNvSpPr>
          <p:nvPr>
            <p:ph type="body" idx="4294967295"/>
          </p:nvPr>
        </p:nvSpPr>
        <p:spPr>
          <a:xfrm>
            <a:off x="0" y="1473200"/>
            <a:ext cx="11423650" cy="4975225"/>
          </a:xfrm>
          <a:prstGeom prst="rect">
            <a:avLst/>
          </a:prstGeom>
        </p:spPr>
        <p:txBody>
          <a:bodyPr>
            <a:noAutofit/>
          </a:bodyPr>
          <a:lstStyle/>
          <a:p>
            <a:r>
              <a:rPr lang="ru-RU" sz="2200" dirty="0"/>
              <a:t>Финконтроль при проверке обоснованности начальной максимальной цены контракта проектно-сметным способом не обнаружил в документации пояснительной записки. Заказчик настаивал на том, что контрактом составление пояснительной записки не предусмотрено. Но контролеры указали, что такая обязанность есть в приказе Минстроя от 04.08.2020 № 421/пр. </a:t>
            </a:r>
          </a:p>
          <a:p>
            <a:r>
              <a:rPr lang="ru-RU" sz="2200" dirty="0">
                <a:solidFill>
                  <a:srgbClr val="0000FF"/>
                </a:solidFill>
              </a:rPr>
              <a:t>акт выездной проверки отдела контроля в сфере закупок мэрии города Череповца от 23.11.2023 № 48/01-13-40 </a:t>
            </a:r>
          </a:p>
          <a:p>
            <a:r>
              <a:rPr lang="ru-RU" sz="2200" dirty="0"/>
              <a:t>Финконтроль нашел нарушения в действиях заказчика, который не приложил к расчетам техдокументацию, а при расчете объемов работ и расхода материалов не привел формулы. В локально-сметных расчетах заказчик учел валку 355 деревьев и расчистку мелколесья. Но не приложил акты обследования зеленых насаждений и техдокументацию, которую использовал для расчета стоимости. Это значит, что невозможно установить, как проводились расчеты, и понять, верны ли они </a:t>
            </a:r>
          </a:p>
          <a:p>
            <a:r>
              <a:rPr lang="ru-RU" sz="2200" dirty="0">
                <a:solidFill>
                  <a:srgbClr val="0000FF"/>
                </a:solidFill>
              </a:rPr>
              <a:t>акт выездной проверки отдела контроля в сфере закупок мэрии города Череповца от 23.11.2023 № 48/01-13-40</a:t>
            </a:r>
          </a:p>
          <a:p>
            <a:endParaRPr lang="ru-RU" sz="2200" dirty="0">
              <a:solidFill>
                <a:srgbClr val="0000FF"/>
              </a:solidFill>
            </a:endParaRPr>
          </a:p>
        </p:txBody>
      </p:sp>
    </p:spTree>
    <p:extLst>
      <p:ext uri="{BB962C8B-B14F-4D97-AF65-F5344CB8AC3E}">
        <p14:creationId xmlns:p14="http://schemas.microsoft.com/office/powerpoint/2010/main" val="7441144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ru-RU" altLang="ru-RU" dirty="0">
                <a:latin typeface="Arial" panose="020B0604020202020204" pitchFamily="34" charset="0"/>
                <a:cs typeface="Arial" panose="020B0604020202020204" pitchFamily="34" charset="0"/>
              </a:rPr>
              <a:t>Примеры нарушений</a:t>
            </a:r>
          </a:p>
        </p:txBody>
      </p:sp>
      <p:sp>
        <p:nvSpPr>
          <p:cNvPr id="36867" name="Rectangle 3"/>
          <p:cNvSpPr>
            <a:spLocks noGrp="1" noChangeArrowheads="1"/>
          </p:cNvSpPr>
          <p:nvPr>
            <p:ph type="body" idx="4294967295"/>
          </p:nvPr>
        </p:nvSpPr>
        <p:spPr>
          <a:xfrm>
            <a:off x="0" y="1452563"/>
            <a:ext cx="11622088" cy="5156200"/>
          </a:xfrm>
          <a:prstGeom prst="rect">
            <a:avLst/>
          </a:prstGeom>
        </p:spPr>
        <p:txBody>
          <a:bodyPr>
            <a:noAutofit/>
          </a:bodyPr>
          <a:lstStyle/>
          <a:p>
            <a:r>
              <a:rPr lang="ru-RU" sz="2000" dirty="0"/>
              <a:t>Мэрия Магадана проверила закупки муниципальной автотранспортной базы и выявила многочисленные нарушения. Так, заказчик при расчете НМЦК на закупку шин использовал коммерческие предложения, где не было параметров объекта закупки. Заказчик забыл в запросе упомянуть, что планирует приобрести шины определенного размера и сезонности. Эта информация прямо влияет на цену. Поэтому НМЦК закупки невозможно правильно посчитать. Также заказчик при расчете НМЦК использовал КП несуществующих организаций или предложения подавали компании, которыми владели одни и те же лица </a:t>
            </a:r>
          </a:p>
          <a:p>
            <a:r>
              <a:rPr lang="ru-RU" sz="2000" dirty="0">
                <a:solidFill>
                  <a:srgbClr val="0000FF"/>
                </a:solidFill>
              </a:rPr>
              <a:t>отчет по результатам плановой проверки комитета по финансам мэрии Магадана от 07.02.2024</a:t>
            </a:r>
          </a:p>
          <a:p>
            <a:r>
              <a:rPr lang="ru-RU" sz="2000" dirty="0"/>
              <a:t>Заказчик приобретал кулеры для воды. Но для расчета НМЦК использовал коммерческие предложения поставщиков, которые не поставляют такую продукцию. Проверяющие выяснили, что ценовое предложение на кулеры подавала компания, которая занимается оптовой продажей безалкогольных напитков. В результате НМЦК завышено. Контролеры также указали, что в ближайшем магазине бытовой техники кулер стоит в два раза дешевле, чем закупил заказчик </a:t>
            </a:r>
          </a:p>
          <a:p>
            <a:r>
              <a:rPr lang="ru-RU" sz="2000" dirty="0">
                <a:solidFill>
                  <a:srgbClr val="0000FF"/>
                </a:solidFill>
              </a:rPr>
              <a:t>акт № 1-2024 выездной плановой проверки Совета депутатов ЗАТО г. Железногорска от 29.01.2024</a:t>
            </a:r>
          </a:p>
        </p:txBody>
      </p:sp>
    </p:spTree>
    <p:extLst>
      <p:ext uri="{BB962C8B-B14F-4D97-AF65-F5344CB8AC3E}">
        <p14:creationId xmlns:p14="http://schemas.microsoft.com/office/powerpoint/2010/main" val="15576426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A323263-AF22-4072-AD1A-178E08D9306D}"/>
              </a:ext>
            </a:extLst>
          </p:cNvPr>
          <p:cNvSpPr>
            <a:spLocks noGrp="1"/>
          </p:cNvSpPr>
          <p:nvPr>
            <p:ph type="title"/>
          </p:nvPr>
        </p:nvSpPr>
        <p:spPr/>
        <p:txBody>
          <a:bodyPr>
            <a:noAutofit/>
          </a:bodyPr>
          <a:lstStyle/>
          <a:p>
            <a:pPr algn="ctr"/>
            <a:r>
              <a:rPr lang="ru-RU" sz="3200" b="1" dirty="0"/>
              <a:t>Обращайте внимание на полномочия!</a:t>
            </a:r>
            <a:r>
              <a:rPr lang="ru-RU" sz="2000" b="1" dirty="0"/>
              <a:t> </a:t>
            </a:r>
            <a:r>
              <a:rPr lang="ru-RU" sz="2000" dirty="0"/>
              <a:t>(из презентации О.Ю. Гурина)</a:t>
            </a:r>
            <a:endParaRPr lang="ru-RU" sz="3200" dirty="0"/>
          </a:p>
        </p:txBody>
      </p:sp>
      <p:pic>
        <p:nvPicPr>
          <p:cNvPr id="5" name="Рисунок 4">
            <a:extLst>
              <a:ext uri="{FF2B5EF4-FFF2-40B4-BE49-F238E27FC236}">
                <a16:creationId xmlns:a16="http://schemas.microsoft.com/office/drawing/2014/main" id="{AA142C27-3B27-46E0-B076-48B66A83439F}"/>
              </a:ext>
            </a:extLst>
          </p:cNvPr>
          <p:cNvPicPr>
            <a:picLocks noChangeAspect="1"/>
          </p:cNvPicPr>
          <p:nvPr/>
        </p:nvPicPr>
        <p:blipFill>
          <a:blip r:embed="rId2"/>
          <a:stretch>
            <a:fillRect/>
          </a:stretch>
        </p:blipFill>
        <p:spPr>
          <a:xfrm>
            <a:off x="1090862" y="944197"/>
            <a:ext cx="9801727" cy="5787937"/>
          </a:xfrm>
          <a:prstGeom prst="rect">
            <a:avLst/>
          </a:prstGeom>
        </p:spPr>
      </p:pic>
    </p:spTree>
    <p:extLst>
      <p:ext uri="{BB962C8B-B14F-4D97-AF65-F5344CB8AC3E}">
        <p14:creationId xmlns:p14="http://schemas.microsoft.com/office/powerpoint/2010/main" val="1953555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noAutofit/>
          </a:bodyPr>
          <a:lstStyle/>
          <a:p>
            <a:pPr algn="ctr"/>
            <a:r>
              <a:rPr lang="ru-RU" altLang="ru-RU" sz="3600" b="1" dirty="0">
                <a:latin typeface="Arial" panose="020B0604020202020204" pitchFamily="34" charset="0"/>
                <a:cs typeface="Arial" panose="020B0604020202020204" pitchFamily="34" charset="0"/>
              </a:rPr>
              <a:t>Органы контроля (субъект, муниципалитет)</a:t>
            </a:r>
          </a:p>
        </p:txBody>
      </p:sp>
      <p:sp>
        <p:nvSpPr>
          <p:cNvPr id="3" name="Объект 2"/>
          <p:cNvSpPr>
            <a:spLocks noGrp="1"/>
          </p:cNvSpPr>
          <p:nvPr>
            <p:ph idx="4294967295"/>
          </p:nvPr>
        </p:nvSpPr>
        <p:spPr>
          <a:xfrm>
            <a:off x="157941" y="1757362"/>
            <a:ext cx="11646131" cy="4911781"/>
          </a:xfrm>
          <a:prstGeom prst="rect">
            <a:avLst/>
          </a:prstGeom>
        </p:spPr>
        <p:txBody>
          <a:bodyPr/>
          <a:lstStyle/>
          <a:p>
            <a:pPr marL="514350" indent="-514350">
              <a:buFont typeface="+mj-lt"/>
              <a:buAutoNum type="arabicPeriod"/>
              <a:defRPr/>
            </a:pPr>
            <a:r>
              <a:rPr lang="ru-RU" dirty="0">
                <a:latin typeface="Arial" panose="020B0604020202020204" pitchFamily="34" charset="0"/>
                <a:cs typeface="Arial" panose="020B0604020202020204" pitchFamily="34" charset="0"/>
              </a:rPr>
              <a:t>Орган контроля в сфере закупок (ч. 3 ст. 99)</a:t>
            </a:r>
          </a:p>
          <a:p>
            <a:pPr marL="514350" indent="-514350">
              <a:buFont typeface="+mj-lt"/>
              <a:buAutoNum type="arabicPeriod"/>
              <a:defRPr/>
            </a:pPr>
            <a:r>
              <a:rPr lang="ru-RU" dirty="0">
                <a:latin typeface="Arial" panose="020B0604020202020204" pitchFamily="34" charset="0"/>
                <a:cs typeface="Arial" panose="020B0604020202020204" pitchFamily="34" charset="0"/>
              </a:rPr>
              <a:t>Орган «казначейского» контроля (ч. 5 ст. 99)</a:t>
            </a:r>
          </a:p>
          <a:p>
            <a:pPr marL="514350" indent="-514350">
              <a:buFont typeface="+mj-lt"/>
              <a:buAutoNum type="arabicPeriod"/>
              <a:defRPr/>
            </a:pPr>
            <a:r>
              <a:rPr lang="ru-RU" dirty="0">
                <a:latin typeface="Arial" panose="020B0604020202020204" pitchFamily="34" charset="0"/>
                <a:cs typeface="Arial" panose="020B0604020202020204" pitchFamily="34" charset="0"/>
              </a:rPr>
              <a:t>Орган внутреннего муниципального финансового контроля (ч. 8 ст. 99)</a:t>
            </a:r>
          </a:p>
          <a:p>
            <a:pPr marL="514350" indent="-514350">
              <a:buFont typeface="+mj-lt"/>
              <a:buAutoNum type="arabicPeriod"/>
              <a:defRPr/>
            </a:pPr>
            <a:r>
              <a:rPr lang="ru-RU" b="1" dirty="0">
                <a:latin typeface="Arial" panose="020B0604020202020204" pitchFamily="34" charset="0"/>
                <a:cs typeface="Arial" panose="020B0604020202020204" pitchFamily="34" charset="0"/>
              </a:rPr>
              <a:t>Орган ведомственного контроля (ст. 100)</a:t>
            </a:r>
          </a:p>
          <a:p>
            <a:pPr marL="514350" indent="-514350">
              <a:buFont typeface="+mj-lt"/>
              <a:buAutoNum type="arabicPeriod"/>
              <a:defRPr/>
            </a:pPr>
            <a:r>
              <a:rPr lang="ru-RU" dirty="0">
                <a:latin typeface="Arial" panose="020B0604020202020204" pitchFamily="34" charset="0"/>
                <a:cs typeface="Arial" panose="020B0604020202020204" pitchFamily="34" charset="0"/>
              </a:rPr>
              <a:t>Контрольно-счетная палата (ст. 98)</a:t>
            </a:r>
          </a:p>
          <a:p>
            <a:pPr>
              <a:defRPr/>
            </a:pPr>
            <a:endParaRPr lang="ru-RU" dirty="0">
              <a:latin typeface="Arial" panose="020B0604020202020204" pitchFamily="34" charset="0"/>
              <a:cs typeface="Arial" panose="020B0604020202020204" pitchFamily="34" charset="0"/>
            </a:endParaRPr>
          </a:p>
          <a:p>
            <a:pPr>
              <a:defRPr/>
            </a:pPr>
            <a:r>
              <a:rPr lang="ru-RU" dirty="0">
                <a:solidFill>
                  <a:srgbClr val="FF0000"/>
                </a:solidFill>
                <a:latin typeface="Arial" panose="020B0604020202020204" pitchFamily="34" charset="0"/>
                <a:cs typeface="Arial" panose="020B0604020202020204" pitchFamily="34" charset="0"/>
              </a:rPr>
              <a:t>Может быть один орган в 3-4 лицах</a:t>
            </a:r>
          </a:p>
          <a:p>
            <a:pPr>
              <a:defRPr/>
            </a:pPr>
            <a:r>
              <a:rPr lang="ru-RU" dirty="0">
                <a:solidFill>
                  <a:srgbClr val="FF0000"/>
                </a:solidFill>
                <a:latin typeface="Arial" panose="020B0604020202020204" pitchFamily="34" charset="0"/>
                <a:cs typeface="Arial" panose="020B0604020202020204" pitchFamily="34" charset="0"/>
              </a:rPr>
              <a:t>Должен быть набор документов</a:t>
            </a:r>
          </a:p>
        </p:txBody>
      </p:sp>
    </p:spTree>
    <p:extLst>
      <p:ext uri="{BB962C8B-B14F-4D97-AF65-F5344CB8AC3E}">
        <p14:creationId xmlns:p14="http://schemas.microsoft.com/office/powerpoint/2010/main" val="22652014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Содержимое 2"/>
          <p:cNvSpPr>
            <a:spLocks noGrp="1"/>
          </p:cNvSpPr>
          <p:nvPr>
            <p:ph idx="4294967295"/>
          </p:nvPr>
        </p:nvSpPr>
        <p:spPr>
          <a:xfrm>
            <a:off x="182880" y="1571104"/>
            <a:ext cx="11745884" cy="5098039"/>
          </a:xfrm>
          <a:prstGeom prst="rect">
            <a:avLst/>
          </a:prstGeom>
        </p:spPr>
        <p:txBody>
          <a:bodyPr>
            <a:normAutofit/>
          </a:bodyPr>
          <a:lstStyle/>
          <a:p>
            <a:pPr marL="0" indent="0">
              <a:buNone/>
            </a:pPr>
            <a:endParaRPr lang="ru-RU" altLang="ru-RU" sz="4800" b="1" dirty="0">
              <a:latin typeface="Arial" panose="020B0604020202020204" pitchFamily="34" charset="0"/>
              <a:cs typeface="Arial" panose="020B0604020202020204" pitchFamily="34" charset="0"/>
            </a:endParaRPr>
          </a:p>
          <a:p>
            <a:pPr marL="0" indent="0" algn="ctr">
              <a:buNone/>
            </a:pPr>
            <a:endParaRPr lang="ru-RU" altLang="ru-RU" sz="4800" b="1" dirty="0">
              <a:latin typeface="Arial" panose="020B0604020202020204" pitchFamily="34" charset="0"/>
              <a:cs typeface="Arial" panose="020B0604020202020204" pitchFamily="34" charset="0"/>
            </a:endParaRPr>
          </a:p>
          <a:p>
            <a:pPr marL="0" indent="0" algn="ctr">
              <a:buNone/>
            </a:pPr>
            <a:r>
              <a:rPr lang="ru-RU" altLang="ru-RU" sz="6000" b="1" dirty="0">
                <a:latin typeface="Arial" panose="020B0604020202020204" pitchFamily="34" charset="0"/>
                <a:cs typeface="Arial" panose="020B0604020202020204" pitchFamily="34" charset="0"/>
              </a:rPr>
              <a:t>12.00-12.15. Перерыв</a:t>
            </a:r>
            <a:endParaRPr lang="ru-RU" altLang="ru-RU" sz="5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87628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14A88E31-143E-4913-9AEF-A196A84F4DA0}"/>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F849E9D5-7775-9833-BD86-78043586A880}"/>
              </a:ext>
            </a:extLst>
          </p:cNvPr>
          <p:cNvSpPr>
            <a:spLocks noGrp="1"/>
          </p:cNvSpPr>
          <p:nvPr>
            <p:ph type="title"/>
          </p:nvPr>
        </p:nvSpPr>
        <p:spPr>
          <a:xfrm>
            <a:off x="518145" y="2194560"/>
            <a:ext cx="7786269" cy="3258790"/>
          </a:xfrm>
        </p:spPr>
        <p:txBody>
          <a:bodyPr>
            <a:normAutofit fontScale="90000"/>
          </a:bodyPr>
          <a:lstStyle/>
          <a:p>
            <a:r>
              <a:rPr lang="ru-RU" dirty="0"/>
              <a:t>Методология проверки закупок: национальный режим, описание объекта закупки, контракт и исполнение контракта (приёмка, изменение, расторжение).</a:t>
            </a:r>
          </a:p>
        </p:txBody>
      </p:sp>
    </p:spTree>
    <p:extLst>
      <p:ext uri="{BB962C8B-B14F-4D97-AF65-F5344CB8AC3E}">
        <p14:creationId xmlns:p14="http://schemas.microsoft.com/office/powerpoint/2010/main" val="17583758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63061" y="188855"/>
            <a:ext cx="9969411" cy="5422235"/>
          </a:xfrm>
        </p:spPr>
        <p:txBody>
          <a:bodyPr>
            <a:noAutofit/>
          </a:bodyPr>
          <a:lstStyle/>
          <a:p>
            <a:pPr algn="ctr"/>
            <a:r>
              <a:rPr lang="ru-RU" altLang="ru-RU" sz="5400" b="1" dirty="0">
                <a:solidFill>
                  <a:srgbClr val="FF0000"/>
                </a:solidFill>
                <a:latin typeface="Arial" panose="020B0604020202020204" pitchFamily="34" charset="0"/>
                <a:cs typeface="Arial" panose="020B0604020202020204" pitchFamily="34" charset="0"/>
              </a:rPr>
              <a:t>6. Национальный режим</a:t>
            </a:r>
          </a:p>
        </p:txBody>
      </p:sp>
    </p:spTree>
    <p:extLst>
      <p:ext uri="{BB962C8B-B14F-4D97-AF65-F5344CB8AC3E}">
        <p14:creationId xmlns:p14="http://schemas.microsoft.com/office/powerpoint/2010/main" val="13425047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3062" y="188855"/>
            <a:ext cx="8780691" cy="1174431"/>
          </a:xfrm>
        </p:spPr>
        <p:txBody>
          <a:bodyPr>
            <a:noAutofit/>
          </a:bodyPr>
          <a:lstStyle/>
          <a:p>
            <a:pPr algn="ctr"/>
            <a:r>
              <a:rPr lang="ru-RU" altLang="ru-RU" sz="3600" b="1" dirty="0">
                <a:latin typeface="Arial" panose="020B0604020202020204" pitchFamily="34" charset="0"/>
                <a:cs typeface="Arial" panose="020B0604020202020204" pitchFamily="34" charset="0"/>
              </a:rPr>
              <a:t>Проблемы ПП 1875</a:t>
            </a:r>
          </a:p>
        </p:txBody>
      </p:sp>
      <p:sp>
        <p:nvSpPr>
          <p:cNvPr id="4099" name="Объект 2"/>
          <p:cNvSpPr>
            <a:spLocks noGrp="1"/>
          </p:cNvSpPr>
          <p:nvPr>
            <p:ph idx="4294967295"/>
          </p:nvPr>
        </p:nvSpPr>
        <p:spPr>
          <a:xfrm>
            <a:off x="241069" y="1429789"/>
            <a:ext cx="11754196" cy="5239356"/>
          </a:xfrm>
          <a:prstGeom prst="rect">
            <a:avLst/>
          </a:prstGeom>
        </p:spPr>
        <p:txBody>
          <a:bodyPr>
            <a:normAutofit/>
          </a:bodyPr>
          <a:lstStyle/>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1. Очень сложно написано – ссылка на ссылку, исключение из нац. режима, к которому применяется исключение из исключения, «смешались в кучу» 44-ФЗ, 223-ФЗ и ГОЗ и т.д.</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2. До сих пор есть много спорных моментов по толкованию ПП 1875, например, по «поставляемому» товару.</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3. Абсолютно нет никакого официального понимания по вопросам подбора ОКПД 2 к наименованию товара.</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4. На комиссию возложена по сути несвойственная ей функция – определять действительно ли товар российский (по баллам) или нет.</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5. РРПП «не для характеристик» товара</a:t>
            </a:r>
          </a:p>
        </p:txBody>
      </p:sp>
    </p:spTree>
    <p:extLst>
      <p:ext uri="{BB962C8B-B14F-4D97-AF65-F5344CB8AC3E}">
        <p14:creationId xmlns:p14="http://schemas.microsoft.com/office/powerpoint/2010/main" val="28459390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3062" y="188855"/>
            <a:ext cx="8780691" cy="1174431"/>
          </a:xfrm>
        </p:spPr>
        <p:txBody>
          <a:bodyPr>
            <a:noAutofit/>
          </a:bodyPr>
          <a:lstStyle/>
          <a:p>
            <a:pPr algn="ctr"/>
            <a:r>
              <a:rPr lang="ru-RU" altLang="ru-RU" sz="3600" b="1" dirty="0">
                <a:latin typeface="Arial" panose="020B0604020202020204" pitchFamily="34" charset="0"/>
                <a:cs typeface="Arial" panose="020B0604020202020204" pitchFamily="34" charset="0"/>
              </a:rPr>
              <a:t>Проблемы в закупке</a:t>
            </a:r>
          </a:p>
        </p:txBody>
      </p:sp>
      <p:sp>
        <p:nvSpPr>
          <p:cNvPr id="4099" name="Объект 2"/>
          <p:cNvSpPr>
            <a:spLocks noGrp="1"/>
          </p:cNvSpPr>
          <p:nvPr>
            <p:ph idx="4294967295"/>
          </p:nvPr>
        </p:nvSpPr>
        <p:spPr>
          <a:xfrm>
            <a:off x="241069" y="1429789"/>
            <a:ext cx="11754196" cy="5239356"/>
          </a:xfrm>
          <a:prstGeom prst="rect">
            <a:avLst/>
          </a:prstGeom>
        </p:spPr>
        <p:txBody>
          <a:bodyPr>
            <a:normAutofit lnSpcReduction="10000"/>
          </a:bodyPr>
          <a:lstStyle/>
          <a:p>
            <a:pPr marL="514350" indent="-514350">
              <a:spcBef>
                <a:spcPts val="450"/>
              </a:spcBef>
              <a:buAutoNum type="arabicParenR"/>
              <a:defRPr/>
            </a:pPr>
            <a:r>
              <a:rPr lang="ru-RU" sz="3200" dirty="0">
                <a:latin typeface="Arial" panose="020B0604020202020204" pitchFamily="34" charset="0"/>
                <a:cs typeface="Arial" panose="020B0604020202020204" pitchFamily="34" charset="0"/>
                <a:sym typeface="Wingdings" panose="05000000000000000000" pitchFamily="2" charset="2"/>
              </a:rPr>
              <a:t>Проблематично соотнести товар с кодом ОКПД 2, чтобы установить правильный вид </a:t>
            </a:r>
            <a:r>
              <a:rPr lang="ru-RU" sz="3200" dirty="0" err="1">
                <a:latin typeface="Arial" panose="020B0604020202020204" pitchFamily="34" charset="0"/>
                <a:cs typeface="Arial" panose="020B0604020202020204" pitchFamily="34" charset="0"/>
                <a:sym typeface="Wingdings" panose="05000000000000000000" pitchFamily="2" charset="2"/>
              </a:rPr>
              <a:t>нац.режима</a:t>
            </a:r>
            <a:endParaRPr lang="ru-RU" sz="3200" dirty="0">
              <a:latin typeface="Arial" panose="020B0604020202020204" pitchFamily="34" charset="0"/>
              <a:cs typeface="Arial" panose="020B0604020202020204" pitchFamily="34" charset="0"/>
              <a:sym typeface="Wingdings" panose="05000000000000000000" pitchFamily="2" charset="2"/>
            </a:endParaRPr>
          </a:p>
          <a:p>
            <a:pPr marL="514350" indent="-514350">
              <a:spcBef>
                <a:spcPts val="450"/>
              </a:spcBef>
              <a:buAutoNum type="arabicParenR"/>
              <a:defRPr/>
            </a:pPr>
            <a:r>
              <a:rPr lang="ru-RU" sz="3200" dirty="0">
                <a:latin typeface="Arial" panose="020B0604020202020204" pitchFamily="34" charset="0"/>
                <a:cs typeface="Arial" panose="020B0604020202020204" pitchFamily="34" charset="0"/>
                <a:sym typeface="Wingdings" panose="05000000000000000000" pitchFamily="2" charset="2"/>
              </a:rPr>
              <a:t>Сложно сделать описание объекта закупки и ОНМЦК с учётом требования использовать РРПП-</a:t>
            </a:r>
            <a:r>
              <a:rPr lang="ru-RU" sz="3200" dirty="0" err="1">
                <a:latin typeface="Arial" panose="020B0604020202020204" pitchFamily="34" charset="0"/>
                <a:cs typeface="Arial" panose="020B0604020202020204" pitchFamily="34" charset="0"/>
                <a:sym typeface="Wingdings" panose="05000000000000000000" pitchFamily="2" charset="2"/>
              </a:rPr>
              <a:t>ный</a:t>
            </a:r>
            <a:r>
              <a:rPr lang="ru-RU" sz="3200" dirty="0">
                <a:latin typeface="Arial" panose="020B0604020202020204" pitchFamily="34" charset="0"/>
                <a:cs typeface="Arial" panose="020B0604020202020204" pitchFamily="34" charset="0"/>
                <a:sym typeface="Wingdings" panose="05000000000000000000" pitchFamily="2" charset="2"/>
              </a:rPr>
              <a:t> и РФ товар</a:t>
            </a:r>
          </a:p>
          <a:p>
            <a:pPr marL="514350" indent="-514350">
              <a:spcBef>
                <a:spcPts val="450"/>
              </a:spcBef>
              <a:buAutoNum type="arabicParenR"/>
              <a:defRPr/>
            </a:pPr>
            <a:r>
              <a:rPr lang="ru-RU" sz="3200" dirty="0">
                <a:latin typeface="Arial" panose="020B0604020202020204" pitchFamily="34" charset="0"/>
                <a:cs typeface="Arial" panose="020B0604020202020204" pitchFamily="34" charset="0"/>
                <a:sym typeface="Wingdings" panose="05000000000000000000" pitchFamily="2" charset="2"/>
              </a:rPr>
              <a:t>Не всегда понятно, как применять исключения</a:t>
            </a:r>
          </a:p>
          <a:p>
            <a:pPr marL="514350" indent="-514350">
              <a:spcBef>
                <a:spcPts val="450"/>
              </a:spcBef>
              <a:buAutoNum type="arabicParenR"/>
              <a:defRPr/>
            </a:pPr>
            <a:r>
              <a:rPr lang="ru-RU" sz="3200" dirty="0">
                <a:latin typeface="Arial" panose="020B0604020202020204" pitchFamily="34" charset="0"/>
                <a:cs typeface="Arial" panose="020B0604020202020204" pitchFamily="34" charset="0"/>
                <a:sym typeface="Wingdings" panose="05000000000000000000" pitchFamily="2" charset="2"/>
              </a:rPr>
              <a:t>При рассмотрении заявок комиссии сложно правильно рассмотреть заявки (например, 1 участник даёт РН с баллами, а 2 участник даёт РН с другим кодом, для которого баллов нет; или не подходят характеристики)</a:t>
            </a:r>
          </a:p>
          <a:p>
            <a:pPr marL="514350" indent="-514350">
              <a:spcBef>
                <a:spcPts val="450"/>
              </a:spcBef>
              <a:buAutoNum type="arabicParenR"/>
              <a:defRPr/>
            </a:pPr>
            <a:r>
              <a:rPr lang="ru-RU" sz="3200" dirty="0">
                <a:latin typeface="Arial" panose="020B0604020202020204" pitchFamily="34" charset="0"/>
                <a:cs typeface="Arial" panose="020B0604020202020204" pitchFamily="34" charset="0"/>
                <a:sym typeface="Wingdings" panose="05000000000000000000" pitchFamily="2" charset="2"/>
              </a:rPr>
              <a:t>Проблемы при поставке – истечение срока РН, подмена поставщиком «нашего» товара на иной и т.п.</a:t>
            </a:r>
          </a:p>
          <a:p>
            <a:pPr marL="514350" indent="-514350">
              <a:spcBef>
                <a:spcPts val="450"/>
              </a:spcBef>
              <a:buAutoNum type="arabicParenR"/>
              <a:defRPr/>
            </a:pPr>
            <a:r>
              <a:rPr lang="ru-RU" sz="3200" dirty="0">
                <a:latin typeface="Arial" panose="020B0604020202020204" pitchFamily="34" charset="0"/>
                <a:cs typeface="Arial" panose="020B0604020202020204" pitchFamily="34" charset="0"/>
                <a:sym typeface="Wingdings" panose="05000000000000000000" pitchFamily="2" charset="2"/>
              </a:rPr>
              <a:t>Отчёт по ПП 1875 (раз в год)</a:t>
            </a:r>
          </a:p>
          <a:p>
            <a:pPr marL="514350" indent="-514350">
              <a:spcBef>
                <a:spcPts val="450"/>
              </a:spcBef>
              <a:buAutoNum type="arabicParenR"/>
              <a:defRPr/>
            </a:pPr>
            <a:endParaRPr lang="ru-RU" sz="3200" dirty="0">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8827630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3062" y="188855"/>
            <a:ext cx="8780691" cy="1174431"/>
          </a:xfrm>
        </p:spPr>
        <p:txBody>
          <a:bodyPr>
            <a:noAutofit/>
          </a:bodyPr>
          <a:lstStyle/>
          <a:p>
            <a:pPr algn="ctr"/>
            <a:r>
              <a:rPr lang="ru-RU" altLang="ru-RU" sz="3600" b="1" dirty="0">
                <a:latin typeface="Arial" panose="020B0604020202020204" pitchFamily="34" charset="0"/>
                <a:cs typeface="Arial" panose="020B0604020202020204" pitchFamily="34" charset="0"/>
              </a:rPr>
              <a:t>Пример</a:t>
            </a:r>
          </a:p>
        </p:txBody>
      </p:sp>
      <p:sp>
        <p:nvSpPr>
          <p:cNvPr id="4099" name="Объект 2"/>
          <p:cNvSpPr>
            <a:spLocks noGrp="1"/>
          </p:cNvSpPr>
          <p:nvPr>
            <p:ph idx="4294967295"/>
          </p:nvPr>
        </p:nvSpPr>
        <p:spPr>
          <a:xfrm>
            <a:off x="241069" y="1429789"/>
            <a:ext cx="11754196" cy="5239356"/>
          </a:xfrm>
          <a:prstGeom prst="rect">
            <a:avLst/>
          </a:prstGeom>
        </p:spPr>
        <p:txBody>
          <a:bodyPr>
            <a:normAutofit/>
          </a:bodyPr>
          <a:lstStyle/>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На картриджи для лазерного принтера условно «подходят» 3 кода ОКПД 2:</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 </a:t>
            </a:r>
            <a:r>
              <a:rPr lang="ru-RU" sz="3200" b="1" dirty="0">
                <a:latin typeface="Arial" panose="020B0604020202020204" pitchFamily="34" charset="0"/>
                <a:cs typeface="Arial" panose="020B0604020202020204" pitchFamily="34" charset="0"/>
                <a:sym typeface="Wingdings" panose="05000000000000000000" pitchFamily="2" charset="2"/>
              </a:rPr>
              <a:t>20.59.12.120</a:t>
            </a:r>
            <a:r>
              <a:rPr lang="ru-RU" sz="3200" dirty="0">
                <a:latin typeface="Arial" panose="020B0604020202020204" pitchFamily="34" charset="0"/>
                <a:cs typeface="Arial" panose="020B0604020202020204" pitchFamily="34" charset="0"/>
                <a:sym typeface="Wingdings" panose="05000000000000000000" pitchFamily="2" charset="2"/>
              </a:rPr>
              <a:t> (например, решение АС Московской области от 13.11.2025 по делу № А41-73574/2025)</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 </a:t>
            </a:r>
            <a:r>
              <a:rPr lang="ru-RU" sz="3200" b="1" dirty="0">
                <a:latin typeface="Arial" panose="020B0604020202020204" pitchFamily="34" charset="0"/>
                <a:cs typeface="Arial" panose="020B0604020202020204" pitchFamily="34" charset="0"/>
                <a:sym typeface="Wingdings" panose="05000000000000000000" pitchFamily="2" charset="2"/>
              </a:rPr>
              <a:t>26.20.40.120</a:t>
            </a:r>
            <a:r>
              <a:rPr lang="ru-RU" sz="3200" dirty="0">
                <a:latin typeface="Arial" panose="020B0604020202020204" pitchFamily="34" charset="0"/>
                <a:cs typeface="Arial" panose="020B0604020202020204" pitchFamily="34" charset="0"/>
                <a:sym typeface="Wingdings" panose="05000000000000000000" pitchFamily="2" charset="2"/>
              </a:rPr>
              <a:t> (например, решение Московского УФАС от 03.02.2025 № 077/06/106-1184/2025)</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 </a:t>
            </a:r>
            <a:r>
              <a:rPr lang="ru-RU" sz="3200" b="1" dirty="0">
                <a:latin typeface="Arial" panose="020B0604020202020204" pitchFamily="34" charset="0"/>
                <a:cs typeface="Arial" panose="020B0604020202020204" pitchFamily="34" charset="0"/>
                <a:sym typeface="Wingdings" panose="05000000000000000000" pitchFamily="2" charset="2"/>
              </a:rPr>
              <a:t>28.23.25.000</a:t>
            </a:r>
            <a:r>
              <a:rPr lang="ru-RU" sz="3200" dirty="0">
                <a:latin typeface="Arial" panose="020B0604020202020204" pitchFamily="34" charset="0"/>
                <a:cs typeface="Arial" panose="020B0604020202020204" pitchFamily="34" charset="0"/>
                <a:sym typeface="Wingdings" panose="05000000000000000000" pitchFamily="2" charset="2"/>
              </a:rPr>
              <a:t> (например, решение АС г. Санкт-Петербурга и ЛО от 27.11.2025 по делу № А56-73864/2025, решение Московского УФАС по делу №077/06/106-13244/2025 от 24.10.2025)</a:t>
            </a:r>
          </a:p>
        </p:txBody>
      </p:sp>
    </p:spTree>
    <p:extLst>
      <p:ext uri="{BB962C8B-B14F-4D97-AF65-F5344CB8AC3E}">
        <p14:creationId xmlns:p14="http://schemas.microsoft.com/office/powerpoint/2010/main" val="5065006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9EB8-51EF-A92D-D1F0-D95E714C03DA}"/>
            </a:ext>
          </a:extLst>
        </p:cNvPr>
        <p:cNvGrpSpPr/>
        <p:nvPr/>
      </p:nvGrpSpPr>
      <p:grpSpPr>
        <a:xfrm>
          <a:off x="0" y="0"/>
          <a:ext cx="0" cy="0"/>
          <a:chOff x="0" y="0"/>
          <a:chExt cx="0" cy="0"/>
        </a:xfrm>
      </p:grpSpPr>
      <p:sp>
        <p:nvSpPr>
          <p:cNvPr id="20482" name="Заголовок 1">
            <a:extLst>
              <a:ext uri="{FF2B5EF4-FFF2-40B4-BE49-F238E27FC236}">
                <a16:creationId xmlns:a16="http://schemas.microsoft.com/office/drawing/2014/main" id="{18261068-2B64-0D33-07F9-75F4D7EA7B97}"/>
              </a:ext>
            </a:extLst>
          </p:cNvPr>
          <p:cNvSpPr>
            <a:spLocks noGrp="1"/>
          </p:cNvSpPr>
          <p:nvPr>
            <p:ph type="title"/>
          </p:nvPr>
        </p:nvSpPr>
        <p:spPr/>
        <p:txBody>
          <a:bodyPr/>
          <a:lstStyle/>
          <a:p>
            <a:r>
              <a:rPr lang="ru-RU" altLang="ru-RU" dirty="0">
                <a:latin typeface="Arial" panose="020B0604020202020204" pitchFamily="34" charset="0"/>
                <a:cs typeface="Arial" panose="020B0604020202020204" pitchFamily="34" charset="0"/>
              </a:rPr>
              <a:t>№ РРПП в заявке - Минпромторг</a:t>
            </a:r>
          </a:p>
        </p:txBody>
      </p:sp>
      <p:sp>
        <p:nvSpPr>
          <p:cNvPr id="20483" name="Содержимое 2">
            <a:extLst>
              <a:ext uri="{FF2B5EF4-FFF2-40B4-BE49-F238E27FC236}">
                <a16:creationId xmlns:a16="http://schemas.microsoft.com/office/drawing/2014/main" id="{A257837A-5DB1-D679-BB5A-688CC06C6628}"/>
              </a:ext>
            </a:extLst>
          </p:cNvPr>
          <p:cNvSpPr>
            <a:spLocks noGrp="1"/>
          </p:cNvSpPr>
          <p:nvPr>
            <p:ph idx="4294967295"/>
          </p:nvPr>
        </p:nvSpPr>
        <p:spPr>
          <a:xfrm>
            <a:off x="184558" y="1313411"/>
            <a:ext cx="11803310" cy="5355733"/>
          </a:xfrm>
          <a:prstGeom prst="rect">
            <a:avLst/>
          </a:prstGeom>
        </p:spPr>
        <p:txBody>
          <a:bodyPr>
            <a:normAutofit fontScale="92500" lnSpcReduction="10000"/>
          </a:bodyPr>
          <a:lstStyle/>
          <a:p>
            <a:r>
              <a:rPr lang="ru-RU" altLang="ru-RU" sz="2400" b="1" dirty="0">
                <a:latin typeface="Arial" panose="020B0604020202020204" pitchFamily="34" charset="0"/>
                <a:cs typeface="Arial" panose="020B0604020202020204" pitchFamily="34" charset="0"/>
              </a:rPr>
              <a:t>Реестровая запись подтверждает исключительно страну происхождения товара - Она не предназначена для идентификации конкретных характеристик продукции.</a:t>
            </a:r>
          </a:p>
          <a:p>
            <a:r>
              <a:rPr lang="ru-RU" altLang="ru-RU" sz="2400" dirty="0">
                <a:latin typeface="Arial" panose="020B0604020202020204" pitchFamily="34" charset="0"/>
                <a:cs typeface="Arial" panose="020B0604020202020204" pitchFamily="34" charset="0"/>
              </a:rPr>
              <a:t>Несоответствие характеристик товара не влияет на подтверждение происхождения - Поскольку реестр не содержит характеристик продукции, сопоставление параметров не относится к его функциям.</a:t>
            </a:r>
          </a:p>
          <a:p>
            <a:r>
              <a:rPr lang="ru-RU" altLang="ru-RU" sz="2400" dirty="0">
                <a:latin typeface="Arial" panose="020B0604020202020204" pitchFamily="34" charset="0"/>
                <a:cs typeface="Arial" panose="020B0604020202020204" pitchFamily="34" charset="0"/>
              </a:rPr>
              <a:t>Заказчик обязан проверять соответствие поставленного товара условиям контракта и вправе отказать в приемке при выявлении несоответствий.</a:t>
            </a:r>
          </a:p>
          <a:p>
            <a:r>
              <a:rPr lang="ru-RU" altLang="ru-RU" sz="2400" dirty="0">
                <a:latin typeface="Arial" panose="020B0604020202020204" pitchFamily="34" charset="0"/>
                <a:cs typeface="Arial" panose="020B0604020202020204" pitchFamily="34" charset="0"/>
              </a:rPr>
              <a:t>Если выявлены подлог или несоответствие реестровых записей, заказчик вправе не подписывать документы о приемке.</a:t>
            </a:r>
          </a:p>
          <a:p>
            <a:r>
              <a:rPr lang="ru-RU" altLang="ru-RU" sz="2400" dirty="0">
                <a:latin typeface="Arial" panose="020B0604020202020204" pitchFamily="34" charset="0"/>
                <a:cs typeface="Arial" panose="020B0604020202020204" pitchFamily="34" charset="0"/>
              </a:rPr>
              <a:t>При запретах и ограничениях нельзя заменить российский товар на иностранный; при преимуществе — допускается только замена на российский товар.</a:t>
            </a:r>
          </a:p>
          <a:p>
            <a:r>
              <a:rPr lang="ru-RU" altLang="ru-RU" sz="2400" dirty="0">
                <a:latin typeface="Arial" panose="020B0604020202020204" pitchFamily="34" charset="0"/>
                <a:cs typeface="Arial" panose="020B0604020202020204" pitchFamily="34" charset="0"/>
              </a:rPr>
              <a:t>Реестровая запись должна быть действующей на всех этапах - от подачи заявки до исполнения контракта и включения сведений в реестр контрактов/договоров.</a:t>
            </a:r>
          </a:p>
          <a:p>
            <a:pPr marL="0" indent="0">
              <a:buNone/>
            </a:pPr>
            <a:endParaRPr lang="ru-RU" altLang="ru-RU" sz="2400" dirty="0">
              <a:latin typeface="Arial" panose="020B0604020202020204" pitchFamily="34" charset="0"/>
              <a:cs typeface="Arial" panose="020B0604020202020204" pitchFamily="34" charset="0"/>
            </a:endParaRPr>
          </a:p>
          <a:p>
            <a:pPr marL="0" indent="0">
              <a:buNone/>
            </a:pPr>
            <a:r>
              <a:rPr lang="ru-RU" altLang="ru-RU" sz="2400" dirty="0">
                <a:latin typeface="Arial" panose="020B0604020202020204" pitchFamily="34" charset="0"/>
                <a:cs typeface="Arial" panose="020B0604020202020204" pitchFamily="34" charset="0"/>
              </a:rPr>
              <a:t>письмо Минпромторга России от 09.04.2026 г № 37479/12</a:t>
            </a:r>
          </a:p>
        </p:txBody>
      </p:sp>
    </p:spTree>
    <p:extLst>
      <p:ext uri="{BB962C8B-B14F-4D97-AF65-F5344CB8AC3E}">
        <p14:creationId xmlns:p14="http://schemas.microsoft.com/office/powerpoint/2010/main" val="4707305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EC147-E133-613B-7244-0BA90C1FDDCF}"/>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31199D17-CE79-9F48-6274-527477ED1217}"/>
              </a:ext>
            </a:extLst>
          </p:cNvPr>
          <p:cNvSpPr>
            <a:spLocks noGrp="1" noChangeArrowheads="1"/>
          </p:cNvSpPr>
          <p:nvPr>
            <p:ph type="title"/>
          </p:nvPr>
        </p:nvSpPr>
        <p:spPr/>
        <p:txBody>
          <a:bodyPr>
            <a:normAutofit/>
          </a:bodyPr>
          <a:lstStyle/>
          <a:p>
            <a:pPr algn="ctr"/>
            <a:r>
              <a:rPr lang="ru-RU" altLang="ru-RU" b="1" dirty="0">
                <a:latin typeface="Arial" panose="020B0604020202020204" pitchFamily="34" charset="0"/>
              </a:rPr>
              <a:t>Пример суда</a:t>
            </a:r>
          </a:p>
        </p:txBody>
      </p:sp>
      <p:sp>
        <p:nvSpPr>
          <p:cNvPr id="11267" name="Rectangle 3">
            <a:extLst>
              <a:ext uri="{FF2B5EF4-FFF2-40B4-BE49-F238E27FC236}">
                <a16:creationId xmlns:a16="http://schemas.microsoft.com/office/drawing/2014/main" id="{D59D15B8-678F-A053-827D-481EE2424565}"/>
              </a:ext>
            </a:extLst>
          </p:cNvPr>
          <p:cNvSpPr>
            <a:spLocks noGrp="1" noChangeArrowheads="1"/>
          </p:cNvSpPr>
          <p:nvPr>
            <p:ph type="body" idx="4294967295"/>
          </p:nvPr>
        </p:nvSpPr>
        <p:spPr>
          <a:xfrm>
            <a:off x="201612" y="1304981"/>
            <a:ext cx="11788775" cy="5364163"/>
          </a:xfrm>
          <a:prstGeom prst="rect">
            <a:avLst/>
          </a:prstGeom>
        </p:spPr>
        <p:txBody>
          <a:bodyPr>
            <a:normAutofit fontScale="92500" lnSpcReduction="10000"/>
          </a:bodyPr>
          <a:lstStyle/>
          <a:p>
            <a:r>
              <a:rPr lang="ru-RU" dirty="0">
                <a:solidFill>
                  <a:srgbClr val="000000"/>
                </a:solidFill>
                <a:latin typeface="+mj-lt"/>
                <a:cs typeface="Arial" panose="020B0604020202020204" pitchFamily="34" charset="0"/>
              </a:rPr>
              <a:t>Заказчик закупал мебель, в т.ч. брифинг-приставку, каркас из древесины (древесных материалов), и установил в извещении защитную меру в виде ограничения.</a:t>
            </a:r>
          </a:p>
          <a:p>
            <a:r>
              <a:rPr lang="ru-RU" dirty="0">
                <a:solidFill>
                  <a:srgbClr val="000000"/>
                </a:solidFill>
                <a:latin typeface="+mj-lt"/>
                <a:cs typeface="Arial" panose="020B0604020202020204" pitchFamily="34" charset="0"/>
              </a:rPr>
              <a:t>Заявку участника отклонили, поскольку реестровая запись не соответствовала объекту закупки. Он предложил товар с наименованием "Брифинг-приставка, каркас из древесины (древесных материалов)", реестровую же запись представил на продукцию с наименованием "Столы письменные деревянные для офисов, административных помещений".</a:t>
            </a:r>
          </a:p>
          <a:p>
            <a:r>
              <a:rPr lang="ru-RU" dirty="0">
                <a:solidFill>
                  <a:srgbClr val="000000"/>
                </a:solidFill>
                <a:latin typeface="+mj-lt"/>
                <a:cs typeface="Arial" panose="020B0604020202020204" pitchFamily="34" charset="0"/>
              </a:rPr>
              <a:t>Суды первой и апелляционной инстанций не согласились с отклонением. Продукция из объекта закупки и та, что поименована в реестровой записи, относятся к одной группе товаров с кодом 31.01.12.110 по ОКПД 2. В таком случае различие в наименованиях товаров не основание, чтобы не принимать реестровую запись.</a:t>
            </a:r>
          </a:p>
          <a:p>
            <a:r>
              <a:rPr lang="ru-RU" dirty="0"/>
              <a:t>Постановление 9-го ААС от 06.05.2026 по делу N А40-211284/2025</a:t>
            </a:r>
            <a:endParaRPr lang="ru-RU" b="0" i="0" dirty="0">
              <a:effectLst/>
              <a:latin typeface="+mj-lt"/>
              <a:cs typeface="Arial" panose="020B0604020202020204" pitchFamily="34" charset="0"/>
            </a:endParaRPr>
          </a:p>
        </p:txBody>
      </p:sp>
    </p:spTree>
    <p:extLst>
      <p:ext uri="{BB962C8B-B14F-4D97-AF65-F5344CB8AC3E}">
        <p14:creationId xmlns:p14="http://schemas.microsoft.com/office/powerpoint/2010/main" val="39961336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EC147-E133-613B-7244-0BA90C1FDDCF}"/>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31199D17-CE79-9F48-6274-527477ED1217}"/>
              </a:ext>
            </a:extLst>
          </p:cNvPr>
          <p:cNvSpPr>
            <a:spLocks noGrp="1" noChangeArrowheads="1"/>
          </p:cNvSpPr>
          <p:nvPr>
            <p:ph type="title"/>
          </p:nvPr>
        </p:nvSpPr>
        <p:spPr/>
        <p:txBody>
          <a:bodyPr>
            <a:normAutofit/>
          </a:bodyPr>
          <a:lstStyle/>
          <a:p>
            <a:pPr algn="ctr"/>
            <a:r>
              <a:rPr lang="ru-RU" altLang="ru-RU" b="1" dirty="0">
                <a:latin typeface="Arial" panose="020B0604020202020204" pitchFamily="34" charset="0"/>
              </a:rPr>
              <a:t>Похожая позиция по ОКПД 2</a:t>
            </a:r>
          </a:p>
        </p:txBody>
      </p:sp>
      <p:sp>
        <p:nvSpPr>
          <p:cNvPr id="11267" name="Rectangle 3">
            <a:extLst>
              <a:ext uri="{FF2B5EF4-FFF2-40B4-BE49-F238E27FC236}">
                <a16:creationId xmlns:a16="http://schemas.microsoft.com/office/drawing/2014/main" id="{D59D15B8-678F-A053-827D-481EE2424565}"/>
              </a:ext>
            </a:extLst>
          </p:cNvPr>
          <p:cNvSpPr>
            <a:spLocks noGrp="1" noChangeArrowheads="1"/>
          </p:cNvSpPr>
          <p:nvPr>
            <p:ph type="body" idx="4294967295"/>
          </p:nvPr>
        </p:nvSpPr>
        <p:spPr>
          <a:xfrm>
            <a:off x="201612" y="1304981"/>
            <a:ext cx="11788775" cy="5364163"/>
          </a:xfrm>
          <a:prstGeom prst="rect">
            <a:avLst/>
          </a:prstGeom>
        </p:spPr>
        <p:txBody>
          <a:bodyPr>
            <a:normAutofit/>
          </a:bodyPr>
          <a:lstStyle/>
          <a:p>
            <a:r>
              <a:rPr lang="ru-RU" dirty="0">
                <a:solidFill>
                  <a:srgbClr val="000000"/>
                </a:solidFill>
                <a:latin typeface="+mj-lt"/>
                <a:cs typeface="Arial" panose="020B0604020202020204" pitchFamily="34" charset="0"/>
              </a:rPr>
              <a:t>Справочная информация к позиции КТРУ (в т.ч. о кодах товара, работы или услуги по ОКПД 2) не образует описания объекта закупки и не обязательна к применению.</a:t>
            </a:r>
          </a:p>
          <a:p>
            <a:r>
              <a:rPr lang="ru-RU" dirty="0">
                <a:solidFill>
                  <a:srgbClr val="000000"/>
                </a:solidFill>
                <a:latin typeface="+mj-lt"/>
                <a:cs typeface="Arial" panose="020B0604020202020204" pitchFamily="34" charset="0"/>
              </a:rPr>
              <a:t>В этой связи различие или совпадение кодов ОКПД 2 в заявке и извещении не является условием допуска (недопуска) к закупке или основанием для отказа в заключении контракта.</a:t>
            </a:r>
          </a:p>
          <a:p>
            <a:r>
              <a:rPr lang="ru-RU" dirty="0">
                <a:solidFill>
                  <a:srgbClr val="000000"/>
                </a:solidFill>
                <a:latin typeface="+mj-lt"/>
                <a:cs typeface="Arial" panose="020B0604020202020204" pitchFamily="34" charset="0"/>
              </a:rPr>
              <a:t>Письмо Минфина России от 04.05.2026 N 24-06-09/37004</a:t>
            </a:r>
            <a:endParaRPr lang="ru-RU" b="0" i="0" dirty="0">
              <a:effectLst/>
              <a:latin typeface="+mj-lt"/>
              <a:cs typeface="Arial" panose="020B0604020202020204" pitchFamily="34" charset="0"/>
            </a:endParaRPr>
          </a:p>
        </p:txBody>
      </p:sp>
    </p:spTree>
    <p:extLst>
      <p:ext uri="{BB962C8B-B14F-4D97-AF65-F5344CB8AC3E}">
        <p14:creationId xmlns:p14="http://schemas.microsoft.com/office/powerpoint/2010/main" val="354050878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lgn="ctr"/>
            <a:r>
              <a:rPr lang="ru-RU" altLang="ru-RU" dirty="0">
                <a:cs typeface="Arial" panose="020B0604020202020204" pitchFamily="34" charset="0"/>
              </a:rPr>
              <a:t>более сложные товары</a:t>
            </a:r>
          </a:p>
        </p:txBody>
      </p:sp>
      <p:sp>
        <p:nvSpPr>
          <p:cNvPr id="9219" name="Объект 2"/>
          <p:cNvSpPr>
            <a:spLocks noGrp="1"/>
          </p:cNvSpPr>
          <p:nvPr>
            <p:ph idx="4294967295"/>
          </p:nvPr>
        </p:nvSpPr>
        <p:spPr>
          <a:xfrm>
            <a:off x="146957" y="1387475"/>
            <a:ext cx="5719763" cy="2486025"/>
          </a:xfrm>
          <a:prstGeom prst="rect">
            <a:avLst/>
          </a:prstGeom>
        </p:spPr>
        <p:txBody>
          <a:bodyPr>
            <a:normAutofit fontScale="92500" lnSpcReduction="10000"/>
          </a:bodyPr>
          <a:lstStyle/>
          <a:p>
            <a:pPr marL="0" indent="0">
              <a:buNone/>
            </a:pPr>
            <a:r>
              <a:rPr lang="ru-RU" altLang="ru-RU" sz="2400" b="1" dirty="0">
                <a:cs typeface="Arial" panose="020B0604020202020204" pitchFamily="34" charset="0"/>
              </a:rPr>
              <a:t>Шприц-манометр </a:t>
            </a:r>
            <a:r>
              <a:rPr lang="ru-RU" altLang="ru-RU" sz="2400" dirty="0">
                <a:cs typeface="Arial" panose="020B0604020202020204" pitchFamily="34" charset="0"/>
              </a:rPr>
              <a:t>– имеет отличную от шприца конструкцию ввиду иного назначения. Поскольку именно такого товара в приложении № 2 нет, правомерно устанавливать </a:t>
            </a:r>
            <a:r>
              <a:rPr lang="ru-RU" altLang="ru-RU" sz="2400" dirty="0">
                <a:solidFill>
                  <a:srgbClr val="0000FF"/>
                </a:solidFill>
                <a:cs typeface="Arial" panose="020B0604020202020204" pitchFamily="34" charset="0"/>
              </a:rPr>
              <a:t>преимущество</a:t>
            </a:r>
            <a:r>
              <a:rPr lang="ru-RU" altLang="ru-RU" sz="2400" dirty="0">
                <a:cs typeface="Arial" panose="020B0604020202020204" pitchFamily="34" charset="0"/>
              </a:rPr>
              <a:t>, а не ограничение.</a:t>
            </a:r>
          </a:p>
          <a:p>
            <a:pPr marL="0" indent="0">
              <a:buNone/>
            </a:pPr>
            <a:r>
              <a:rPr lang="ru-RU" altLang="ru-RU" sz="2000" dirty="0">
                <a:cs typeface="Arial" panose="020B0604020202020204" pitchFamily="34" charset="0"/>
              </a:rPr>
              <a:t>• Решение СПб УФАС России от 20.02.2025 по делу № 44-265/25</a:t>
            </a:r>
          </a:p>
          <a:p>
            <a:pPr marL="0" indent="0">
              <a:buNone/>
            </a:pPr>
            <a:endParaRPr lang="ru-RU" altLang="ru-RU" sz="2000" dirty="0">
              <a:cs typeface="Arial" panose="020B0604020202020204" pitchFamily="34" charset="0"/>
            </a:endParaRPr>
          </a:p>
        </p:txBody>
      </p:sp>
      <p:sp>
        <p:nvSpPr>
          <p:cNvPr id="4" name="Объект 2">
            <a:extLst>
              <a:ext uri="{FF2B5EF4-FFF2-40B4-BE49-F238E27FC236}">
                <a16:creationId xmlns:a16="http://schemas.microsoft.com/office/drawing/2014/main" id="{17B51B63-48C9-4C33-85DE-1E1B6E5318EE}"/>
              </a:ext>
            </a:extLst>
          </p:cNvPr>
          <p:cNvSpPr txBox="1">
            <a:spLocks/>
          </p:cNvSpPr>
          <p:nvPr/>
        </p:nvSpPr>
        <p:spPr bwMode="auto">
          <a:xfrm>
            <a:off x="6137190" y="1387475"/>
            <a:ext cx="5719762" cy="2486256"/>
          </a:xfrm>
          <a:prstGeom prst="rect">
            <a:avLst/>
          </a:prstGeom>
        </p:spPr>
        <p:txBody>
          <a:bodyPr vert="horz" lIns="91440" tIns="45720" rIns="91440" bIns="45720" rtlCol="0">
            <a:normAutofit fontScale="77500" lnSpcReduction="20000"/>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28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Шприц-манометр </a:t>
            </a:r>
            <a:r>
              <a:rPr kumimoji="0" lang="ru-RU" altLang="ru-RU" sz="28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согласно справочной информации КТРУ данный товар относится к коду ОКПД2 32.50.13.110 «Шприцы, иглы, катетеры, канюли и аналогичные инструменты», включенному в поз. 385 приложения № 2. Следовало установить </a:t>
            </a:r>
            <a:r>
              <a:rPr kumimoji="0" lang="ru-RU" altLang="ru-RU" sz="2800" b="0" i="0" u="none" strike="noStrike" kern="0" cap="none" spc="0" normalizeH="0" baseline="0" noProof="0" dirty="0">
                <a:ln>
                  <a:noFill/>
                </a:ln>
                <a:solidFill>
                  <a:srgbClr val="0000FF"/>
                </a:solidFill>
                <a:effectLst/>
                <a:uLnTx/>
                <a:uFillTx/>
                <a:latin typeface="Arial" panose="020B0604020202020204"/>
                <a:ea typeface="+mn-ea"/>
                <a:cs typeface="Arial" panose="020B0604020202020204" pitchFamily="34" charset="0"/>
              </a:rPr>
              <a:t>ограничение</a:t>
            </a:r>
            <a:r>
              <a:rPr kumimoji="0" lang="ru-RU" altLang="ru-RU" sz="28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20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Решения Санкт-Петербургского УФАС России от 05.03.2025 по делу № 44-369/25, от 19.06.2025 по делу № 44-1559/25</a:t>
            </a:r>
          </a:p>
        </p:txBody>
      </p:sp>
      <p:sp>
        <p:nvSpPr>
          <p:cNvPr id="6" name="Объект 2">
            <a:extLst>
              <a:ext uri="{FF2B5EF4-FFF2-40B4-BE49-F238E27FC236}">
                <a16:creationId xmlns:a16="http://schemas.microsoft.com/office/drawing/2014/main" id="{048D9925-BEE7-4E9B-A630-2E27D4FD3534}"/>
              </a:ext>
            </a:extLst>
          </p:cNvPr>
          <p:cNvSpPr txBox="1">
            <a:spLocks/>
          </p:cNvSpPr>
          <p:nvPr/>
        </p:nvSpPr>
        <p:spPr bwMode="auto">
          <a:xfrm>
            <a:off x="376238" y="3765665"/>
            <a:ext cx="11439524" cy="1512918"/>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1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Что изменилось?</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16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Письмо Росздравнадзора от 28.02.2025 № 10-10959/25: «медицинское изделие «Шприц-манометр (</a:t>
            </a:r>
            <a:r>
              <a:rPr kumimoji="0" lang="ru-RU" altLang="ru-RU" sz="1600" b="0" i="0" u="none" strike="noStrike" kern="0" cap="none" spc="0" normalizeH="0" baseline="0" noProof="0" dirty="0" err="1">
                <a:ln>
                  <a:noFill/>
                </a:ln>
                <a:solidFill>
                  <a:prstClr val="black"/>
                </a:solidFill>
                <a:effectLst/>
                <a:uLnTx/>
                <a:uFillTx/>
                <a:latin typeface="Arial" panose="020B0604020202020204"/>
                <a:ea typeface="+mn-ea"/>
                <a:cs typeface="Arial" panose="020B0604020202020204" pitchFamily="34" charset="0"/>
              </a:rPr>
              <a:t>индефлятор</a:t>
            </a:r>
            <a:r>
              <a:rPr kumimoji="0" lang="ru-RU" altLang="ru-RU" sz="16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„МИМ“ одноразовый по ТВНЛ.942319.027 ТУ», РУ от 23.10.2023 № РЗН 2021/13562, соответствует поз. 385 «Иглы хирургические; инструменты колющие; шприцы» приложения № 2 к ПП РФ № 1875»</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16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Аналогично - решение АС г. Москвы от 09.10.2025 по делу № А40-140707/25-148-557</a:t>
            </a:r>
          </a:p>
        </p:txBody>
      </p:sp>
      <p:sp>
        <p:nvSpPr>
          <p:cNvPr id="7" name="Объект 2">
            <a:extLst>
              <a:ext uri="{FF2B5EF4-FFF2-40B4-BE49-F238E27FC236}">
                <a16:creationId xmlns:a16="http://schemas.microsoft.com/office/drawing/2014/main" id="{9BDE2F54-0C1D-4AD9-8FEC-5DF5F0B7FC13}"/>
              </a:ext>
            </a:extLst>
          </p:cNvPr>
          <p:cNvSpPr txBox="1">
            <a:spLocks/>
          </p:cNvSpPr>
          <p:nvPr/>
        </p:nvSpPr>
        <p:spPr bwMode="auto">
          <a:xfrm>
            <a:off x="417428" y="5278583"/>
            <a:ext cx="11439524" cy="1341753"/>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19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Но!</a:t>
            </a:r>
            <a:br>
              <a:rPr kumimoji="0" lang="ru-RU" altLang="ru-RU" sz="19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br>
            <a:r>
              <a:rPr kumimoji="0" lang="ru-RU" altLang="ru-RU" sz="20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a:t>
            </a:r>
            <a:r>
              <a:rPr kumimoji="0" lang="ru-RU" sz="1600" b="0" i="0" u="none" strike="noStrike" kern="0" cap="none" spc="0" normalizeH="0" baseline="0" noProof="0" dirty="0">
                <a:ln>
                  <a:noFill/>
                </a:ln>
                <a:solidFill>
                  <a:srgbClr val="1C1C21"/>
                </a:solidFill>
                <a:effectLst/>
                <a:uLnTx/>
                <a:uFillTx/>
                <a:latin typeface="Roboto" panose="02000000000000000000" pitchFamily="2" charset="0"/>
                <a:ea typeface="+mn-ea"/>
                <a:cs typeface="+mn-cs"/>
              </a:rPr>
              <a:t>спорный товар </a:t>
            </a:r>
            <a:r>
              <a:rPr kumimoji="0" lang="ru-RU" sz="1600" b="1" i="0" u="none" strike="noStrike" kern="0" cap="none" spc="0" normalizeH="0" baseline="0" noProof="0" dirty="0">
                <a:ln>
                  <a:noFill/>
                </a:ln>
                <a:solidFill>
                  <a:srgbClr val="1C1C21"/>
                </a:solidFill>
                <a:effectLst/>
                <a:uLnTx/>
                <a:uFillTx/>
                <a:latin typeface="Roboto" panose="02000000000000000000" pitchFamily="2" charset="0"/>
                <a:ea typeface="+mn-ea"/>
                <a:cs typeface="+mn-cs"/>
              </a:rPr>
              <a:t>не соответствует наименованию «шприцы»</a:t>
            </a:r>
            <a:r>
              <a:rPr kumimoji="0" lang="ru-RU" sz="1600" b="0" i="0" u="none" strike="noStrike" kern="0" cap="none" spc="0" normalizeH="0" baseline="0" noProof="0" dirty="0">
                <a:ln>
                  <a:noFill/>
                </a:ln>
                <a:solidFill>
                  <a:srgbClr val="1C1C21"/>
                </a:solidFill>
                <a:effectLst/>
                <a:uLnTx/>
                <a:uFillTx/>
                <a:latin typeface="Roboto" panose="02000000000000000000" pitchFamily="2" charset="0"/>
                <a:ea typeface="+mn-ea"/>
                <a:cs typeface="+mn-cs"/>
              </a:rPr>
              <a:t> в позиции перечня. Следовательно, ограничение не применяется, а заказчик вправе был установить </a:t>
            </a:r>
            <a:r>
              <a:rPr kumimoji="0" lang="ru-RU" sz="1600" b="1" i="0" u="none" strike="noStrike" kern="0" cap="none" spc="0" normalizeH="0" baseline="0" noProof="0" dirty="0">
                <a:ln>
                  <a:noFill/>
                </a:ln>
                <a:solidFill>
                  <a:srgbClr val="1C1C21"/>
                </a:solidFill>
                <a:effectLst/>
                <a:uLnTx/>
                <a:uFillTx/>
                <a:latin typeface="Roboto" panose="02000000000000000000" pitchFamily="2" charset="0"/>
                <a:ea typeface="+mn-ea"/>
                <a:cs typeface="+mn-cs"/>
              </a:rPr>
              <a:t>преимущество»</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sz="1600" b="0" i="0" u="none" strike="noStrike" kern="0" cap="none" spc="0" normalizeH="0" baseline="0" noProof="0" dirty="0">
                <a:ln>
                  <a:noFill/>
                </a:ln>
                <a:solidFill>
                  <a:srgbClr val="1C1C21"/>
                </a:solidFill>
                <a:effectLst/>
                <a:uLnTx/>
                <a:uFillTx/>
                <a:latin typeface="Roboto" panose="02000000000000000000" pitchFamily="2" charset="0"/>
                <a:ea typeface="+mn-ea"/>
                <a:cs typeface="+mn-cs"/>
              </a:rPr>
              <a:t>Постановление АС Московского округа от </a:t>
            </a:r>
            <a:r>
              <a:rPr kumimoji="0" lang="ru-RU" sz="1600" b="0" i="0" u="none" strike="noStrike" kern="0" cap="none" spc="0" normalizeH="0" baseline="0" noProof="0" dirty="0">
                <a:ln>
                  <a:noFill/>
                </a:ln>
                <a:solidFill>
                  <a:srgbClr val="FF0000"/>
                </a:solidFill>
                <a:effectLst/>
                <a:uLnTx/>
                <a:uFillTx/>
                <a:latin typeface="Roboto" panose="02000000000000000000" pitchFamily="2" charset="0"/>
                <a:ea typeface="+mn-ea"/>
                <a:cs typeface="+mn-cs"/>
              </a:rPr>
              <a:t>20.02.2026</a:t>
            </a:r>
            <a:r>
              <a:rPr kumimoji="0" lang="ru-RU" sz="1600" b="0" i="0" u="none" strike="noStrike" kern="0" cap="none" spc="0" normalizeH="0" baseline="0" noProof="0" dirty="0">
                <a:ln>
                  <a:noFill/>
                </a:ln>
                <a:solidFill>
                  <a:srgbClr val="1C1C21"/>
                </a:solidFill>
                <a:effectLst/>
                <a:uLnTx/>
                <a:uFillTx/>
                <a:latin typeface="Roboto" panose="02000000000000000000" pitchFamily="2" charset="0"/>
                <a:ea typeface="+mn-ea"/>
                <a:cs typeface="+mn-cs"/>
              </a:rPr>
              <a:t> по делу № А40-85698/2025</a:t>
            </a:r>
            <a:endParaRPr kumimoji="0" lang="ru-RU" altLang="ru-RU" sz="24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3563650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normAutofit fontScale="90000"/>
          </a:bodyPr>
          <a:lstStyle/>
          <a:p>
            <a:pPr algn="ctr"/>
            <a:r>
              <a:rPr lang="ru-RU" altLang="ru-RU" sz="4000" dirty="0">
                <a:latin typeface="Arial" panose="020B0604020202020204" pitchFamily="34" charset="0"/>
                <a:cs typeface="Arial" panose="020B0604020202020204" pitchFamily="34" charset="0"/>
              </a:rPr>
              <a:t>Документы органа контроля по ч. 3 ст. 99</a:t>
            </a:r>
          </a:p>
        </p:txBody>
      </p:sp>
      <p:sp>
        <p:nvSpPr>
          <p:cNvPr id="19459" name="Объект 2"/>
          <p:cNvSpPr>
            <a:spLocks noGrp="1"/>
          </p:cNvSpPr>
          <p:nvPr>
            <p:ph idx="4294967295"/>
          </p:nvPr>
        </p:nvSpPr>
        <p:spPr>
          <a:xfrm>
            <a:off x="241069" y="1280160"/>
            <a:ext cx="11950931" cy="5428615"/>
          </a:xfrm>
          <a:prstGeom prst="rect">
            <a:avLst/>
          </a:prstGeom>
        </p:spPr>
        <p:txBody>
          <a:bodyPr>
            <a:noAutofit/>
          </a:bodyPr>
          <a:lstStyle/>
          <a:p>
            <a:pPr marL="0" indent="0">
              <a:lnSpc>
                <a:spcPct val="100000"/>
              </a:lnSpc>
              <a:buNone/>
            </a:pPr>
            <a:r>
              <a:rPr lang="ru-RU" altLang="ru-RU" sz="2200" dirty="0">
                <a:latin typeface="Arial" panose="020B0604020202020204" pitchFamily="34" charset="0"/>
                <a:cs typeface="Arial" panose="020B0604020202020204" pitchFamily="34" charset="0"/>
              </a:rPr>
              <a:t>1. Положение о КО (</a:t>
            </a:r>
            <a:r>
              <a:rPr lang="ru-RU" altLang="ru-RU" sz="2200" u="sng" dirty="0">
                <a:latin typeface="Arial" panose="020B0604020202020204" pitchFamily="34" charset="0"/>
                <a:cs typeface="Arial" panose="020B0604020202020204" pitchFamily="34" charset="0"/>
              </a:rPr>
              <a:t>в котором может быть указано всё</a:t>
            </a:r>
            <a:r>
              <a:rPr lang="ru-RU" altLang="ru-RU" sz="2200" dirty="0">
                <a:latin typeface="Arial" panose="020B0604020202020204" pitchFamily="34" charset="0"/>
                <a:cs typeface="Arial" panose="020B0604020202020204" pitchFamily="34" charset="0"/>
              </a:rPr>
              <a:t>)</a:t>
            </a:r>
          </a:p>
          <a:p>
            <a:pPr marL="0" indent="0">
              <a:lnSpc>
                <a:spcPct val="100000"/>
              </a:lnSpc>
              <a:buNone/>
            </a:pPr>
            <a:r>
              <a:rPr lang="ru-RU" altLang="ru-RU" sz="2200" dirty="0">
                <a:latin typeface="Arial" panose="020B0604020202020204" pitchFamily="34" charset="0"/>
                <a:cs typeface="Arial" panose="020B0604020202020204" pitchFamily="34" charset="0"/>
              </a:rPr>
              <a:t>2. Порядок проведения плановых проверок (списать или сослаться - ПП 1576)</a:t>
            </a:r>
          </a:p>
          <a:p>
            <a:pPr marL="0" indent="0">
              <a:lnSpc>
                <a:spcPct val="100000"/>
              </a:lnSpc>
              <a:buNone/>
            </a:pPr>
            <a:r>
              <a:rPr lang="ru-RU" altLang="ru-RU" sz="2200" dirty="0">
                <a:latin typeface="Arial" panose="020B0604020202020204" pitchFamily="34" charset="0"/>
                <a:cs typeface="Arial" panose="020B0604020202020204" pitchFamily="34" charset="0"/>
              </a:rPr>
              <a:t>3. Порядок проведения внеплановых проверок (списать или сослаться - ПП 1576)</a:t>
            </a:r>
          </a:p>
          <a:p>
            <a:pPr marL="0" indent="0">
              <a:lnSpc>
                <a:spcPct val="100000"/>
              </a:lnSpc>
              <a:buNone/>
            </a:pPr>
            <a:r>
              <a:rPr lang="ru-RU" altLang="ru-RU" sz="2200" dirty="0">
                <a:latin typeface="Arial" panose="020B0604020202020204" pitchFamily="34" charset="0"/>
                <a:cs typeface="Arial" panose="020B0604020202020204" pitchFamily="34" charset="0"/>
              </a:rPr>
              <a:t>4. Порядок рассмотрения жалоб (сослаться на 44-ФЗ) + Положение о комиссии</a:t>
            </a:r>
          </a:p>
          <a:p>
            <a:pPr marL="0" indent="0">
              <a:lnSpc>
                <a:spcPct val="100000"/>
              </a:lnSpc>
              <a:buNone/>
            </a:pPr>
            <a:r>
              <a:rPr lang="ru-RU" altLang="ru-RU" sz="2200" dirty="0">
                <a:latin typeface="Arial" panose="020B0604020202020204" pitchFamily="34" charset="0"/>
                <a:cs typeface="Arial" panose="020B0604020202020204" pitchFamily="34" charset="0"/>
              </a:rPr>
              <a:t>5. Порядок согласования закупки у единственного поставщика (с ПП 961) </a:t>
            </a:r>
          </a:p>
          <a:p>
            <a:pPr marL="0" indent="0">
              <a:lnSpc>
                <a:spcPct val="100000"/>
              </a:lnSpc>
              <a:buNone/>
            </a:pPr>
            <a:r>
              <a:rPr lang="ru-RU" altLang="ru-RU" sz="2200" dirty="0">
                <a:latin typeface="Arial" panose="020B0604020202020204" pitchFamily="34" charset="0"/>
                <a:cs typeface="Arial" panose="020B0604020202020204" pitchFamily="34" charset="0"/>
              </a:rPr>
              <a:t>6. Порядок рассмотрения уведомления о закупке у единственного поставщика (</a:t>
            </a:r>
            <a:r>
              <a:rPr lang="ru-RU" altLang="ru-RU" sz="2200" dirty="0">
                <a:solidFill>
                  <a:srgbClr val="FF0000"/>
                </a:solidFill>
                <a:latin typeface="Arial" panose="020B0604020202020204" pitchFamily="34" charset="0"/>
                <a:cs typeface="Arial" panose="020B0604020202020204" pitchFamily="34" charset="0"/>
              </a:rPr>
              <a:t>пример: КО рассматривает поступившее уведомление в срок не более 10 </a:t>
            </a:r>
            <a:r>
              <a:rPr lang="ru-RU" altLang="ru-RU" sz="2200" dirty="0" err="1">
                <a:solidFill>
                  <a:srgbClr val="FF0000"/>
                </a:solidFill>
                <a:latin typeface="Arial" panose="020B0604020202020204" pitchFamily="34" charset="0"/>
                <a:cs typeface="Arial" panose="020B0604020202020204" pitchFamily="34" charset="0"/>
              </a:rPr>
              <a:t>р.д</a:t>
            </a:r>
            <a:r>
              <a:rPr lang="ru-RU" altLang="ru-RU" sz="2200" dirty="0">
                <a:solidFill>
                  <a:srgbClr val="FF0000"/>
                </a:solidFill>
                <a:latin typeface="Arial" panose="020B0604020202020204" pitchFamily="34" charset="0"/>
                <a:cs typeface="Arial" panose="020B0604020202020204" pitchFamily="34" charset="0"/>
              </a:rPr>
              <a:t>. и в случае отсутствия нарушений, принимает к сведению без уведомления заказчика, если нарушение установлено, то… констатирует факт нарушения и принимает меры реагирования</a:t>
            </a:r>
            <a:r>
              <a:rPr lang="ru-RU" altLang="ru-RU" sz="2200" dirty="0">
                <a:latin typeface="Arial" panose="020B0604020202020204" pitchFamily="34" charset="0"/>
                <a:cs typeface="Arial" panose="020B0604020202020204" pitchFamily="34" charset="0"/>
              </a:rPr>
              <a:t>)</a:t>
            </a:r>
          </a:p>
          <a:p>
            <a:pPr marL="0" indent="0">
              <a:lnSpc>
                <a:spcPct val="100000"/>
              </a:lnSpc>
              <a:buNone/>
            </a:pPr>
            <a:r>
              <a:rPr lang="ru-RU" altLang="ru-RU" sz="2200" dirty="0">
                <a:latin typeface="Arial" panose="020B0604020202020204" pitchFamily="34" charset="0"/>
                <a:cs typeface="Arial" panose="020B0604020202020204" pitchFamily="34" charset="0"/>
              </a:rPr>
              <a:t>7. Порядок размещения информации в ЕИС (списать или сослаться - ПП 60) </a:t>
            </a:r>
          </a:p>
          <a:p>
            <a:pPr marL="0" indent="0">
              <a:lnSpc>
                <a:spcPct val="100000"/>
              </a:lnSpc>
              <a:buNone/>
            </a:pPr>
            <a:r>
              <a:rPr lang="ru-RU" altLang="ru-RU" sz="2200" dirty="0">
                <a:latin typeface="Arial" panose="020B0604020202020204" pitchFamily="34" charset="0"/>
                <a:cs typeface="Arial" panose="020B0604020202020204" pitchFamily="34" charset="0"/>
              </a:rPr>
              <a:t>8. (могут) Порядок осуществления мониторинга</a:t>
            </a:r>
          </a:p>
          <a:p>
            <a:pPr marL="0" indent="0">
              <a:lnSpc>
                <a:spcPct val="100000"/>
              </a:lnSpc>
              <a:buNone/>
            </a:pPr>
            <a:r>
              <a:rPr lang="ru-RU" altLang="ru-RU" sz="2200" dirty="0">
                <a:latin typeface="Arial" panose="020B0604020202020204" pitchFamily="34" charset="0"/>
                <a:cs typeface="Arial" panose="020B0604020202020204" pitchFamily="34" charset="0"/>
              </a:rPr>
              <a:t>9. Направления контроля: </a:t>
            </a:r>
            <a:r>
              <a:rPr lang="ru-RU" altLang="ru-RU" sz="2200" dirty="0">
                <a:solidFill>
                  <a:srgbClr val="FF0000"/>
                </a:solidFill>
                <a:latin typeface="Arial" panose="020B0604020202020204" pitchFamily="34" charset="0"/>
                <a:cs typeface="Arial" panose="020B0604020202020204" pitchFamily="34" charset="0"/>
              </a:rPr>
              <a:t>всё кроме ч. 5, ч.8 ст. 99, ГОЗ</a:t>
            </a:r>
          </a:p>
        </p:txBody>
      </p:sp>
    </p:spTree>
    <p:extLst>
      <p:ext uri="{BB962C8B-B14F-4D97-AF65-F5344CB8AC3E}">
        <p14:creationId xmlns:p14="http://schemas.microsoft.com/office/powerpoint/2010/main" val="5403555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D1C06-05DC-5F7D-0242-2A0074D13276}"/>
            </a:ext>
          </a:extLst>
        </p:cNvPr>
        <p:cNvGrpSpPr/>
        <p:nvPr/>
      </p:nvGrpSpPr>
      <p:grpSpPr>
        <a:xfrm>
          <a:off x="0" y="0"/>
          <a:ext cx="0" cy="0"/>
          <a:chOff x="0" y="0"/>
          <a:chExt cx="0" cy="0"/>
        </a:xfrm>
      </p:grpSpPr>
      <p:sp>
        <p:nvSpPr>
          <p:cNvPr id="20482" name="Заголовок 1">
            <a:extLst>
              <a:ext uri="{FF2B5EF4-FFF2-40B4-BE49-F238E27FC236}">
                <a16:creationId xmlns:a16="http://schemas.microsoft.com/office/drawing/2014/main" id="{433FC63D-59D5-0125-18D8-14FD76ABC55F}"/>
              </a:ext>
            </a:extLst>
          </p:cNvPr>
          <p:cNvSpPr>
            <a:spLocks noGrp="1"/>
          </p:cNvSpPr>
          <p:nvPr>
            <p:ph type="title"/>
          </p:nvPr>
        </p:nvSpPr>
        <p:spPr/>
        <p:txBody>
          <a:bodyPr/>
          <a:lstStyle/>
          <a:p>
            <a:r>
              <a:rPr lang="ru-RU" altLang="ru-RU" dirty="0">
                <a:latin typeface="Arial" panose="020B0604020202020204" pitchFamily="34" charset="0"/>
                <a:cs typeface="Arial" panose="020B0604020202020204" pitchFamily="34" charset="0"/>
              </a:rPr>
              <a:t>Письмо ФОИВ</a:t>
            </a:r>
          </a:p>
        </p:txBody>
      </p:sp>
      <p:sp>
        <p:nvSpPr>
          <p:cNvPr id="20483" name="Содержимое 2">
            <a:extLst>
              <a:ext uri="{FF2B5EF4-FFF2-40B4-BE49-F238E27FC236}">
                <a16:creationId xmlns:a16="http://schemas.microsoft.com/office/drawing/2014/main" id="{0DC8D032-54FD-096F-2F35-99F4DA88BC85}"/>
              </a:ext>
            </a:extLst>
          </p:cNvPr>
          <p:cNvSpPr>
            <a:spLocks noGrp="1"/>
          </p:cNvSpPr>
          <p:nvPr>
            <p:ph idx="4294967295"/>
          </p:nvPr>
        </p:nvSpPr>
        <p:spPr>
          <a:xfrm>
            <a:off x="174567" y="1313411"/>
            <a:ext cx="11813301" cy="5355733"/>
          </a:xfrm>
          <a:prstGeom prst="rect">
            <a:avLst/>
          </a:prstGeom>
        </p:spPr>
        <p:txBody>
          <a:bodyPr>
            <a:normAutofit fontScale="92500" lnSpcReduction="10000"/>
          </a:bodyPr>
          <a:lstStyle/>
          <a:p>
            <a:pPr marL="0" indent="0">
              <a:buNone/>
            </a:pPr>
            <a:r>
              <a:rPr lang="ru-RU" altLang="ru-RU" sz="2400" dirty="0">
                <a:latin typeface="Arial" panose="020B0604020202020204" pitchFamily="34" charset="0"/>
                <a:cs typeface="Arial" panose="020B0604020202020204" pitchFamily="34" charset="0"/>
              </a:rPr>
              <a:t>Суд подчеркнул, что </a:t>
            </a:r>
            <a:r>
              <a:rPr lang="ru-RU" altLang="ru-RU" sz="2400" b="1" dirty="0">
                <a:latin typeface="Arial" panose="020B0604020202020204" pitchFamily="34" charset="0"/>
                <a:cs typeface="Arial" panose="020B0604020202020204" pitchFamily="34" charset="0"/>
              </a:rPr>
              <a:t>Росздравнадзор не наделён полномочиями по регулированию контрактной системы</a:t>
            </a:r>
            <a:r>
              <a:rPr lang="ru-RU" altLang="ru-RU" sz="2400" dirty="0">
                <a:latin typeface="Arial" panose="020B0604020202020204" pitchFamily="34" charset="0"/>
                <a:cs typeface="Arial" panose="020B0604020202020204" pitchFamily="34" charset="0"/>
              </a:rPr>
              <a:t>, а его письма не являются нормативными правовыми актами и не могут устанавливать обязательные правила применения 44-ФЗ или ПП № 1875.</a:t>
            </a:r>
          </a:p>
          <a:p>
            <a:pPr marL="0" indent="0">
              <a:buNone/>
            </a:pPr>
            <a:r>
              <a:rPr lang="ru-RU" altLang="ru-RU" sz="2400" dirty="0">
                <a:latin typeface="Arial" panose="020B0604020202020204" pitchFamily="34" charset="0"/>
                <a:cs typeface="Arial" panose="020B0604020202020204" pitchFamily="34" charset="0"/>
              </a:rPr>
              <a:t>Петербургское УФАС признало, что медицинский университет неправомерно не применил ограничения по приложению № 2 ПП № 1875, сочтя набор для дренирования плевральной полости «инструментом колющим / шприцом» (позиция 385). Основанием стал довод из письма Росздравнадзора от 21.02.2025 № 10-9454/25.</a:t>
            </a:r>
          </a:p>
          <a:p>
            <a:pPr marL="0" indent="0">
              <a:buNone/>
            </a:pPr>
            <a:r>
              <a:rPr lang="ru-RU" altLang="ru-RU" sz="2400" b="1" dirty="0">
                <a:latin typeface="Arial" panose="020B0604020202020204" pitchFamily="34" charset="0"/>
                <a:cs typeface="Arial" panose="020B0604020202020204" pitchFamily="34" charset="0"/>
              </a:rPr>
              <a:t>Суд установил обратное:</a:t>
            </a:r>
          </a:p>
          <a:p>
            <a:pPr marL="0" indent="0">
              <a:buNone/>
            </a:pPr>
            <a:r>
              <a:rPr lang="ru-RU" altLang="ru-RU" sz="2400" dirty="0">
                <a:latin typeface="Arial" panose="020B0604020202020204" pitchFamily="34" charset="0"/>
                <a:cs typeface="Arial" panose="020B0604020202020204" pitchFamily="34" charset="0"/>
              </a:rPr>
              <a:t>- набор относится к другому виду медизделий, имеет иную область применения и отдельный код классификации;</a:t>
            </a:r>
          </a:p>
          <a:p>
            <a:pPr marL="0" indent="0">
              <a:buNone/>
            </a:pPr>
            <a:r>
              <a:rPr lang="ru-RU" altLang="ru-RU" sz="2400" dirty="0">
                <a:latin typeface="Arial" panose="020B0604020202020204" pitchFamily="34" charset="0"/>
                <a:cs typeface="Arial" panose="020B0604020202020204" pitchFamily="34" charset="0"/>
              </a:rPr>
              <a:t>- его нельзя искусственно приравнивать к инструментам или шприцам из приложения № 2 ПП № 1875;</a:t>
            </a:r>
          </a:p>
          <a:p>
            <a:pPr marL="0" indent="0">
              <a:buNone/>
            </a:pPr>
            <a:r>
              <a:rPr lang="ru-RU" altLang="ru-RU" sz="2400" dirty="0">
                <a:latin typeface="Arial" panose="020B0604020202020204" pitchFamily="34" charset="0"/>
                <a:cs typeface="Arial" panose="020B0604020202020204" pitchFamily="34" charset="0"/>
              </a:rPr>
              <a:t>- УФАС использовало письмо ведомства, которое не вправе давать обязательные разъяснения по закупочному законодательству.</a:t>
            </a:r>
          </a:p>
          <a:p>
            <a:pPr marL="0" indent="0">
              <a:buNone/>
            </a:pPr>
            <a:r>
              <a:rPr lang="ru-RU" altLang="ru-RU" sz="2200" dirty="0">
                <a:latin typeface="Arial" panose="020B0604020202020204" pitchFamily="34" charset="0"/>
                <a:cs typeface="Arial" panose="020B0604020202020204" pitchFamily="34" charset="0"/>
              </a:rPr>
              <a:t>Решение АС города Санкт-Петербурга и Ленинградской области от 30.10.2025 по делу № А56-37647/2025</a:t>
            </a:r>
          </a:p>
        </p:txBody>
      </p:sp>
    </p:spTree>
    <p:extLst>
      <p:ext uri="{BB962C8B-B14F-4D97-AF65-F5344CB8AC3E}">
        <p14:creationId xmlns:p14="http://schemas.microsoft.com/office/powerpoint/2010/main" val="151832162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lgn="ctr"/>
            <a:r>
              <a:rPr lang="ru-RU" altLang="ru-RU" dirty="0">
                <a:cs typeface="Arial" panose="020B0604020202020204" pitchFamily="34" charset="0"/>
              </a:rPr>
              <a:t>Шовный материал = ограничение</a:t>
            </a:r>
          </a:p>
        </p:txBody>
      </p:sp>
      <p:sp>
        <p:nvSpPr>
          <p:cNvPr id="9219" name="Объект 2"/>
          <p:cNvSpPr>
            <a:spLocks noGrp="1"/>
          </p:cNvSpPr>
          <p:nvPr>
            <p:ph idx="4294967295"/>
          </p:nvPr>
        </p:nvSpPr>
        <p:spPr>
          <a:xfrm>
            <a:off x="264940" y="1408169"/>
            <a:ext cx="11536362" cy="5260975"/>
          </a:xfrm>
          <a:prstGeom prst="rect">
            <a:avLst/>
          </a:prstGeom>
        </p:spPr>
        <p:txBody>
          <a:bodyPr>
            <a:normAutofit fontScale="70000" lnSpcReduction="20000"/>
          </a:bodyPr>
          <a:lstStyle/>
          <a:p>
            <a:pPr marL="0" indent="0">
              <a:buNone/>
            </a:pPr>
            <a:r>
              <a:rPr lang="ru-RU" altLang="ru-RU" sz="3400" dirty="0">
                <a:cs typeface="Arial" panose="020B0604020202020204" pitchFamily="34" charset="0"/>
              </a:rPr>
              <a:t>По существу спора суд соглашается с позицией ответчика и третьего лица по той причине, что, поскольку </a:t>
            </a:r>
            <a:r>
              <a:rPr lang="ru-RU" altLang="ru-RU" sz="3400" b="1" dirty="0">
                <a:cs typeface="Arial" panose="020B0604020202020204" pitchFamily="34" charset="0"/>
              </a:rPr>
              <a:t>наличие игл на всех закупаемых ГБУЗ РБ нитях хирургических являлось обязательным условием, а нити относятся к шовному материалу </a:t>
            </a:r>
            <a:r>
              <a:rPr lang="ru-RU" altLang="ru-RU" sz="3400" dirty="0">
                <a:cs typeface="Arial" panose="020B0604020202020204" pitchFamily="34" charset="0"/>
              </a:rPr>
              <a:t>в соответствии с ГОСТ 31620-2012 «Материалы хирургически шовные. Общие технические требования. Методы испытаний» (введен в действие приказом Федерального агентства по техническому регулированию и метрологии от 01.11.2012 № 671-ст), само лишь </a:t>
            </a:r>
            <a:r>
              <a:rPr lang="ru-RU" altLang="ru-RU" sz="3400" b="1" dirty="0">
                <a:cs typeface="Arial" panose="020B0604020202020204" pitchFamily="34" charset="0"/>
              </a:rPr>
              <a:t>наименование товара «Нить хирургическая», которое, действительно, не совпадало с наименованием товара</a:t>
            </a:r>
            <a:r>
              <a:rPr lang="ru-RU" altLang="ru-RU" sz="3400" dirty="0">
                <a:cs typeface="Arial" panose="020B0604020202020204" pitchFamily="34" charset="0"/>
              </a:rPr>
              <a:t>, приведенного в пункте 385 приложения № 2 к постановлению № 1875, </a:t>
            </a:r>
            <a:r>
              <a:rPr lang="ru-RU" altLang="ru-RU" sz="3400" b="1" dirty="0">
                <a:cs typeface="Arial" panose="020B0604020202020204" pitchFamily="34" charset="0"/>
              </a:rPr>
              <a:t>не позволяло заказчику избежать указания </a:t>
            </a:r>
            <a:r>
              <a:rPr lang="ru-RU" altLang="ru-RU" sz="3400" dirty="0">
                <a:cs typeface="Arial" panose="020B0604020202020204" pitchFamily="34" charset="0"/>
              </a:rPr>
              <a:t>в закупочной документации </a:t>
            </a:r>
            <a:r>
              <a:rPr lang="ru-RU" altLang="ru-RU" sz="3400" b="1" dirty="0">
                <a:cs typeface="Arial" panose="020B0604020202020204" pitchFamily="34" charset="0"/>
              </a:rPr>
              <a:t>сведений об ограничении</a:t>
            </a:r>
            <a:r>
              <a:rPr lang="ru-RU" altLang="ru-RU" sz="3400" dirty="0">
                <a:cs typeface="Arial" panose="020B0604020202020204" pitchFamily="34" charset="0"/>
              </a:rPr>
              <a:t>, установленном пунктом 1 постановления № 1875. </a:t>
            </a:r>
          </a:p>
          <a:p>
            <a:pPr marL="0" indent="0">
              <a:buNone/>
            </a:pPr>
            <a:r>
              <a:rPr lang="ru-RU" altLang="ru-RU" sz="3400" dirty="0">
                <a:cs typeface="Arial" panose="020B0604020202020204" pitchFamily="34" charset="0"/>
              </a:rPr>
              <a:t>В противном случае, по мнению суда, теряется смысл мер, установленных постановлением № 1875, так как допускается ситуация закупки шовного материала с иглами, произведенного иностранным лицом, при наличии заявки, содержащей предложение о поставке такого товара российского происхождения, и не будут выполнены условия, предусмотренные пунктом 2 части 4 статьи 14 Закона № 44 ФЗ.</a:t>
            </a:r>
          </a:p>
          <a:p>
            <a:pPr marL="0" indent="0">
              <a:buNone/>
            </a:pPr>
            <a:r>
              <a:rPr lang="ru-RU" altLang="ru-RU" sz="3200" dirty="0">
                <a:cs typeface="Arial" panose="020B0604020202020204" pitchFamily="34" charset="0"/>
              </a:rPr>
              <a:t>решение АС Республики Карелия от 03.04.2026 по делу № А26-10065/2025</a:t>
            </a:r>
            <a:endParaRPr lang="ru-RU" altLang="ru-RU" sz="2600" dirty="0">
              <a:cs typeface="Arial" panose="020B0604020202020204" pitchFamily="34" charset="0"/>
            </a:endParaRPr>
          </a:p>
        </p:txBody>
      </p:sp>
    </p:spTree>
    <p:extLst>
      <p:ext uri="{BB962C8B-B14F-4D97-AF65-F5344CB8AC3E}">
        <p14:creationId xmlns:p14="http://schemas.microsoft.com/office/powerpoint/2010/main" val="19392952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lgn="ctr"/>
            <a:r>
              <a:rPr lang="ru-RU" altLang="ru-RU" dirty="0">
                <a:cs typeface="Arial" panose="020B0604020202020204" pitchFamily="34" charset="0"/>
              </a:rPr>
              <a:t>Нюансы – про материалы</a:t>
            </a:r>
          </a:p>
        </p:txBody>
      </p:sp>
      <p:sp>
        <p:nvSpPr>
          <p:cNvPr id="9219" name="Объект 2"/>
          <p:cNvSpPr>
            <a:spLocks noGrp="1"/>
          </p:cNvSpPr>
          <p:nvPr>
            <p:ph idx="4294967295"/>
          </p:nvPr>
        </p:nvSpPr>
        <p:spPr>
          <a:xfrm>
            <a:off x="264940" y="1408169"/>
            <a:ext cx="11536362" cy="5260975"/>
          </a:xfrm>
          <a:prstGeom prst="rect">
            <a:avLst/>
          </a:prstGeom>
        </p:spPr>
        <p:txBody>
          <a:bodyPr>
            <a:normAutofit fontScale="92500" lnSpcReduction="10000"/>
          </a:bodyPr>
          <a:lstStyle/>
          <a:p>
            <a:pPr marL="0" indent="0">
              <a:buNone/>
            </a:pPr>
            <a:r>
              <a:rPr lang="ru-RU" altLang="ru-RU" sz="3200" b="1" dirty="0">
                <a:cs typeface="Arial" panose="020B0604020202020204" pitchFamily="34" charset="0"/>
              </a:rPr>
              <a:t>Важен материал товара</a:t>
            </a:r>
          </a:p>
          <a:p>
            <a:pPr marL="0" indent="0">
              <a:buNone/>
            </a:pPr>
            <a:r>
              <a:rPr lang="ru-RU" altLang="ru-RU" sz="3200" dirty="0">
                <a:cs typeface="Arial" panose="020B0604020202020204" pitchFamily="34" charset="0"/>
              </a:rPr>
              <a:t>«Заказчиком неверно определено понятие «деревянная кровать», потому как отличие между «кроватью деревянной» и «кроватью металлической» заключается в том, какой материал доминирует в ее конструкции.</a:t>
            </a:r>
          </a:p>
          <a:p>
            <a:pPr marL="0" indent="0">
              <a:buNone/>
            </a:pPr>
            <a:r>
              <a:rPr lang="ru-RU" altLang="ru-RU" sz="3200" dirty="0">
                <a:cs typeface="Arial" panose="020B0604020202020204" pitchFamily="34" charset="0"/>
              </a:rPr>
              <a:t>В данном же случае, как следует из описания объекта закупки, вид материала каркаса и ножек кровати – металл, что является доминирующим по отношению к внешней стороне каркаса, обшитой по периметру панелями ЛДСП. Деревянная же кровать может быть выполнена полностью из деревянных элементов»</a:t>
            </a:r>
          </a:p>
          <a:p>
            <a:pPr marL="0" indent="0">
              <a:buNone/>
            </a:pPr>
            <a:r>
              <a:rPr lang="ru-RU" altLang="ru-RU" sz="2600" dirty="0">
                <a:cs typeface="Arial" panose="020B0604020202020204" pitchFamily="34" charset="0"/>
              </a:rPr>
              <a:t>•Решение АС Новосибирской области от 13.08.2025 по делу № А45-6786/2025</a:t>
            </a:r>
          </a:p>
        </p:txBody>
      </p:sp>
    </p:spTree>
    <p:extLst>
      <p:ext uri="{BB962C8B-B14F-4D97-AF65-F5344CB8AC3E}">
        <p14:creationId xmlns:p14="http://schemas.microsoft.com/office/powerpoint/2010/main" val="19489938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lgn="ctr"/>
            <a:r>
              <a:rPr lang="ru-RU" altLang="ru-RU" dirty="0">
                <a:cs typeface="Arial" panose="020B0604020202020204" pitchFamily="34" charset="0"/>
              </a:rPr>
              <a:t>Другой пример</a:t>
            </a:r>
          </a:p>
        </p:txBody>
      </p:sp>
      <p:sp>
        <p:nvSpPr>
          <p:cNvPr id="9219" name="Объект 2"/>
          <p:cNvSpPr>
            <a:spLocks noGrp="1"/>
          </p:cNvSpPr>
          <p:nvPr>
            <p:ph idx="4294967295"/>
          </p:nvPr>
        </p:nvSpPr>
        <p:spPr>
          <a:xfrm>
            <a:off x="293109" y="1395268"/>
            <a:ext cx="5719763" cy="2486025"/>
          </a:xfrm>
          <a:prstGeom prst="rect">
            <a:avLst/>
          </a:prstGeom>
        </p:spPr>
        <p:txBody>
          <a:bodyPr>
            <a:normAutofit/>
          </a:bodyPr>
          <a:lstStyle/>
          <a:p>
            <a:pPr marL="0" indent="0">
              <a:buNone/>
            </a:pPr>
            <a:r>
              <a:rPr lang="ru-RU" altLang="ru-RU" sz="2400" b="1" dirty="0">
                <a:cs typeface="Arial" panose="020B0604020202020204" pitchFamily="34" charset="0"/>
              </a:rPr>
              <a:t>Катетеры аспирационные </a:t>
            </a:r>
            <a:r>
              <a:rPr lang="ru-RU" altLang="ru-RU" sz="2400" dirty="0">
                <a:cs typeface="Arial" panose="020B0604020202020204" pitchFamily="34" charset="0"/>
              </a:rPr>
              <a:t>– инструменты зондирующие, п. 388 Ограничение</a:t>
            </a:r>
          </a:p>
          <a:p>
            <a:pPr marL="0" indent="0">
              <a:buNone/>
            </a:pPr>
            <a:r>
              <a:rPr lang="ru-RU" altLang="ru-RU" sz="2000" dirty="0">
                <a:cs typeface="Arial" panose="020B0604020202020204" pitchFamily="34" charset="0"/>
              </a:rPr>
              <a:t>• Решение АС г. Москвы от 28.07.2025 по делу № А40-121315/25-72-856</a:t>
            </a:r>
          </a:p>
        </p:txBody>
      </p:sp>
      <p:sp>
        <p:nvSpPr>
          <p:cNvPr id="4" name="Объект 2">
            <a:extLst>
              <a:ext uri="{FF2B5EF4-FFF2-40B4-BE49-F238E27FC236}">
                <a16:creationId xmlns:a16="http://schemas.microsoft.com/office/drawing/2014/main" id="{17B51B63-48C9-4C33-85DE-1E1B6E5318EE}"/>
              </a:ext>
            </a:extLst>
          </p:cNvPr>
          <p:cNvSpPr txBox="1">
            <a:spLocks/>
          </p:cNvSpPr>
          <p:nvPr/>
        </p:nvSpPr>
        <p:spPr bwMode="auto">
          <a:xfrm>
            <a:off x="6137190" y="1387475"/>
            <a:ext cx="5719762" cy="2486256"/>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2400" b="1"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Катетеры аспирационные </a:t>
            </a:r>
            <a:r>
              <a:rPr kumimoji="0" lang="ru-RU" altLang="ru-RU" sz="24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не может быть отнесено к колющему или зондирующему медицинскому инструменту, и, соответственно, не соотносится с п. № 385 или 388.</a:t>
            </a:r>
          </a:p>
          <a:p>
            <a:pPr marL="0" marR="0" lvl="0" indent="0" algn="l" defTabSz="914400" eaLnBrk="1" fontAlgn="auto" latinLnBrk="0" hangingPunct="1">
              <a:lnSpc>
                <a:spcPct val="90000"/>
              </a:lnSpc>
              <a:spcBef>
                <a:spcPts val="1000"/>
              </a:spcBef>
              <a:spcAft>
                <a:spcPts val="0"/>
              </a:spcAft>
              <a:buClrTx/>
              <a:buSzTx/>
              <a:buFont typeface="Arial"/>
              <a:buNone/>
              <a:tabLst/>
              <a:defRPr/>
            </a:pPr>
            <a:r>
              <a:rPr kumimoji="0" lang="ru-RU" altLang="ru-RU" sz="2000" b="0" i="0" u="none" strike="noStrike" kern="0" cap="none" spc="0" normalizeH="0" baseline="0" noProof="0" dirty="0">
                <a:ln>
                  <a:noFill/>
                </a:ln>
                <a:solidFill>
                  <a:prstClr val="black"/>
                </a:solidFill>
                <a:effectLst/>
                <a:uLnTx/>
                <a:uFillTx/>
                <a:latin typeface="Arial" panose="020B0604020202020204"/>
                <a:ea typeface="+mn-ea"/>
                <a:cs typeface="Arial" panose="020B0604020202020204" pitchFamily="34" charset="0"/>
              </a:rPr>
              <a:t>• Решение Санкт-Петербургского УФАС России от 19.06.2025 по делу № 44-1560/25</a:t>
            </a:r>
          </a:p>
        </p:txBody>
      </p:sp>
      <p:pic>
        <p:nvPicPr>
          <p:cNvPr id="3" name="Рисунок 2">
            <a:extLst>
              <a:ext uri="{FF2B5EF4-FFF2-40B4-BE49-F238E27FC236}">
                <a16:creationId xmlns:a16="http://schemas.microsoft.com/office/drawing/2014/main" id="{B0A53CE4-CC46-419E-84D1-32B3EE090354}"/>
              </a:ext>
            </a:extLst>
          </p:cNvPr>
          <p:cNvPicPr>
            <a:picLocks noChangeAspect="1"/>
          </p:cNvPicPr>
          <p:nvPr/>
        </p:nvPicPr>
        <p:blipFill>
          <a:blip r:embed="rId2"/>
          <a:stretch>
            <a:fillRect/>
          </a:stretch>
        </p:blipFill>
        <p:spPr>
          <a:xfrm>
            <a:off x="3695289" y="4057811"/>
            <a:ext cx="4635167" cy="2435064"/>
          </a:xfrm>
          <a:prstGeom prst="rect">
            <a:avLst/>
          </a:prstGeom>
        </p:spPr>
      </p:pic>
    </p:spTree>
    <p:extLst>
      <p:ext uri="{BB962C8B-B14F-4D97-AF65-F5344CB8AC3E}">
        <p14:creationId xmlns:p14="http://schemas.microsoft.com/office/powerpoint/2010/main" val="143409318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lgn="ctr"/>
            <a:r>
              <a:rPr lang="ru-RU" altLang="ru-RU" dirty="0">
                <a:cs typeface="Arial" panose="020B0604020202020204" pitchFamily="34" charset="0"/>
              </a:rPr>
              <a:t>Резюме по выбору ОКПД 2</a:t>
            </a:r>
          </a:p>
        </p:txBody>
      </p:sp>
      <p:sp>
        <p:nvSpPr>
          <p:cNvPr id="9219" name="Объект 2"/>
          <p:cNvSpPr>
            <a:spLocks noGrp="1"/>
          </p:cNvSpPr>
          <p:nvPr>
            <p:ph idx="4294967295"/>
          </p:nvPr>
        </p:nvSpPr>
        <p:spPr>
          <a:xfrm>
            <a:off x="327819" y="1408169"/>
            <a:ext cx="11536362" cy="5260975"/>
          </a:xfrm>
          <a:prstGeom prst="rect">
            <a:avLst/>
          </a:prstGeom>
        </p:spPr>
        <p:txBody>
          <a:bodyPr>
            <a:normAutofit/>
          </a:bodyPr>
          <a:lstStyle/>
          <a:p>
            <a:pPr marL="0" indent="0">
              <a:buNone/>
            </a:pPr>
            <a:r>
              <a:rPr lang="ru-RU" altLang="ru-RU" sz="3200" b="1" dirty="0">
                <a:cs typeface="Arial" panose="020B0604020202020204" pitchFamily="34" charset="0"/>
              </a:rPr>
              <a:t>Вывод удручающий</a:t>
            </a:r>
          </a:p>
          <a:p>
            <a:pPr marL="0" indent="0">
              <a:buNone/>
            </a:pPr>
            <a:r>
              <a:rPr lang="ru-RU" altLang="ru-RU" sz="3200" dirty="0">
                <a:cs typeface="Arial" panose="020B0604020202020204" pitchFamily="34" charset="0"/>
              </a:rPr>
              <a:t>Чётких правил выбора нет, заказчик «заложник» мнения контролёров и суда</a:t>
            </a:r>
          </a:p>
          <a:p>
            <a:pPr marL="0" indent="0">
              <a:buNone/>
            </a:pPr>
            <a:endParaRPr lang="ru-RU" altLang="ru-RU" sz="3200" b="1" dirty="0">
              <a:cs typeface="Arial" panose="020B0604020202020204" pitchFamily="34" charset="0"/>
            </a:endParaRPr>
          </a:p>
          <a:p>
            <a:pPr marL="0" indent="0">
              <a:buNone/>
            </a:pPr>
            <a:r>
              <a:rPr lang="ru-RU" altLang="ru-RU" sz="3200" b="1" dirty="0">
                <a:cs typeface="Arial" panose="020B0604020202020204" pitchFamily="34" charset="0"/>
              </a:rPr>
              <a:t>Лучшие способы повысить шансы на верный выбор:</a:t>
            </a:r>
          </a:p>
          <a:p>
            <a:pPr marL="514350" indent="-514350">
              <a:buAutoNum type="arabicPeriod"/>
            </a:pPr>
            <a:r>
              <a:rPr lang="ru-RU" altLang="ru-RU" sz="3200" dirty="0">
                <a:cs typeface="Arial" panose="020B0604020202020204" pitchFamily="34" charset="0"/>
              </a:rPr>
              <a:t>Смотрите практику </a:t>
            </a:r>
            <a:r>
              <a:rPr lang="ru-RU" altLang="ru-RU" sz="3200" u="sng" dirty="0">
                <a:cs typeface="Arial" panose="020B0604020202020204" pitchFamily="34" charset="0"/>
              </a:rPr>
              <a:t>своего</a:t>
            </a:r>
            <a:r>
              <a:rPr lang="ru-RU" altLang="ru-RU" sz="3200" dirty="0">
                <a:cs typeface="Arial" panose="020B0604020202020204" pitchFamily="34" charset="0"/>
              </a:rPr>
              <a:t> УФАС</a:t>
            </a:r>
          </a:p>
          <a:p>
            <a:pPr marL="514350" indent="-514350">
              <a:buAutoNum type="arabicPeriod"/>
            </a:pPr>
            <a:r>
              <a:rPr lang="ru-RU" altLang="ru-RU" sz="3200" dirty="0">
                <a:cs typeface="Arial" panose="020B0604020202020204" pitchFamily="34" charset="0"/>
              </a:rPr>
              <a:t>Пользуйтесь специальными инструментами (Эконом-эксперт и аналоги)</a:t>
            </a:r>
          </a:p>
          <a:p>
            <a:pPr marL="514350" indent="-514350">
              <a:buAutoNum type="arabicPeriod"/>
            </a:pPr>
            <a:r>
              <a:rPr lang="ru-RU" altLang="ru-RU" sz="3200" dirty="0">
                <a:cs typeface="Arial" panose="020B0604020202020204" pitchFamily="34" charset="0"/>
              </a:rPr>
              <a:t>За основу берите КТРУ и код с Справочной информации</a:t>
            </a:r>
          </a:p>
          <a:p>
            <a:pPr marL="514350" indent="-514350">
              <a:buAutoNum type="arabicPeriod"/>
            </a:pPr>
            <a:endParaRPr lang="ru-RU" altLang="ru-RU" sz="2600" dirty="0">
              <a:cs typeface="Arial" panose="020B0604020202020204" pitchFamily="34" charset="0"/>
            </a:endParaRPr>
          </a:p>
        </p:txBody>
      </p:sp>
    </p:spTree>
    <p:extLst>
      <p:ext uri="{BB962C8B-B14F-4D97-AF65-F5344CB8AC3E}">
        <p14:creationId xmlns:p14="http://schemas.microsoft.com/office/powerpoint/2010/main" val="105313645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EC147-E133-613B-7244-0BA90C1FDDCF}"/>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31199D17-CE79-9F48-6274-527477ED1217}"/>
              </a:ext>
            </a:extLst>
          </p:cNvPr>
          <p:cNvSpPr>
            <a:spLocks noGrp="1" noChangeArrowheads="1"/>
          </p:cNvSpPr>
          <p:nvPr>
            <p:ph type="title"/>
          </p:nvPr>
        </p:nvSpPr>
        <p:spPr/>
        <p:txBody>
          <a:bodyPr>
            <a:normAutofit/>
          </a:bodyPr>
          <a:lstStyle/>
          <a:p>
            <a:pPr algn="ctr"/>
            <a:r>
              <a:rPr lang="ru-RU" altLang="ru-RU" b="1" dirty="0">
                <a:latin typeface="Arial" panose="020B0604020202020204" pitchFamily="34" charset="0"/>
              </a:rPr>
              <a:t>Микро шпаргалка</a:t>
            </a:r>
          </a:p>
        </p:txBody>
      </p:sp>
      <p:sp>
        <p:nvSpPr>
          <p:cNvPr id="11267" name="Rectangle 3">
            <a:extLst>
              <a:ext uri="{FF2B5EF4-FFF2-40B4-BE49-F238E27FC236}">
                <a16:creationId xmlns:a16="http://schemas.microsoft.com/office/drawing/2014/main" id="{D59D15B8-678F-A053-827D-481EE2424565}"/>
              </a:ext>
            </a:extLst>
          </p:cNvPr>
          <p:cNvSpPr>
            <a:spLocks noGrp="1" noChangeArrowheads="1"/>
          </p:cNvSpPr>
          <p:nvPr>
            <p:ph type="body" idx="4294967295"/>
          </p:nvPr>
        </p:nvSpPr>
        <p:spPr>
          <a:xfrm>
            <a:off x="201612" y="1304981"/>
            <a:ext cx="11788775" cy="5364163"/>
          </a:xfrm>
          <a:prstGeom prst="rect">
            <a:avLst/>
          </a:prstGeom>
        </p:spPr>
        <p:txBody>
          <a:bodyPr>
            <a:normAutofit fontScale="92500" lnSpcReduction="10000"/>
          </a:bodyPr>
          <a:lstStyle/>
          <a:p>
            <a:pPr algn="l"/>
            <a:r>
              <a:rPr lang="ru-RU" b="0" i="0" dirty="0">
                <a:effectLst/>
                <a:latin typeface="Arial" panose="020B0604020202020204" pitchFamily="34" charset="0"/>
                <a:cs typeface="Arial" panose="020B0604020202020204" pitchFamily="34" charset="0"/>
              </a:rPr>
              <a:t>По </a:t>
            </a:r>
            <a:r>
              <a:rPr lang="ru-RU" b="1" i="0" dirty="0">
                <a:effectLst/>
                <a:latin typeface="Arial" panose="020B0604020202020204" pitchFamily="34" charset="0"/>
                <a:cs typeface="Arial" panose="020B0604020202020204" pitchFamily="34" charset="0"/>
              </a:rPr>
              <a:t>запретам</a:t>
            </a:r>
            <a:r>
              <a:rPr lang="ru-RU" b="0" i="0" dirty="0">
                <a:effectLst/>
                <a:latin typeface="Arial" panose="020B0604020202020204" pitchFamily="34" charset="0"/>
                <a:cs typeface="Arial" panose="020B0604020202020204" pitchFamily="34" charset="0"/>
              </a:rPr>
              <a:t> – обязательно стоит искать товар </a:t>
            </a:r>
            <a:r>
              <a:rPr lang="ru-RU" b="1" i="0" dirty="0">
                <a:effectLst/>
                <a:latin typeface="Arial" panose="020B0604020202020204" pitchFamily="34" charset="0"/>
                <a:cs typeface="Arial" panose="020B0604020202020204" pitchFamily="34" charset="0"/>
              </a:rPr>
              <a:t>в реестрах</a:t>
            </a:r>
            <a:r>
              <a:rPr lang="ru-RU" b="0" i="0" dirty="0">
                <a:effectLst/>
                <a:latin typeface="Arial" panose="020B0604020202020204" pitchFamily="34" charset="0"/>
                <a:cs typeface="Arial" panose="020B0604020202020204" pitchFamily="34" charset="0"/>
              </a:rPr>
              <a:t>. Если его нет – искать </a:t>
            </a:r>
            <a:r>
              <a:rPr lang="ru-RU" b="1" i="0" dirty="0">
                <a:effectLst/>
                <a:latin typeface="Arial" panose="020B0604020202020204" pitchFamily="34" charset="0"/>
                <a:cs typeface="Arial" panose="020B0604020202020204" pitchFamily="34" charset="0"/>
              </a:rPr>
              <a:t>исключение</a:t>
            </a:r>
            <a:r>
              <a:rPr lang="ru-RU" b="0" i="0" dirty="0">
                <a:effectLst/>
                <a:latin typeface="Arial" panose="020B0604020202020204" pitchFamily="34" charset="0"/>
                <a:cs typeface="Arial" panose="020B0604020202020204" pitchFamily="34" charset="0"/>
              </a:rPr>
              <a:t> иначе закупка не состоится</a:t>
            </a:r>
          </a:p>
          <a:p>
            <a:pPr algn="l"/>
            <a:r>
              <a:rPr lang="ru-RU" b="0" i="0" dirty="0">
                <a:effectLst/>
                <a:latin typeface="Arial" panose="020B0604020202020204" pitchFamily="34" charset="0"/>
                <a:cs typeface="Arial" panose="020B0604020202020204" pitchFamily="34" charset="0"/>
              </a:rPr>
              <a:t>По </a:t>
            </a:r>
            <a:r>
              <a:rPr lang="ru-RU" b="1" i="0" dirty="0">
                <a:effectLst/>
                <a:latin typeface="Arial" panose="020B0604020202020204" pitchFamily="34" charset="0"/>
                <a:cs typeface="Arial" panose="020B0604020202020204" pitchFamily="34" charset="0"/>
              </a:rPr>
              <a:t>ограничениям</a:t>
            </a:r>
            <a:r>
              <a:rPr lang="ru-RU" b="0" i="0" dirty="0">
                <a:effectLst/>
                <a:latin typeface="Arial" panose="020B0604020202020204" pitchFamily="34" charset="0"/>
                <a:cs typeface="Arial" panose="020B0604020202020204" pitchFamily="34" charset="0"/>
              </a:rPr>
              <a:t> – позиция Минфина и ряда УО, что если товара нет в РРПП, </a:t>
            </a:r>
            <a:r>
              <a:rPr lang="ru-RU" b="0" i="0" u="sng" dirty="0">
                <a:effectLst/>
                <a:latin typeface="Arial" panose="020B0604020202020204" pitchFamily="34" charset="0"/>
                <a:cs typeface="Arial" panose="020B0604020202020204" pitchFamily="34" charset="0"/>
              </a:rPr>
              <a:t>надо</a:t>
            </a:r>
            <a:r>
              <a:rPr lang="ru-RU" b="0" i="0" dirty="0">
                <a:effectLst/>
                <a:latin typeface="Arial" panose="020B0604020202020204" pitchFamily="34" charset="0"/>
                <a:cs typeface="Arial" panose="020B0604020202020204" pitchFamily="34" charset="0"/>
              </a:rPr>
              <a:t> делать уведомление в Минпромторг. Т.е. надо проверять РРПП</a:t>
            </a:r>
          </a:p>
          <a:p>
            <a:pPr algn="l"/>
            <a:r>
              <a:rPr lang="ru-RU" b="0" i="0" dirty="0">
                <a:effectLst/>
                <a:latin typeface="Arial" panose="020B0604020202020204" pitchFamily="34" charset="0"/>
                <a:cs typeface="Arial" panose="020B0604020202020204" pitchFamily="34" charset="0"/>
              </a:rPr>
              <a:t>При закупке </a:t>
            </a:r>
            <a:r>
              <a:rPr lang="ru-RU" b="1" i="0" dirty="0">
                <a:effectLst/>
                <a:latin typeface="Arial" panose="020B0604020202020204" pitchFamily="34" charset="0"/>
                <a:cs typeface="Arial" panose="020B0604020202020204" pitchFamily="34" charset="0"/>
              </a:rPr>
              <a:t>у ЕП </a:t>
            </a:r>
            <a:r>
              <a:rPr lang="ru-RU" b="0" i="0" dirty="0">
                <a:effectLst/>
                <a:latin typeface="Arial" panose="020B0604020202020204" pitchFamily="34" charset="0"/>
                <a:cs typeface="Arial" panose="020B0604020202020204" pitchFamily="34" charset="0"/>
              </a:rPr>
              <a:t>работают только </a:t>
            </a:r>
            <a:r>
              <a:rPr lang="ru-RU" b="1" i="0" dirty="0">
                <a:effectLst/>
                <a:latin typeface="Arial" panose="020B0604020202020204" pitchFamily="34" charset="0"/>
                <a:cs typeface="Arial" panose="020B0604020202020204" pitchFamily="34" charset="0"/>
              </a:rPr>
              <a:t>запреты и определение цены</a:t>
            </a:r>
          </a:p>
          <a:p>
            <a:pPr algn="l"/>
            <a:r>
              <a:rPr lang="ru-RU" b="0" i="0" dirty="0">
                <a:effectLst/>
                <a:latin typeface="Arial" panose="020B0604020202020204" pitchFamily="34" charset="0"/>
                <a:cs typeface="Arial" panose="020B0604020202020204" pitchFamily="34" charset="0"/>
              </a:rPr>
              <a:t>Изучайте как работают </a:t>
            </a:r>
            <a:r>
              <a:rPr lang="ru-RU" b="1" i="0" dirty="0">
                <a:effectLst/>
                <a:latin typeface="Arial" panose="020B0604020202020204" pitchFamily="34" charset="0"/>
                <a:cs typeface="Arial" panose="020B0604020202020204" pitchFamily="34" charset="0"/>
              </a:rPr>
              <a:t>исключения </a:t>
            </a:r>
            <a:r>
              <a:rPr lang="ru-RU" i="0" dirty="0">
                <a:effectLst/>
                <a:latin typeface="Arial" panose="020B0604020202020204" pitchFamily="34" charset="0"/>
                <a:cs typeface="Arial" panose="020B0604020202020204" pitchFamily="34" charset="0"/>
              </a:rPr>
              <a:t>чтобы применять верно!</a:t>
            </a:r>
          </a:p>
          <a:p>
            <a:pPr algn="l"/>
            <a:r>
              <a:rPr lang="ru-RU" b="1" dirty="0">
                <a:latin typeface="Arial" panose="020B0604020202020204" pitchFamily="34" charset="0"/>
                <a:cs typeface="Arial" panose="020B0604020202020204" pitchFamily="34" charset="0"/>
              </a:rPr>
              <a:t>Надо</a:t>
            </a:r>
            <a:r>
              <a:rPr lang="ru-RU" dirty="0">
                <a:latin typeface="Arial" panose="020B0604020202020204" pitchFamily="34" charset="0"/>
                <a:cs typeface="Arial" panose="020B0604020202020204" pitchFamily="34" charset="0"/>
              </a:rPr>
              <a:t> </a:t>
            </a:r>
            <a:r>
              <a:rPr lang="ru-RU" b="1" dirty="0">
                <a:latin typeface="Arial" panose="020B0604020202020204" pitchFamily="34" charset="0"/>
                <a:cs typeface="Arial" panose="020B0604020202020204" pitchFamily="34" charset="0"/>
              </a:rPr>
              <a:t>обосновывать</a:t>
            </a:r>
            <a:r>
              <a:rPr lang="ru-RU" dirty="0">
                <a:latin typeface="Arial" panose="020B0604020202020204" pitchFamily="34" charset="0"/>
                <a:cs typeface="Arial" panose="020B0604020202020204" pitchFamily="34" charset="0"/>
              </a:rPr>
              <a:t> отсутствие производства / отсутствие в РРПП</a:t>
            </a:r>
          </a:p>
          <a:p>
            <a:pPr algn="l"/>
            <a:r>
              <a:rPr lang="ru-RU" b="0" i="0" dirty="0">
                <a:effectLst/>
                <a:latin typeface="Arial" panose="020B0604020202020204" pitchFamily="34" charset="0"/>
                <a:cs typeface="Arial" panose="020B0604020202020204" pitchFamily="34" charset="0"/>
              </a:rPr>
              <a:t>Обязательно в </a:t>
            </a:r>
            <a:r>
              <a:rPr lang="ru-RU" b="1" i="0" dirty="0">
                <a:effectLst/>
                <a:latin typeface="Arial" panose="020B0604020202020204" pitchFamily="34" charset="0"/>
                <a:cs typeface="Arial" panose="020B0604020202020204" pitchFamily="34" charset="0"/>
              </a:rPr>
              <a:t>инструкции</a:t>
            </a:r>
            <a:r>
              <a:rPr lang="ru-RU" b="0" i="0" dirty="0">
                <a:effectLst/>
                <a:latin typeface="Arial" panose="020B0604020202020204" pitchFamily="34" charset="0"/>
                <a:cs typeface="Arial" panose="020B0604020202020204" pitchFamily="34" charset="0"/>
              </a:rPr>
              <a:t> указывать документы и информацию, подтверждающие страну согласно </a:t>
            </a:r>
            <a:r>
              <a:rPr lang="ru-RU" b="0" i="0" dirty="0" err="1">
                <a:effectLst/>
                <a:latin typeface="Arial" panose="020B0604020202020204" pitchFamily="34" charset="0"/>
                <a:cs typeface="Arial" panose="020B0604020202020204" pitchFamily="34" charset="0"/>
              </a:rPr>
              <a:t>нацрежиму</a:t>
            </a:r>
            <a:endParaRPr lang="ru-RU" b="0" i="0" dirty="0">
              <a:effectLst/>
              <a:latin typeface="Arial" panose="020B0604020202020204" pitchFamily="34" charset="0"/>
              <a:cs typeface="Arial" panose="020B0604020202020204" pitchFamily="34" charset="0"/>
            </a:endParaRPr>
          </a:p>
          <a:p>
            <a:pPr algn="l"/>
            <a:r>
              <a:rPr lang="ru-RU" dirty="0">
                <a:latin typeface="Arial" panose="020B0604020202020204" pitchFamily="34" charset="0"/>
                <a:cs typeface="Arial" panose="020B0604020202020204" pitchFamily="34" charset="0"/>
              </a:rPr>
              <a:t>В </a:t>
            </a:r>
            <a:r>
              <a:rPr lang="ru-RU" b="1" dirty="0">
                <a:latin typeface="Arial" panose="020B0604020202020204" pitchFamily="34" charset="0"/>
                <a:cs typeface="Arial" panose="020B0604020202020204" pitchFamily="34" charset="0"/>
              </a:rPr>
              <a:t>контракте</a:t>
            </a:r>
            <a:r>
              <a:rPr lang="ru-RU" dirty="0">
                <a:latin typeface="Arial" panose="020B0604020202020204" pitchFamily="34" charset="0"/>
                <a:cs typeface="Arial" panose="020B0604020202020204" pitchFamily="34" charset="0"/>
              </a:rPr>
              <a:t> часто забывают прописывать обязательное условие</a:t>
            </a:r>
          </a:p>
          <a:p>
            <a:pPr algn="l"/>
            <a:r>
              <a:rPr lang="ru-RU" b="0" i="0" dirty="0">
                <a:effectLst/>
                <a:latin typeface="Arial" panose="020B0604020202020204" pitchFamily="34" charset="0"/>
                <a:cs typeface="Arial" panose="020B0604020202020204" pitchFamily="34" charset="0"/>
              </a:rPr>
              <a:t>Стоит </a:t>
            </a:r>
            <a:r>
              <a:rPr lang="ru-RU" b="1" i="0" dirty="0">
                <a:effectLst/>
                <a:latin typeface="Arial" panose="020B0604020202020204" pitchFamily="34" charset="0"/>
                <a:cs typeface="Arial" panose="020B0604020202020204" pitchFamily="34" charset="0"/>
              </a:rPr>
              <a:t>обучить членов комиссии</a:t>
            </a:r>
            <a:r>
              <a:rPr lang="ru-RU" b="0" i="0" dirty="0">
                <a:effectLst/>
                <a:latin typeface="Arial" panose="020B0604020202020204" pitchFamily="34" charset="0"/>
                <a:cs typeface="Arial" panose="020B0604020202020204" pitchFamily="34" charset="0"/>
              </a:rPr>
              <a:t>, что можно и нельзя делать при рассмотрении заявок</a:t>
            </a:r>
          </a:p>
        </p:txBody>
      </p:sp>
    </p:spTree>
    <p:extLst>
      <p:ext uri="{BB962C8B-B14F-4D97-AF65-F5344CB8AC3E}">
        <p14:creationId xmlns:p14="http://schemas.microsoft.com/office/powerpoint/2010/main" val="43684905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a:xfrm>
            <a:off x="463062" y="188856"/>
            <a:ext cx="8835174" cy="1224308"/>
          </a:xfrm>
        </p:spPr>
        <p:txBody>
          <a:bodyPr>
            <a:normAutofit/>
          </a:bodyPr>
          <a:lstStyle/>
          <a:p>
            <a:pPr algn="ctr"/>
            <a:r>
              <a:rPr lang="ru-RU" altLang="ru-RU" sz="3600" b="1" dirty="0">
                <a:latin typeface="Arial" panose="020B0604020202020204" pitchFamily="34" charset="0"/>
                <a:cs typeface="Arial" panose="020B0604020202020204" pitchFamily="34" charset="0"/>
              </a:rPr>
              <a:t>Напоминание: </a:t>
            </a:r>
            <a:br>
              <a:rPr lang="ru-RU" altLang="ru-RU" sz="3600" b="1" dirty="0">
                <a:latin typeface="Arial" panose="020B0604020202020204" pitchFamily="34" charset="0"/>
                <a:cs typeface="Arial" panose="020B0604020202020204" pitchFamily="34" charset="0"/>
              </a:rPr>
            </a:br>
            <a:r>
              <a:rPr lang="ru-RU" altLang="ru-RU" sz="3600" b="1" dirty="0">
                <a:latin typeface="Arial" panose="020B0604020202020204" pitchFamily="34" charset="0"/>
                <a:cs typeface="Arial" panose="020B0604020202020204" pitchFamily="34" charset="0"/>
              </a:rPr>
              <a:t>Мы работаем с </a:t>
            </a:r>
            <a:r>
              <a:rPr lang="ru-RU" altLang="ru-RU" sz="3600" b="1" dirty="0">
                <a:solidFill>
                  <a:srgbClr val="FF0000"/>
                </a:solidFill>
                <a:latin typeface="Arial" panose="020B0604020202020204" pitchFamily="34" charset="0"/>
                <a:cs typeface="Arial" panose="020B0604020202020204" pitchFamily="34" charset="0"/>
              </a:rPr>
              <a:t>4 !</a:t>
            </a:r>
            <a:r>
              <a:rPr lang="ru-RU" altLang="ru-RU" sz="3600" b="1" dirty="0">
                <a:latin typeface="Arial" panose="020B0604020202020204" pitchFamily="34" charset="0"/>
                <a:cs typeface="Arial" panose="020B0604020202020204" pitchFamily="34" charset="0"/>
              </a:rPr>
              <a:t> реестрами</a:t>
            </a:r>
          </a:p>
        </p:txBody>
      </p:sp>
      <p:pic>
        <p:nvPicPr>
          <p:cNvPr id="4" name="Рисунок 3">
            <a:extLst>
              <a:ext uri="{FF2B5EF4-FFF2-40B4-BE49-F238E27FC236}">
                <a16:creationId xmlns:a16="http://schemas.microsoft.com/office/drawing/2014/main" id="{91FE0148-DB64-482F-A75E-6562323EEC14}"/>
              </a:ext>
            </a:extLst>
          </p:cNvPr>
          <p:cNvPicPr>
            <a:picLocks noChangeAspect="1"/>
          </p:cNvPicPr>
          <p:nvPr/>
        </p:nvPicPr>
        <p:blipFill>
          <a:blip r:embed="rId2"/>
          <a:stretch>
            <a:fillRect/>
          </a:stretch>
        </p:blipFill>
        <p:spPr>
          <a:xfrm>
            <a:off x="365760" y="2009090"/>
            <a:ext cx="11681436" cy="3566456"/>
          </a:xfrm>
          <a:prstGeom prst="rect">
            <a:avLst/>
          </a:prstGeom>
        </p:spPr>
      </p:pic>
    </p:spTree>
    <p:extLst>
      <p:ext uri="{BB962C8B-B14F-4D97-AF65-F5344CB8AC3E}">
        <p14:creationId xmlns:p14="http://schemas.microsoft.com/office/powerpoint/2010/main" val="207153174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p:txBody>
          <a:bodyPr>
            <a:normAutofit/>
          </a:bodyPr>
          <a:lstStyle/>
          <a:p>
            <a:pPr algn="ctr"/>
            <a:r>
              <a:rPr lang="ru-RU" altLang="ru-RU" sz="3600" b="1" dirty="0">
                <a:latin typeface="Arial" panose="020B0604020202020204" pitchFamily="34" charset="0"/>
                <a:cs typeface="Arial" panose="020B0604020202020204" pitchFamily="34" charset="0"/>
              </a:rPr>
              <a:t>Когда применяется нац. режим</a:t>
            </a:r>
          </a:p>
        </p:txBody>
      </p:sp>
      <p:sp>
        <p:nvSpPr>
          <p:cNvPr id="62467" name="Содержимое 2"/>
          <p:cNvSpPr>
            <a:spLocks noGrp="1"/>
          </p:cNvSpPr>
          <p:nvPr>
            <p:ph idx="4294967295"/>
          </p:nvPr>
        </p:nvSpPr>
        <p:spPr>
          <a:xfrm>
            <a:off x="108065" y="1396538"/>
            <a:ext cx="12083935" cy="5345575"/>
          </a:xfrm>
          <a:prstGeom prst="rect">
            <a:avLst/>
          </a:prstGeom>
        </p:spPr>
        <p:txBody>
          <a:bodyPr>
            <a:normAutofit fontScale="92500" lnSpcReduction="20000"/>
          </a:bodyPr>
          <a:lstStyle/>
          <a:p>
            <a:pPr marL="0" indent="0">
              <a:buNone/>
            </a:pPr>
            <a:r>
              <a:rPr lang="ru-RU" altLang="ru-RU" sz="4000" b="1" dirty="0">
                <a:latin typeface="Arial" panose="020B0604020202020204" pitchFamily="34" charset="0"/>
                <a:cs typeface="Arial" panose="020B0604020202020204" pitchFamily="34" charset="0"/>
              </a:rPr>
              <a:t>По способам</a:t>
            </a:r>
          </a:p>
          <a:p>
            <a:endParaRPr lang="ru-RU" altLang="ru-RU" sz="4000" b="1" dirty="0">
              <a:latin typeface="Arial" panose="020B0604020202020204" pitchFamily="34" charset="0"/>
              <a:cs typeface="Arial" panose="020B0604020202020204" pitchFamily="34" charset="0"/>
            </a:endParaRPr>
          </a:p>
          <a:p>
            <a:r>
              <a:rPr lang="ru-RU" altLang="ru-RU" sz="4000" b="1" dirty="0">
                <a:latin typeface="Arial" panose="020B0604020202020204" pitchFamily="34" charset="0"/>
                <a:cs typeface="Arial" panose="020B0604020202020204" pitchFamily="34" charset="0"/>
              </a:rPr>
              <a:t>Закупка у ЕП по ч. 1 ст. 93: </a:t>
            </a:r>
            <a:r>
              <a:rPr lang="ru-RU" altLang="ru-RU" sz="4000" dirty="0">
                <a:latin typeface="Arial" panose="020B0604020202020204" pitchFamily="34" charset="0"/>
                <a:cs typeface="Arial" panose="020B0604020202020204" pitchFamily="34" charset="0"/>
              </a:rPr>
              <a:t>запреты</a:t>
            </a:r>
          </a:p>
          <a:p>
            <a:endParaRPr lang="ru-RU" altLang="ru-RU" sz="4000" dirty="0">
              <a:latin typeface="Arial" panose="020B0604020202020204" pitchFamily="34" charset="0"/>
              <a:cs typeface="Arial" panose="020B0604020202020204" pitchFamily="34" charset="0"/>
            </a:endParaRPr>
          </a:p>
          <a:p>
            <a:r>
              <a:rPr lang="ru-RU" altLang="ru-RU" sz="4000" b="1" dirty="0">
                <a:latin typeface="Arial" panose="020B0604020202020204" pitchFamily="34" charset="0"/>
                <a:cs typeface="Arial" panose="020B0604020202020204" pitchFamily="34" charset="0"/>
              </a:rPr>
              <a:t>Закупка по ч. 12 ст. 93 («полка»): </a:t>
            </a:r>
            <a:r>
              <a:rPr lang="ru-RU" altLang="ru-RU" sz="4000" dirty="0">
                <a:latin typeface="Arial" panose="020B0604020202020204" pitchFamily="34" charset="0"/>
                <a:cs typeface="Arial" panose="020B0604020202020204" pitchFamily="34" charset="0"/>
              </a:rPr>
              <a:t>запреты, ограничения, преимущества, «доля» ЕАЭС(223), но – без ООЗ только по РФ товару и без проверки в РРПП и уведомления МПТ (хотя можно уведомить)</a:t>
            </a:r>
          </a:p>
          <a:p>
            <a:endParaRPr lang="ru-RU" altLang="ru-RU" sz="4000" dirty="0">
              <a:latin typeface="Arial" panose="020B0604020202020204" pitchFamily="34" charset="0"/>
              <a:cs typeface="Arial" panose="020B0604020202020204" pitchFamily="34" charset="0"/>
            </a:endParaRPr>
          </a:p>
          <a:p>
            <a:r>
              <a:rPr lang="ru-RU" altLang="ru-RU" sz="4000" b="1" dirty="0">
                <a:latin typeface="Arial" panose="020B0604020202020204" pitchFamily="34" charset="0"/>
                <a:cs typeface="Arial" panose="020B0604020202020204" pitchFamily="34" charset="0"/>
              </a:rPr>
              <a:t>Аукцион, конкурс, запрос котировок: </a:t>
            </a:r>
            <a:r>
              <a:rPr lang="ru-RU" altLang="ru-RU" sz="4000" dirty="0">
                <a:latin typeface="Arial" panose="020B0604020202020204" pitchFamily="34" charset="0"/>
                <a:cs typeface="Arial" panose="020B0604020202020204" pitchFamily="34" charset="0"/>
              </a:rPr>
              <a:t>запреты, ограничения, преимущества, «доля» ЕАЭС (223)</a:t>
            </a:r>
          </a:p>
        </p:txBody>
      </p:sp>
    </p:spTree>
    <p:extLst>
      <p:ext uri="{BB962C8B-B14F-4D97-AF65-F5344CB8AC3E}">
        <p14:creationId xmlns:p14="http://schemas.microsoft.com/office/powerpoint/2010/main" val="38353172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p:txBody>
          <a:bodyPr>
            <a:normAutofit/>
          </a:bodyPr>
          <a:lstStyle/>
          <a:p>
            <a:pPr algn="ctr"/>
            <a:r>
              <a:rPr lang="ru-RU" altLang="ru-RU" sz="3600" b="1" dirty="0" err="1">
                <a:latin typeface="Arial" panose="020B0604020202020204" pitchFamily="34" charset="0"/>
                <a:cs typeface="Arial" panose="020B0604020202020204" pitchFamily="34" charset="0"/>
              </a:rPr>
              <a:t>Нац.режим</a:t>
            </a:r>
            <a:r>
              <a:rPr lang="ru-RU" altLang="ru-RU" sz="3600" b="1" dirty="0">
                <a:latin typeface="Arial" panose="020B0604020202020204" pitchFamily="34" charset="0"/>
                <a:cs typeface="Arial" panose="020B0604020202020204" pitchFamily="34" charset="0"/>
              </a:rPr>
              <a:t> по ТРУ</a:t>
            </a:r>
          </a:p>
        </p:txBody>
      </p:sp>
      <p:sp>
        <p:nvSpPr>
          <p:cNvPr id="62467" name="Содержимое 2"/>
          <p:cNvSpPr>
            <a:spLocks noGrp="1"/>
          </p:cNvSpPr>
          <p:nvPr>
            <p:ph idx="4294967295"/>
          </p:nvPr>
        </p:nvSpPr>
        <p:spPr>
          <a:xfrm>
            <a:off x="241069" y="1317072"/>
            <a:ext cx="11671069" cy="5425041"/>
          </a:xfrm>
          <a:prstGeom prst="rect">
            <a:avLst/>
          </a:prstGeom>
        </p:spPr>
        <p:txBody>
          <a:bodyPr>
            <a:normAutofit fontScale="62500" lnSpcReduction="20000"/>
          </a:bodyPr>
          <a:lstStyle/>
          <a:p>
            <a:r>
              <a:rPr lang="ru-RU" altLang="ru-RU" sz="4000" b="1" dirty="0">
                <a:latin typeface="Arial" panose="020B0604020202020204" pitchFamily="34" charset="0"/>
                <a:cs typeface="Arial" panose="020B0604020202020204" pitchFamily="34" charset="0"/>
              </a:rPr>
              <a:t>Товары – все!</a:t>
            </a:r>
          </a:p>
          <a:p>
            <a:pPr>
              <a:buFontTx/>
              <a:buChar char="-"/>
            </a:pPr>
            <a:r>
              <a:rPr lang="ru-RU" altLang="ru-RU" sz="3600" dirty="0">
                <a:latin typeface="Arial" panose="020B0604020202020204" pitchFamily="34" charset="0"/>
                <a:cs typeface="Arial" panose="020B0604020202020204" pitchFamily="34" charset="0"/>
              </a:rPr>
              <a:t>Или запрет, ограничение, преимущество</a:t>
            </a:r>
          </a:p>
          <a:p>
            <a:pPr>
              <a:buFontTx/>
              <a:buChar char="-"/>
            </a:pPr>
            <a:r>
              <a:rPr lang="ru-RU" altLang="ru-RU" sz="3600" dirty="0">
                <a:latin typeface="Arial" panose="020B0604020202020204" pitchFamily="34" charset="0"/>
                <a:cs typeface="Arial" panose="020B0604020202020204" pitchFamily="34" charset="0"/>
              </a:rPr>
              <a:t>Или исключение из </a:t>
            </a:r>
            <a:r>
              <a:rPr lang="ru-RU" altLang="ru-RU" sz="3600" dirty="0" err="1">
                <a:latin typeface="Arial" panose="020B0604020202020204" pitchFamily="34" charset="0"/>
                <a:cs typeface="Arial" panose="020B0604020202020204" pitchFamily="34" charset="0"/>
              </a:rPr>
              <a:t>нац.режима</a:t>
            </a:r>
            <a:endParaRPr lang="ru-RU" altLang="ru-RU" sz="3600" dirty="0">
              <a:latin typeface="Arial" panose="020B0604020202020204" pitchFamily="34" charset="0"/>
              <a:cs typeface="Arial" panose="020B0604020202020204" pitchFamily="34" charset="0"/>
            </a:endParaRPr>
          </a:p>
          <a:p>
            <a:pPr>
              <a:buFontTx/>
              <a:buChar char="-"/>
            </a:pPr>
            <a:r>
              <a:rPr lang="ru-RU" altLang="ru-RU" sz="3600" dirty="0">
                <a:latin typeface="Arial" panose="020B0604020202020204" pitchFamily="34" charset="0"/>
                <a:cs typeface="Arial" panose="020B0604020202020204" pitchFamily="34" charset="0"/>
              </a:rPr>
              <a:t>Включая «поставляемые» товары при работах, услугах</a:t>
            </a:r>
          </a:p>
          <a:p>
            <a:pPr>
              <a:buFontTx/>
              <a:buChar char="-"/>
            </a:pPr>
            <a:r>
              <a:rPr lang="ru-RU" altLang="ru-RU" sz="3600" dirty="0">
                <a:latin typeface="Arial" panose="020B0604020202020204" pitchFamily="34" charset="0"/>
                <a:cs typeface="Arial" panose="020B0604020202020204" pitchFamily="34" charset="0"/>
              </a:rPr>
              <a:t>Некоторые особенности: ГОЗ, 223-ФЗ </a:t>
            </a:r>
          </a:p>
          <a:p>
            <a:endParaRPr lang="ru-RU" altLang="ru-RU" sz="4000" b="1" dirty="0">
              <a:latin typeface="Arial" panose="020B0604020202020204" pitchFamily="34" charset="0"/>
              <a:cs typeface="Arial" panose="020B0604020202020204" pitchFamily="34" charset="0"/>
            </a:endParaRPr>
          </a:p>
          <a:p>
            <a:r>
              <a:rPr lang="ru-RU" altLang="ru-RU" sz="4000" b="1" dirty="0">
                <a:latin typeface="Arial" panose="020B0604020202020204" pitchFamily="34" charset="0"/>
                <a:cs typeface="Arial" panose="020B0604020202020204" pitchFamily="34" charset="0"/>
              </a:rPr>
              <a:t>Работы и услуги – только Приложение № 1, позиции:</a:t>
            </a:r>
          </a:p>
          <a:p>
            <a:pPr>
              <a:buFontTx/>
              <a:buChar char="-"/>
            </a:pPr>
            <a:r>
              <a:rPr lang="ru-RU" altLang="ru-RU" sz="3600" dirty="0">
                <a:latin typeface="Arial" panose="020B0604020202020204" pitchFamily="34" charset="0"/>
                <a:cs typeface="Arial" panose="020B0604020202020204" pitchFamily="34" charset="0"/>
              </a:rPr>
              <a:t>146. ПО, обновление ПО и т.п. - 58.2, 61, 62, 63, 64</a:t>
            </a:r>
          </a:p>
          <a:p>
            <a:pPr>
              <a:buFontTx/>
              <a:buChar char="-"/>
            </a:pPr>
            <a:r>
              <a:rPr lang="ru-RU" altLang="ru-RU" sz="3600" dirty="0">
                <a:latin typeface="Arial" panose="020B0604020202020204" pitchFamily="34" charset="0"/>
                <a:cs typeface="Arial" panose="020B0604020202020204" pitchFamily="34" charset="0"/>
              </a:rPr>
              <a:t>147. Аудиторские услуги - 69.20.1</a:t>
            </a:r>
          </a:p>
          <a:p>
            <a:pPr>
              <a:buFontTx/>
              <a:buChar char="-"/>
            </a:pPr>
            <a:r>
              <a:rPr lang="ru-RU" altLang="ru-RU" sz="3600" dirty="0">
                <a:latin typeface="Arial" panose="020B0604020202020204" pitchFamily="34" charset="0"/>
                <a:cs typeface="Arial" panose="020B0604020202020204" pitchFamily="34" charset="0"/>
              </a:rPr>
              <a:t>148. Услуги по финансовым консультациям - 66.19.91</a:t>
            </a:r>
          </a:p>
          <a:p>
            <a:pPr>
              <a:buFontTx/>
              <a:buChar char="-"/>
            </a:pPr>
            <a:r>
              <a:rPr lang="ru-RU" altLang="ru-RU" sz="3600" dirty="0">
                <a:latin typeface="Arial" panose="020B0604020202020204" pitchFamily="34" charset="0"/>
                <a:cs typeface="Arial" panose="020B0604020202020204" pitchFamily="34" charset="0"/>
              </a:rPr>
              <a:t>149. Услуги в области бухгалтерского учета - 69.20.2</a:t>
            </a:r>
          </a:p>
          <a:p>
            <a:pPr>
              <a:buFontTx/>
              <a:buChar char="-"/>
            </a:pPr>
            <a:r>
              <a:rPr lang="ru-RU" altLang="ru-RU" sz="3600" dirty="0">
                <a:latin typeface="Arial" panose="020B0604020202020204" pitchFamily="34" charset="0"/>
                <a:cs typeface="Arial" panose="020B0604020202020204" pitchFamily="34" charset="0"/>
              </a:rPr>
              <a:t>150. Услуги в области налогового консультирования - 69.20.3</a:t>
            </a:r>
          </a:p>
          <a:p>
            <a:pPr>
              <a:buFontTx/>
              <a:buChar char="-"/>
            </a:pPr>
            <a:r>
              <a:rPr lang="ru-RU" altLang="ru-RU" sz="3600" dirty="0">
                <a:latin typeface="Arial" panose="020B0604020202020204" pitchFamily="34" charset="0"/>
                <a:cs typeface="Arial" panose="020B0604020202020204" pitchFamily="34" charset="0"/>
              </a:rPr>
              <a:t>151. Услуги консультативные по вопросам финансового управления (кроме вопросов корпоративного налогообложения) - 70.22.12</a:t>
            </a:r>
          </a:p>
        </p:txBody>
      </p:sp>
    </p:spTree>
    <p:extLst>
      <p:ext uri="{BB962C8B-B14F-4D97-AF65-F5344CB8AC3E}">
        <p14:creationId xmlns:p14="http://schemas.microsoft.com/office/powerpoint/2010/main" val="33419065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3062" y="188855"/>
            <a:ext cx="8780691" cy="1174431"/>
          </a:xfrm>
        </p:spPr>
        <p:txBody>
          <a:bodyPr>
            <a:noAutofit/>
          </a:bodyPr>
          <a:lstStyle/>
          <a:p>
            <a:pPr algn="ctr"/>
            <a:r>
              <a:rPr lang="ru-RU" altLang="ru-RU" sz="3600" b="1" dirty="0">
                <a:latin typeface="Arial" panose="020B0604020202020204" pitchFamily="34" charset="0"/>
                <a:cs typeface="Arial" panose="020B0604020202020204" pitchFamily="34" charset="0"/>
              </a:rPr>
              <a:t>«Поставляемый при работах/услугах товар»</a:t>
            </a:r>
          </a:p>
        </p:txBody>
      </p:sp>
      <p:sp>
        <p:nvSpPr>
          <p:cNvPr id="4099" name="Объект 2"/>
          <p:cNvSpPr>
            <a:spLocks noGrp="1"/>
          </p:cNvSpPr>
          <p:nvPr>
            <p:ph idx="4294967295"/>
          </p:nvPr>
        </p:nvSpPr>
        <p:spPr>
          <a:xfrm>
            <a:off x="241069" y="1568739"/>
            <a:ext cx="11447463" cy="4906963"/>
          </a:xfrm>
          <a:prstGeom prst="rect">
            <a:avLst/>
          </a:prstGeom>
        </p:spPr>
        <p:txBody>
          <a:bodyPr>
            <a:normAutofit/>
          </a:bodyPr>
          <a:lstStyle/>
          <a:p>
            <a:pPr marL="0" indent="0">
              <a:spcBef>
                <a:spcPts val="450"/>
              </a:spcBef>
              <a:buNone/>
              <a:defRPr/>
            </a:pPr>
            <a:r>
              <a:rPr lang="ru-RU" sz="2000" dirty="0">
                <a:latin typeface="Arial" panose="020B0604020202020204" pitchFamily="34" charset="0"/>
                <a:cs typeface="Arial" panose="020B0604020202020204" pitchFamily="34" charset="0"/>
                <a:sym typeface="Wingdings" panose="05000000000000000000" pitchFamily="2" charset="2"/>
              </a:rPr>
              <a:t>ФАС России выпустила письмо от 25.06.2020 № ИА/53616/20 </a:t>
            </a:r>
            <a:r>
              <a:rPr lang="ru-RU" sz="2000" b="1" dirty="0">
                <a:latin typeface="Arial" panose="020B0604020202020204" pitchFamily="34" charset="0"/>
                <a:cs typeface="Arial" panose="020B0604020202020204" pitchFamily="34" charset="0"/>
                <a:sym typeface="Wingdings" panose="05000000000000000000" pitchFamily="2" charset="2"/>
              </a:rPr>
              <a:t>по поводу понятия "поставляемый при выполнении работ/оказании услуг товар". </a:t>
            </a:r>
            <a:r>
              <a:rPr lang="ru-RU" sz="2000" dirty="0">
                <a:latin typeface="Arial" panose="020B0604020202020204" pitchFamily="34" charset="0"/>
                <a:cs typeface="Arial" panose="020B0604020202020204" pitchFamily="34" charset="0"/>
                <a:sym typeface="Wingdings" panose="05000000000000000000" pitchFamily="2" charset="2"/>
              </a:rPr>
              <a:t>Основное:</a:t>
            </a:r>
          </a:p>
          <a:p>
            <a:pPr marL="0" indent="0">
              <a:spcBef>
                <a:spcPts val="450"/>
              </a:spcBef>
              <a:buNone/>
              <a:defRPr/>
            </a:pPr>
            <a:endParaRPr lang="ru-RU" sz="2000" dirty="0">
              <a:latin typeface="Arial" panose="020B0604020202020204" pitchFamily="34" charset="0"/>
              <a:cs typeface="Arial" panose="020B0604020202020204" pitchFamily="34" charset="0"/>
              <a:sym typeface="Wingdings" panose="05000000000000000000" pitchFamily="2" charset="2"/>
            </a:endParaRPr>
          </a:p>
          <a:p>
            <a:pPr marL="0" indent="0">
              <a:spcBef>
                <a:spcPts val="450"/>
              </a:spcBef>
              <a:buNone/>
              <a:defRPr/>
            </a:pPr>
            <a:r>
              <a:rPr lang="ru-RU" sz="2400" b="1" dirty="0">
                <a:solidFill>
                  <a:srgbClr val="FF0000"/>
                </a:solidFill>
                <a:latin typeface="Arial" panose="020B0604020202020204" pitchFamily="34" charset="0"/>
                <a:cs typeface="Arial" panose="020B0604020202020204" pitchFamily="34" charset="0"/>
                <a:sym typeface="Wingdings" panose="05000000000000000000" pitchFamily="2" charset="2"/>
              </a:rPr>
              <a:t>Не</a:t>
            </a:r>
            <a:r>
              <a:rPr lang="ru-RU" sz="2400" b="1" dirty="0">
                <a:latin typeface="Arial" panose="020B0604020202020204" pitchFamily="34" charset="0"/>
                <a:cs typeface="Arial" panose="020B0604020202020204" pitchFamily="34" charset="0"/>
                <a:sym typeface="Wingdings" panose="05000000000000000000" pitchFamily="2" charset="2"/>
              </a:rPr>
              <a:t> является "поставляемым товаром" и заказчику </a:t>
            </a:r>
            <a:r>
              <a:rPr lang="ru-RU" sz="2400" b="1" dirty="0">
                <a:solidFill>
                  <a:srgbClr val="FF0000"/>
                </a:solidFill>
                <a:latin typeface="Arial" panose="020B0604020202020204" pitchFamily="34" charset="0"/>
                <a:cs typeface="Arial" panose="020B0604020202020204" pitchFamily="34" charset="0"/>
                <a:sym typeface="Wingdings" panose="05000000000000000000" pitchFamily="2" charset="2"/>
              </a:rPr>
              <a:t>нельзя</a:t>
            </a:r>
            <a:r>
              <a:rPr lang="ru-RU" sz="2400" b="1" dirty="0">
                <a:latin typeface="Arial" panose="020B0604020202020204" pitchFamily="34" charset="0"/>
                <a:cs typeface="Arial" panose="020B0604020202020204" pitchFamily="34" charset="0"/>
                <a:sym typeface="Wingdings" panose="05000000000000000000" pitchFamily="2" charset="2"/>
              </a:rPr>
              <a:t> устанавливать национальный режим, если</a:t>
            </a:r>
          </a:p>
          <a:p>
            <a:pPr marL="0" indent="0">
              <a:spcBef>
                <a:spcPts val="450"/>
              </a:spcBef>
              <a:buNone/>
              <a:defRPr/>
            </a:pPr>
            <a:r>
              <a:rPr lang="ru-RU" sz="2400" u="sng" dirty="0">
                <a:latin typeface="Arial" panose="020B0604020202020204" pitchFamily="34" charset="0"/>
                <a:cs typeface="Arial" panose="020B0604020202020204" pitchFamily="34" charset="0"/>
                <a:sym typeface="Wingdings" panose="05000000000000000000" pitchFamily="2" charset="2"/>
              </a:rPr>
              <a:t>1) товар не передается заказчику по товарной накладной или акту приема-передачи</a:t>
            </a:r>
          </a:p>
          <a:p>
            <a:pPr marL="0" indent="0">
              <a:spcBef>
                <a:spcPts val="450"/>
              </a:spcBef>
              <a:buNone/>
              <a:defRPr/>
            </a:pPr>
            <a:r>
              <a:rPr lang="ru-RU" sz="2400" u="sng" dirty="0">
                <a:latin typeface="Arial" panose="020B0604020202020204" pitchFamily="34" charset="0"/>
                <a:cs typeface="Arial" panose="020B0604020202020204" pitchFamily="34" charset="0"/>
                <a:sym typeface="Wingdings" panose="05000000000000000000" pitchFamily="2" charset="2"/>
              </a:rPr>
              <a:t>2) товар не принимается к </a:t>
            </a:r>
            <a:r>
              <a:rPr lang="ru-RU" sz="2400" u="sng" dirty="0" err="1">
                <a:latin typeface="Arial" panose="020B0604020202020204" pitchFamily="34" charset="0"/>
                <a:cs typeface="Arial" panose="020B0604020202020204" pitchFamily="34" charset="0"/>
                <a:sym typeface="Wingdings" panose="05000000000000000000" pitchFamily="2" charset="2"/>
              </a:rPr>
              <a:t>бух.учету</a:t>
            </a:r>
            <a:r>
              <a:rPr lang="ru-RU" sz="2400" u="sng" dirty="0">
                <a:latin typeface="Arial" panose="020B0604020202020204" pitchFamily="34" charset="0"/>
                <a:cs typeface="Arial" panose="020B0604020202020204" pitchFamily="34" charset="0"/>
                <a:sym typeface="Wingdings" panose="05000000000000000000" pitchFamily="2" charset="2"/>
              </a:rPr>
              <a:t> заказчика</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3) товаром являются строительные и расходные материалы, моющие средства и т.п., используемые в услугах/работах, без которых их невозможно оказать/выполнить</a:t>
            </a:r>
          </a:p>
          <a:p>
            <a:pPr marL="0" indent="0">
              <a:spcBef>
                <a:spcPts val="450"/>
              </a:spcBef>
              <a:buNone/>
              <a:defRPr/>
            </a:pPr>
            <a:endParaRPr lang="ru-RU" sz="2000" dirty="0">
              <a:latin typeface="Arial" panose="020B0604020202020204" pitchFamily="34" charset="0"/>
              <a:cs typeface="Arial" panose="020B0604020202020204" pitchFamily="34" charset="0"/>
              <a:sym typeface="Wingdings" panose="05000000000000000000" pitchFamily="2" charset="2"/>
            </a:endParaRPr>
          </a:p>
          <a:p>
            <a:pPr marL="0" indent="0">
              <a:spcBef>
                <a:spcPts val="450"/>
              </a:spcBef>
              <a:buNone/>
              <a:defRPr/>
            </a:pPr>
            <a:r>
              <a:rPr lang="ru-RU" sz="2000" dirty="0">
                <a:latin typeface="Arial" panose="020B0604020202020204" pitchFamily="34" charset="0"/>
                <a:cs typeface="Arial" panose="020B0604020202020204" pitchFamily="34" charset="0"/>
                <a:sym typeface="Wingdings" panose="05000000000000000000" pitchFamily="2" charset="2"/>
              </a:rPr>
              <a:t>Ссылка на письмо: </a:t>
            </a:r>
            <a:r>
              <a:rPr lang="ru-RU" sz="2000" dirty="0">
                <a:latin typeface="Arial" panose="020B0604020202020204" pitchFamily="34" charset="0"/>
                <a:cs typeface="Arial" panose="020B0604020202020204" pitchFamily="34" charset="0"/>
                <a:sym typeface="Wingdings" panose="05000000000000000000" pitchFamily="2" charset="2"/>
                <a:hlinkClick r:id="rId2"/>
              </a:rPr>
              <a:t>https://fas.gov.ru/documents/686843</a:t>
            </a:r>
            <a:endParaRPr lang="ru-RU" sz="2000" dirty="0">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2369945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normAutofit fontScale="90000"/>
          </a:bodyPr>
          <a:lstStyle/>
          <a:p>
            <a:pPr algn="ctr"/>
            <a:r>
              <a:rPr lang="ru-RU" altLang="ru-RU" sz="4000" dirty="0">
                <a:latin typeface="Arial" panose="020B0604020202020204" pitchFamily="34" charset="0"/>
                <a:cs typeface="Arial" panose="020B0604020202020204" pitchFamily="34" charset="0"/>
              </a:rPr>
              <a:t>Документы органа контроля по ч. 5 ст. 99</a:t>
            </a:r>
          </a:p>
        </p:txBody>
      </p:sp>
      <p:sp>
        <p:nvSpPr>
          <p:cNvPr id="20483" name="Объект 2"/>
          <p:cNvSpPr>
            <a:spLocks noGrp="1"/>
          </p:cNvSpPr>
          <p:nvPr>
            <p:ph idx="4294967295"/>
          </p:nvPr>
        </p:nvSpPr>
        <p:spPr>
          <a:xfrm>
            <a:off x="400022" y="1710748"/>
            <a:ext cx="11370800" cy="4958396"/>
          </a:xfrm>
          <a:prstGeom prst="rect">
            <a:avLst/>
          </a:prstGeom>
        </p:spPr>
        <p:txBody>
          <a:bodyPr>
            <a:normAutofit/>
          </a:bodyPr>
          <a:lstStyle/>
          <a:p>
            <a:pPr marL="0" indent="0">
              <a:buNone/>
            </a:pPr>
            <a:r>
              <a:rPr lang="ru-RU" altLang="ru-RU" sz="3200" dirty="0">
                <a:latin typeface="Arial" panose="020B0604020202020204" pitchFamily="34" charset="0"/>
                <a:cs typeface="Arial" panose="020B0604020202020204" pitchFamily="34" charset="0"/>
              </a:rPr>
              <a:t>1. Положение о КО (</a:t>
            </a:r>
            <a:r>
              <a:rPr lang="ru-RU" altLang="ru-RU" sz="3200" u="sng" dirty="0">
                <a:latin typeface="Arial" panose="020B0604020202020204" pitchFamily="34" charset="0"/>
                <a:cs typeface="Arial" panose="020B0604020202020204" pitchFamily="34" charset="0"/>
              </a:rPr>
              <a:t>в котором может быть указано всё</a:t>
            </a:r>
            <a:r>
              <a:rPr lang="ru-RU" altLang="ru-RU" sz="3200" dirty="0">
                <a:latin typeface="Arial" panose="020B0604020202020204" pitchFamily="34" charset="0"/>
                <a:cs typeface="Arial" panose="020B0604020202020204" pitchFamily="34" charset="0"/>
              </a:rPr>
              <a:t>)</a:t>
            </a:r>
          </a:p>
          <a:p>
            <a:pPr marL="0" indent="0">
              <a:buNone/>
            </a:pPr>
            <a:r>
              <a:rPr lang="ru-RU" altLang="ru-RU" sz="3200" dirty="0">
                <a:latin typeface="Arial" panose="020B0604020202020204" pitchFamily="34" charset="0"/>
                <a:cs typeface="Arial" panose="020B0604020202020204" pitchFamily="34" charset="0"/>
              </a:rPr>
              <a:t>2. Направления контроля</a:t>
            </a:r>
          </a:p>
          <a:p>
            <a:pPr marL="0" indent="0">
              <a:buNone/>
            </a:pPr>
            <a:r>
              <a:rPr lang="ru-RU" altLang="ru-RU" sz="3200" dirty="0">
                <a:latin typeface="Arial" panose="020B0604020202020204" pitchFamily="34" charset="0"/>
                <a:cs typeface="Arial" panose="020B0604020202020204" pitchFamily="34" charset="0"/>
              </a:rPr>
              <a:t>- план-график (ИКЗ, ОФО, КВР, аванс)</a:t>
            </a:r>
            <a:br>
              <a:rPr lang="ru-RU" altLang="ru-RU" sz="3200" dirty="0">
                <a:latin typeface="Arial" panose="020B0604020202020204" pitchFamily="34" charset="0"/>
                <a:cs typeface="Arial" panose="020B0604020202020204" pitchFamily="34" charset="0"/>
              </a:rPr>
            </a:br>
            <a:r>
              <a:rPr lang="ru-RU" altLang="ru-RU" sz="3200" dirty="0">
                <a:latin typeface="Arial" panose="020B0604020202020204" pitchFamily="34" charset="0"/>
                <a:cs typeface="Arial" panose="020B0604020202020204" pitchFamily="34" charset="0"/>
              </a:rPr>
              <a:t>- реестр контрактов (ст. 103 + ПП 60)</a:t>
            </a:r>
            <a:br>
              <a:rPr lang="ru-RU" altLang="ru-RU" sz="3200" dirty="0">
                <a:latin typeface="Arial" panose="020B0604020202020204" pitchFamily="34" charset="0"/>
                <a:cs typeface="Arial" panose="020B0604020202020204" pitchFamily="34" charset="0"/>
              </a:rPr>
            </a:br>
            <a:r>
              <a:rPr lang="ru-RU" altLang="ru-RU" sz="3200" dirty="0">
                <a:latin typeface="Arial" panose="020B0604020202020204" pitchFamily="34" charset="0"/>
                <a:cs typeface="Arial" panose="020B0604020202020204" pitchFamily="34" charset="0"/>
              </a:rPr>
              <a:t>- проверка проекта контракта с ЕП (ПП 1193)</a:t>
            </a:r>
          </a:p>
          <a:p>
            <a:pPr marL="0" indent="0">
              <a:buNone/>
            </a:pPr>
            <a:r>
              <a:rPr lang="ru-RU" altLang="ru-RU" sz="3200" dirty="0">
                <a:latin typeface="Arial" panose="020B0604020202020204" pitchFamily="34" charset="0"/>
                <a:cs typeface="Arial" panose="020B0604020202020204" pitchFamily="34" charset="0"/>
              </a:rPr>
              <a:t>3. Порядок проведения контроля (сроки и т.п.)</a:t>
            </a:r>
          </a:p>
          <a:p>
            <a:pPr marL="0" indent="0">
              <a:buNone/>
            </a:pPr>
            <a:r>
              <a:rPr lang="ru-RU" altLang="ru-RU" sz="3200" dirty="0">
                <a:latin typeface="Arial" panose="020B0604020202020204" pitchFamily="34" charset="0"/>
                <a:cs typeface="Arial" panose="020B0604020202020204" pitchFamily="34" charset="0"/>
              </a:rPr>
              <a:t>4. Порядок взаимодействия с субъектами контроля</a:t>
            </a:r>
          </a:p>
        </p:txBody>
      </p:sp>
    </p:spTree>
    <p:extLst>
      <p:ext uri="{BB962C8B-B14F-4D97-AF65-F5344CB8AC3E}">
        <p14:creationId xmlns:p14="http://schemas.microsoft.com/office/powerpoint/2010/main" val="181166038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3062" y="188855"/>
            <a:ext cx="8780691" cy="1174431"/>
          </a:xfrm>
        </p:spPr>
        <p:txBody>
          <a:bodyPr>
            <a:noAutofit/>
          </a:bodyPr>
          <a:lstStyle/>
          <a:p>
            <a:pPr algn="ctr"/>
            <a:r>
              <a:rPr lang="ru-RU" altLang="ru-RU" sz="3600" b="1" dirty="0">
                <a:latin typeface="Arial" panose="020B0604020202020204" pitchFamily="34" charset="0"/>
                <a:cs typeface="Arial" panose="020B0604020202020204" pitchFamily="34" charset="0"/>
              </a:rPr>
              <a:t>«Поставляемый при работах/услугах товар»</a:t>
            </a:r>
          </a:p>
        </p:txBody>
      </p:sp>
      <p:sp>
        <p:nvSpPr>
          <p:cNvPr id="4099" name="Объект 2"/>
          <p:cNvSpPr>
            <a:spLocks noGrp="1"/>
          </p:cNvSpPr>
          <p:nvPr>
            <p:ph idx="4294967295"/>
          </p:nvPr>
        </p:nvSpPr>
        <p:spPr>
          <a:xfrm>
            <a:off x="241069" y="1568739"/>
            <a:ext cx="11447463" cy="4906963"/>
          </a:xfrm>
          <a:prstGeom prst="rect">
            <a:avLst/>
          </a:prstGeom>
        </p:spPr>
        <p:txBody>
          <a:bodyPr>
            <a:normAutofit lnSpcReduction="10000"/>
          </a:bodyPr>
          <a:lstStyle/>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НО - </a:t>
            </a:r>
            <a:r>
              <a:rPr lang="ru-RU" sz="2400" dirty="0">
                <a:solidFill>
                  <a:srgbClr val="0000FF"/>
                </a:solidFill>
                <a:latin typeface="Arial" panose="020B0604020202020204" pitchFamily="34" charset="0"/>
                <a:cs typeface="Arial" panose="020B0604020202020204" pitchFamily="34" charset="0"/>
                <a:sym typeface="Wingdings" panose="05000000000000000000" pitchFamily="2" charset="2"/>
              </a:rPr>
              <a:t>письма Минфина от 29.12.2025 № 24-01-06/127713, от 11.03.2026 № 24-06-09/19233.</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Подход поменялся.</a:t>
            </a:r>
          </a:p>
          <a:p>
            <a:pPr marL="0" indent="0">
              <a:spcBef>
                <a:spcPts val="450"/>
              </a:spcBef>
              <a:buNone/>
              <a:defRPr/>
            </a:pPr>
            <a:r>
              <a:rPr lang="ru-RU" sz="2400" b="1" dirty="0">
                <a:latin typeface="Arial" panose="020B0604020202020204" pitchFamily="34" charset="0"/>
                <a:cs typeface="Arial" panose="020B0604020202020204" pitchFamily="34" charset="0"/>
                <a:sym typeface="Wingdings" panose="05000000000000000000" pitchFamily="2" charset="2"/>
              </a:rPr>
              <a:t>«Поставляемым» товаром </a:t>
            </a:r>
            <a:r>
              <a:rPr lang="ru-RU" sz="2400" dirty="0">
                <a:latin typeface="Arial" panose="020B0604020202020204" pitchFamily="34" charset="0"/>
                <a:cs typeface="Arial" panose="020B0604020202020204" pitchFamily="34" charset="0"/>
                <a:sym typeface="Wingdings" panose="05000000000000000000" pitchFamily="2" charset="2"/>
              </a:rPr>
              <a:t>Минфин считает, если в процессе исполнения контракта он: </a:t>
            </a:r>
          </a:p>
          <a:p>
            <a:pPr>
              <a:spcBef>
                <a:spcPts val="450"/>
              </a:spcBef>
              <a:buFontTx/>
              <a:buChar char="-"/>
              <a:defRPr/>
            </a:pPr>
            <a:r>
              <a:rPr lang="ru-RU" sz="2400" dirty="0">
                <a:latin typeface="Arial" panose="020B0604020202020204" pitchFamily="34" charset="0"/>
                <a:cs typeface="Arial" panose="020B0604020202020204" pitchFamily="34" charset="0"/>
                <a:sym typeface="Wingdings" panose="05000000000000000000" pitchFamily="2" charset="2"/>
              </a:rPr>
              <a:t>фактически передаётся заказчику; </a:t>
            </a:r>
          </a:p>
          <a:p>
            <a:pPr>
              <a:spcBef>
                <a:spcPts val="450"/>
              </a:spcBef>
              <a:buFontTx/>
              <a:buChar char="-"/>
              <a:defRPr/>
            </a:pPr>
            <a:r>
              <a:rPr lang="ru-RU" sz="2400" dirty="0">
                <a:latin typeface="Arial" panose="020B0604020202020204" pitchFamily="34" charset="0"/>
                <a:cs typeface="Arial" panose="020B0604020202020204" pitchFamily="34" charset="0"/>
                <a:sym typeface="Wingdings" panose="05000000000000000000" pitchFamily="2" charset="2"/>
              </a:rPr>
              <a:t>принимается заказчиком по акту; </a:t>
            </a:r>
          </a:p>
          <a:p>
            <a:pPr>
              <a:spcBef>
                <a:spcPts val="450"/>
              </a:spcBef>
              <a:buFontTx/>
              <a:buChar char="-"/>
              <a:defRPr/>
            </a:pPr>
            <a:r>
              <a:rPr lang="ru-RU" sz="2400" dirty="0">
                <a:latin typeface="Arial" panose="020B0604020202020204" pitchFamily="34" charset="0"/>
                <a:cs typeface="Arial" panose="020B0604020202020204" pitchFamily="34" charset="0"/>
                <a:sym typeface="Wingdings" panose="05000000000000000000" pitchFamily="2" charset="2"/>
              </a:rPr>
              <a:t>оплачивается заказчиком; </a:t>
            </a:r>
          </a:p>
          <a:p>
            <a:pPr>
              <a:spcBef>
                <a:spcPts val="450"/>
              </a:spcBef>
              <a:buFontTx/>
              <a:buChar char="-"/>
              <a:defRPr/>
            </a:pPr>
            <a:r>
              <a:rPr lang="ru-RU" sz="2400" dirty="0">
                <a:latin typeface="Arial" panose="020B0604020202020204" pitchFamily="34" charset="0"/>
                <a:cs typeface="Arial" panose="020B0604020202020204" pitchFamily="34" charset="0"/>
                <a:sym typeface="Wingdings" panose="05000000000000000000" pitchFamily="2" charset="2"/>
              </a:rPr>
              <a:t>считается неделимой вещью. Неделимой вещью считают товар, раздел которого невозможен без изменения его полезных свойств и назначения.</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По новым критериям Минфина </a:t>
            </a:r>
            <a:r>
              <a:rPr lang="ru-RU" sz="2400" b="1" dirty="0">
                <a:latin typeface="Arial" panose="020B0604020202020204" pitchFamily="34" charset="0"/>
                <a:cs typeface="Arial" panose="020B0604020202020204" pitchFamily="34" charset="0"/>
                <a:sym typeface="Wingdings" panose="05000000000000000000" pitchFamily="2" charset="2"/>
              </a:rPr>
              <a:t>используемым товаром </a:t>
            </a:r>
            <a:r>
              <a:rPr lang="ru-RU" sz="2400" dirty="0">
                <a:latin typeface="Arial" panose="020B0604020202020204" pitchFamily="34" charset="0"/>
                <a:cs typeface="Arial" panose="020B0604020202020204" pitchFamily="34" charset="0"/>
                <a:sym typeface="Wingdings" panose="05000000000000000000" pitchFamily="2" charset="2"/>
              </a:rPr>
              <a:t>считают тот, который используют для оказания услуг или выполнения работ и: </a:t>
            </a:r>
          </a:p>
          <a:p>
            <a:pPr>
              <a:spcBef>
                <a:spcPts val="450"/>
              </a:spcBef>
              <a:buFontTx/>
              <a:buChar char="-"/>
              <a:defRPr/>
            </a:pPr>
            <a:r>
              <a:rPr lang="ru-RU" sz="2400" dirty="0">
                <a:latin typeface="Arial" panose="020B0604020202020204" pitchFamily="34" charset="0"/>
                <a:cs typeface="Arial" panose="020B0604020202020204" pitchFamily="34" charset="0"/>
                <a:sym typeface="Wingdings" panose="05000000000000000000" pitchFamily="2" charset="2"/>
              </a:rPr>
              <a:t>не передают заказчику — он остаётся у подрядчика; </a:t>
            </a:r>
          </a:p>
          <a:p>
            <a:pPr>
              <a:spcBef>
                <a:spcPts val="450"/>
              </a:spcBef>
              <a:buFontTx/>
              <a:buChar char="-"/>
              <a:defRPr/>
            </a:pPr>
            <a:r>
              <a:rPr lang="ru-RU" sz="2400" dirty="0">
                <a:latin typeface="Arial" panose="020B0604020202020204" pitchFamily="34" charset="0"/>
                <a:cs typeface="Arial" panose="020B0604020202020204" pitchFamily="34" charset="0"/>
                <a:sym typeface="Wingdings" panose="05000000000000000000" pitchFamily="2" charset="2"/>
              </a:rPr>
              <a:t>расходуют для получения результата работ или услуг</a:t>
            </a:r>
          </a:p>
        </p:txBody>
      </p:sp>
    </p:spTree>
    <p:extLst>
      <p:ext uri="{BB962C8B-B14F-4D97-AF65-F5344CB8AC3E}">
        <p14:creationId xmlns:p14="http://schemas.microsoft.com/office/powerpoint/2010/main" val="5170880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3062" y="188855"/>
            <a:ext cx="8780691" cy="1174431"/>
          </a:xfrm>
        </p:spPr>
        <p:txBody>
          <a:bodyPr>
            <a:noAutofit/>
          </a:bodyPr>
          <a:lstStyle/>
          <a:p>
            <a:pPr algn="ctr"/>
            <a:r>
              <a:rPr lang="ru-RU" altLang="ru-RU" sz="3600" b="1" dirty="0">
                <a:latin typeface="Arial" panose="020B0604020202020204" pitchFamily="34" charset="0"/>
                <a:cs typeface="Arial" panose="020B0604020202020204" pitchFamily="34" charset="0"/>
              </a:rPr>
              <a:t>Программное обеспечение</a:t>
            </a:r>
          </a:p>
        </p:txBody>
      </p:sp>
      <p:sp>
        <p:nvSpPr>
          <p:cNvPr id="4099" name="Объект 2"/>
          <p:cNvSpPr>
            <a:spLocks noGrp="1"/>
          </p:cNvSpPr>
          <p:nvPr>
            <p:ph idx="4294967295"/>
          </p:nvPr>
        </p:nvSpPr>
        <p:spPr>
          <a:xfrm>
            <a:off x="241069" y="1429789"/>
            <a:ext cx="11671069" cy="5045913"/>
          </a:xfrm>
          <a:prstGeom prst="rect">
            <a:avLst/>
          </a:prstGeom>
        </p:spPr>
        <p:txBody>
          <a:bodyPr>
            <a:normAutofit fontScale="92500" lnSpcReduction="20000"/>
          </a:bodyPr>
          <a:lstStyle/>
          <a:p>
            <a:pPr marL="0" indent="0">
              <a:spcBef>
                <a:spcPts val="450"/>
              </a:spcBef>
              <a:buNone/>
              <a:defRPr/>
            </a:pPr>
            <a:r>
              <a:rPr lang="ru-RU" sz="2400" b="1" dirty="0">
                <a:latin typeface="Arial" panose="020B0604020202020204" pitchFamily="34" charset="0"/>
                <a:cs typeface="Arial" panose="020B0604020202020204" pitchFamily="34" charset="0"/>
                <a:sym typeface="Wingdings" panose="05000000000000000000" pitchFamily="2" charset="2"/>
              </a:rPr>
              <a:t>В ПП 1875 указаны 4 основания, когда </a:t>
            </a:r>
            <a:r>
              <a:rPr lang="ru-RU" sz="2400" b="1" dirty="0" err="1">
                <a:latin typeface="Arial" panose="020B0604020202020204" pitchFamily="34" charset="0"/>
                <a:cs typeface="Arial" panose="020B0604020202020204" pitchFamily="34" charset="0"/>
                <a:sym typeface="Wingdings" panose="05000000000000000000" pitchFamily="2" charset="2"/>
              </a:rPr>
              <a:t>нац.режим</a:t>
            </a:r>
            <a:r>
              <a:rPr lang="ru-RU" sz="2400" b="1" dirty="0">
                <a:latin typeface="Arial" panose="020B0604020202020204" pitchFamily="34" charset="0"/>
                <a:cs typeface="Arial" panose="020B0604020202020204" pitchFamily="34" charset="0"/>
                <a:sym typeface="Wingdings" panose="05000000000000000000" pitchFamily="2" charset="2"/>
              </a:rPr>
              <a:t> применяется к ПО:</a:t>
            </a:r>
          </a:p>
          <a:p>
            <a:pPr marL="457200" indent="-457200">
              <a:spcBef>
                <a:spcPts val="450"/>
              </a:spcBef>
              <a:buAutoNum type="arabicPeriod"/>
              <a:defRPr/>
            </a:pPr>
            <a:r>
              <a:rPr lang="ru-RU" sz="2400" dirty="0">
                <a:latin typeface="Arial" panose="020B0604020202020204" pitchFamily="34" charset="0"/>
                <a:cs typeface="Arial" panose="020B0604020202020204" pitchFamily="34" charset="0"/>
                <a:sym typeface="Wingdings" panose="05000000000000000000" pitchFamily="2" charset="2"/>
              </a:rPr>
              <a:t>поставки на материальном носителе и (или) в электронном виде по каналам связи, а также предоставления в пользование программного обеспечения посредством использования каналов связи и внешней информационно-технологической и программно-аппаратной инфраструктуры, обеспечивающей сбор, обработку и хранение данных (услуги облачных вычислений);</a:t>
            </a:r>
          </a:p>
          <a:p>
            <a:pPr marL="457200" indent="-457200">
              <a:spcBef>
                <a:spcPts val="450"/>
              </a:spcBef>
              <a:buAutoNum type="arabicPeriod"/>
              <a:defRPr/>
            </a:pPr>
            <a:r>
              <a:rPr lang="ru-RU" sz="2400" dirty="0">
                <a:latin typeface="Arial" panose="020B0604020202020204" pitchFamily="34" charset="0"/>
                <a:cs typeface="Arial" panose="020B0604020202020204" pitchFamily="34" charset="0"/>
                <a:sym typeface="Wingdings" panose="05000000000000000000" pitchFamily="2" charset="2"/>
              </a:rPr>
              <a:t>поставки, технического обслуживания персональных электронных вычислительных машин, устройств терминального доступа, серверного оборудования и иных средств вычислительной техники, на которых программное обеспечение </a:t>
            </a:r>
            <a:r>
              <a:rPr lang="ru-RU" sz="2400" dirty="0">
                <a:solidFill>
                  <a:srgbClr val="0000FF"/>
                </a:solidFill>
                <a:latin typeface="Arial" panose="020B0604020202020204" pitchFamily="34" charset="0"/>
                <a:cs typeface="Arial" panose="020B0604020202020204" pitchFamily="34" charset="0"/>
                <a:sym typeface="Wingdings" panose="05000000000000000000" pitchFamily="2" charset="2"/>
              </a:rPr>
              <a:t>подлежит установке в результате исполнения контракта (договора);</a:t>
            </a:r>
          </a:p>
          <a:p>
            <a:pPr marL="457200" indent="-457200">
              <a:spcBef>
                <a:spcPts val="450"/>
              </a:spcBef>
              <a:buAutoNum type="arabicPeriod"/>
              <a:defRPr/>
            </a:pPr>
            <a:r>
              <a:rPr lang="ru-RU" sz="2400" dirty="0">
                <a:latin typeface="Arial" panose="020B0604020202020204" pitchFamily="34" charset="0"/>
                <a:cs typeface="Arial" panose="020B0604020202020204" pitchFamily="34" charset="0"/>
                <a:sym typeface="Wingdings" panose="05000000000000000000" pitchFamily="2" charset="2"/>
              </a:rPr>
              <a:t>выполнения работ, оказания услуг, связанных с разработкой, модификацией, модернизацией программного обеспечения, в том числе в составе существующих автоматизированных систем, если такие работы или услуги сопряжены с предоставлением заказчику прав на использование программного обеспечения или расширением ранее предоставленного объема прав;</a:t>
            </a:r>
          </a:p>
          <a:p>
            <a:pPr marL="457200" indent="-457200">
              <a:spcBef>
                <a:spcPts val="450"/>
              </a:spcBef>
              <a:buAutoNum type="arabicPeriod"/>
              <a:defRPr/>
            </a:pPr>
            <a:r>
              <a:rPr lang="ru-RU" sz="2400" dirty="0">
                <a:latin typeface="Arial" panose="020B0604020202020204" pitchFamily="34" charset="0"/>
                <a:cs typeface="Arial" panose="020B0604020202020204" pitchFamily="34" charset="0"/>
                <a:sym typeface="Wingdings" panose="05000000000000000000" pitchFamily="2" charset="2"/>
              </a:rPr>
              <a:t>оказания услуг, связанных с сопровождением, технической поддержкой, обновлением программного обеспечения, в том числе в составе существующих автоматизированных систем, если такие услуги сопряжены с предоставлением заказчику прав на использование программного обеспечения или расширением ранее предоставленного объема прав</a:t>
            </a:r>
          </a:p>
        </p:txBody>
      </p:sp>
    </p:spTree>
    <p:extLst>
      <p:ext uri="{BB962C8B-B14F-4D97-AF65-F5344CB8AC3E}">
        <p14:creationId xmlns:p14="http://schemas.microsoft.com/office/powerpoint/2010/main" val="301475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442F-44E3-68D8-00B8-F5EC2F6A98DE}"/>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14300B4E-7931-2E3C-EBCB-897F17B44969}"/>
              </a:ext>
            </a:extLst>
          </p:cNvPr>
          <p:cNvSpPr>
            <a:spLocks noGrp="1" noChangeArrowheads="1"/>
          </p:cNvSpPr>
          <p:nvPr>
            <p:ph type="title"/>
          </p:nvPr>
        </p:nvSpPr>
        <p:spPr/>
        <p:txBody>
          <a:bodyPr>
            <a:normAutofit/>
          </a:bodyPr>
          <a:lstStyle/>
          <a:p>
            <a:pPr algn="ctr"/>
            <a:r>
              <a:rPr lang="ru-RU" altLang="ru-RU" sz="3600" b="1" dirty="0">
                <a:latin typeface="Arial" panose="020B0604020202020204" pitchFamily="34" charset="0"/>
              </a:rPr>
              <a:t>Закупка ПО</a:t>
            </a:r>
          </a:p>
        </p:txBody>
      </p:sp>
      <p:sp>
        <p:nvSpPr>
          <p:cNvPr id="11267" name="Rectangle 3">
            <a:extLst>
              <a:ext uri="{FF2B5EF4-FFF2-40B4-BE49-F238E27FC236}">
                <a16:creationId xmlns:a16="http://schemas.microsoft.com/office/drawing/2014/main" id="{13CCFCC9-FBE1-EE05-56B0-A8D0BF6B3106}"/>
              </a:ext>
            </a:extLst>
          </p:cNvPr>
          <p:cNvSpPr>
            <a:spLocks noGrp="1" noChangeArrowheads="1"/>
          </p:cNvSpPr>
          <p:nvPr>
            <p:ph type="body" idx="4294967295"/>
          </p:nvPr>
        </p:nvSpPr>
        <p:spPr>
          <a:xfrm>
            <a:off x="224444" y="1188721"/>
            <a:ext cx="11730530" cy="5295206"/>
          </a:xfrm>
          <a:prstGeom prst="rect">
            <a:avLst/>
          </a:prstGeom>
        </p:spPr>
        <p:txBody>
          <a:bodyPr>
            <a:normAutofit/>
          </a:bodyPr>
          <a:lstStyle/>
          <a:p>
            <a:pPr marL="0" indent="0">
              <a:lnSpc>
                <a:spcPct val="80000"/>
              </a:lnSpc>
              <a:spcBef>
                <a:spcPts val="600"/>
              </a:spcBef>
              <a:buNone/>
              <a:defRPr/>
            </a:pPr>
            <a:r>
              <a:rPr lang="ru-RU" altLang="ru-RU" b="1" dirty="0">
                <a:solidFill>
                  <a:srgbClr val="FF0000"/>
                </a:solidFill>
                <a:latin typeface="Arial" panose="020B0604020202020204" pitchFamily="34" charset="0"/>
                <a:cs typeface="Arial" panose="020B0604020202020204" pitchFamily="34" charset="0"/>
                <a:sym typeface="Wingdings" panose="05000000000000000000" pitchFamily="2" charset="2"/>
              </a:rPr>
              <a:t>Ещё раз обратите внимание!</a:t>
            </a:r>
          </a:p>
          <a:p>
            <a:pPr marL="0" indent="0">
              <a:lnSpc>
                <a:spcPct val="80000"/>
              </a:lnSpc>
              <a:spcBef>
                <a:spcPts val="600"/>
              </a:spcBef>
              <a:buNone/>
              <a:defRPr/>
            </a:pPr>
            <a:endParaRPr lang="ru-RU" altLang="ru-RU" dirty="0">
              <a:latin typeface="Arial" panose="020B0604020202020204" pitchFamily="34" charset="0"/>
              <a:cs typeface="Arial" panose="020B0604020202020204" pitchFamily="34" charset="0"/>
              <a:sym typeface="Wingdings" panose="05000000000000000000" pitchFamily="2" charset="2"/>
            </a:endParaRPr>
          </a:p>
          <a:p>
            <a:pPr marL="0" indent="0">
              <a:lnSpc>
                <a:spcPct val="80000"/>
              </a:lnSpc>
              <a:spcBef>
                <a:spcPts val="600"/>
              </a:spcBef>
              <a:buNone/>
              <a:defRPr/>
            </a:pPr>
            <a:r>
              <a:rPr lang="ru-RU" altLang="ru-RU" dirty="0" err="1">
                <a:latin typeface="Arial" panose="020B0604020202020204" pitchFamily="34" charset="0"/>
                <a:cs typeface="Arial" panose="020B0604020202020204" pitchFamily="34" charset="0"/>
                <a:sym typeface="Wingdings" panose="05000000000000000000" pitchFamily="2" charset="2"/>
              </a:rPr>
              <a:t>Нац.режим</a:t>
            </a:r>
            <a:r>
              <a:rPr lang="ru-RU" altLang="ru-RU" dirty="0">
                <a:latin typeface="Arial" panose="020B0604020202020204" pitchFamily="34" charset="0"/>
                <a:cs typeface="Arial" panose="020B0604020202020204" pitchFamily="34" charset="0"/>
                <a:sym typeface="Wingdings" panose="05000000000000000000" pitchFamily="2" charset="2"/>
              </a:rPr>
              <a:t> распространяется </a:t>
            </a:r>
            <a:r>
              <a:rPr lang="ru-RU" altLang="ru-RU" b="1" dirty="0">
                <a:solidFill>
                  <a:srgbClr val="FF0000"/>
                </a:solidFill>
                <a:latin typeface="Arial" panose="020B0604020202020204" pitchFamily="34" charset="0"/>
                <a:cs typeface="Arial" panose="020B0604020202020204" pitchFamily="34" charset="0"/>
                <a:sym typeface="Wingdings" panose="05000000000000000000" pitchFamily="2" charset="2"/>
              </a:rPr>
              <a:t>не на всё ПО</a:t>
            </a:r>
            <a:r>
              <a:rPr lang="ru-RU" altLang="ru-RU" dirty="0">
                <a:latin typeface="Arial" panose="020B0604020202020204" pitchFamily="34" charset="0"/>
                <a:cs typeface="Arial" panose="020B0604020202020204" pitchFamily="34" charset="0"/>
                <a:sym typeface="Wingdings" panose="05000000000000000000" pitchFamily="2" charset="2"/>
              </a:rPr>
              <a:t>. </a:t>
            </a:r>
          </a:p>
          <a:p>
            <a:pPr marL="0" indent="0">
              <a:lnSpc>
                <a:spcPct val="80000"/>
              </a:lnSpc>
              <a:spcBef>
                <a:spcPts val="600"/>
              </a:spcBef>
              <a:buNone/>
              <a:defRPr/>
            </a:pPr>
            <a:r>
              <a:rPr lang="ru-RU" altLang="ru-RU" dirty="0">
                <a:latin typeface="Arial" panose="020B0604020202020204" pitchFamily="34" charset="0"/>
                <a:cs typeface="Arial" panose="020B0604020202020204" pitchFamily="34" charset="0"/>
                <a:sym typeface="Wingdings" panose="05000000000000000000" pitchFamily="2" charset="2"/>
              </a:rPr>
              <a:t>Только то, что указано в ПП 1875:</a:t>
            </a:r>
          </a:p>
          <a:p>
            <a:pPr>
              <a:lnSpc>
                <a:spcPct val="80000"/>
              </a:lnSpc>
              <a:spcBef>
                <a:spcPts val="600"/>
              </a:spcBef>
              <a:buFontTx/>
              <a:buChar char="-"/>
              <a:defRPr/>
            </a:pPr>
            <a:r>
              <a:rPr lang="ru-RU" altLang="ru-RU" dirty="0">
                <a:latin typeface="Arial" panose="020B0604020202020204" pitchFamily="34" charset="0"/>
                <a:cs typeface="Arial" panose="020B0604020202020204" pitchFamily="34" charset="0"/>
                <a:sym typeface="Wingdings" panose="05000000000000000000" pitchFamily="2" charset="2"/>
              </a:rPr>
              <a:t>Передача ПО любым способом (на диске, флешке, онлайн)</a:t>
            </a:r>
          </a:p>
          <a:p>
            <a:pPr>
              <a:lnSpc>
                <a:spcPct val="80000"/>
              </a:lnSpc>
              <a:spcBef>
                <a:spcPts val="600"/>
              </a:spcBef>
              <a:buFontTx/>
              <a:buChar char="-"/>
              <a:defRPr/>
            </a:pPr>
            <a:r>
              <a:rPr lang="ru-RU" altLang="ru-RU" dirty="0">
                <a:latin typeface="Arial" panose="020B0604020202020204" pitchFamily="34" charset="0"/>
                <a:cs typeface="Arial" panose="020B0604020202020204" pitchFamily="34" charset="0"/>
                <a:sym typeface="Wingdings" panose="05000000000000000000" pitchFamily="2" charset="2"/>
              </a:rPr>
              <a:t>Покупка ЭВМ с </a:t>
            </a:r>
            <a:r>
              <a:rPr lang="ru-RU" altLang="ru-RU" b="1" dirty="0">
                <a:latin typeface="Arial" panose="020B0604020202020204" pitchFamily="34" charset="0"/>
                <a:cs typeface="Arial" panose="020B0604020202020204" pitchFamily="34" charset="0"/>
                <a:sym typeface="Wingdings" panose="05000000000000000000" pitchFamily="2" charset="2"/>
              </a:rPr>
              <a:t>устанавливаемым в ходе исполнения контракта </a:t>
            </a:r>
            <a:r>
              <a:rPr lang="ru-RU" altLang="ru-RU" dirty="0">
                <a:latin typeface="Arial" panose="020B0604020202020204" pitchFamily="34" charset="0"/>
                <a:cs typeface="Arial" panose="020B0604020202020204" pitchFamily="34" charset="0"/>
                <a:sym typeface="Wingdings" panose="05000000000000000000" pitchFamily="2" charset="2"/>
              </a:rPr>
              <a:t>ПО</a:t>
            </a:r>
          </a:p>
          <a:p>
            <a:pPr>
              <a:lnSpc>
                <a:spcPct val="80000"/>
              </a:lnSpc>
              <a:spcBef>
                <a:spcPts val="600"/>
              </a:spcBef>
              <a:buFontTx/>
              <a:buChar char="-"/>
              <a:defRPr/>
            </a:pPr>
            <a:r>
              <a:rPr lang="ru-RU" altLang="ru-RU" dirty="0">
                <a:latin typeface="Arial" panose="020B0604020202020204" pitchFamily="34" charset="0"/>
                <a:cs typeface="Arial" panose="020B0604020202020204" pitchFamily="34" charset="0"/>
                <a:sym typeface="Wingdings" panose="05000000000000000000" pitchFamily="2" charset="2"/>
              </a:rPr>
              <a:t>Обновление, сопровождение и т.п. ПО, </a:t>
            </a:r>
            <a:r>
              <a:rPr lang="ru-RU" altLang="ru-RU" b="1" dirty="0">
                <a:latin typeface="Arial" panose="020B0604020202020204" pitchFamily="34" charset="0"/>
                <a:cs typeface="Arial" panose="020B0604020202020204" pitchFamily="34" charset="0"/>
                <a:sym typeface="Wingdings" panose="05000000000000000000" pitchFamily="2" charset="2"/>
              </a:rPr>
              <a:t>если</a:t>
            </a:r>
            <a:r>
              <a:rPr lang="ru-RU" altLang="ru-RU" dirty="0">
                <a:latin typeface="Arial" panose="020B0604020202020204" pitchFamily="34" charset="0"/>
                <a:cs typeface="Arial" panose="020B0604020202020204" pitchFamily="34" charset="0"/>
                <a:sym typeface="Wingdings" panose="05000000000000000000" pitchFamily="2" charset="2"/>
              </a:rPr>
              <a:t> при этом заказчик получает </a:t>
            </a:r>
            <a:r>
              <a:rPr lang="ru-RU" altLang="ru-RU" b="1" dirty="0">
                <a:latin typeface="Arial" panose="020B0604020202020204" pitchFamily="34" charset="0"/>
                <a:cs typeface="Arial" panose="020B0604020202020204" pitchFamily="34" charset="0"/>
                <a:sym typeface="Wingdings" panose="05000000000000000000" pitchFamily="2" charset="2"/>
              </a:rPr>
              <a:t>новые права или права расш</a:t>
            </a:r>
            <a:r>
              <a:rPr lang="ru-RU" altLang="ru-RU" dirty="0">
                <a:latin typeface="Arial" panose="020B0604020202020204" pitchFamily="34" charset="0"/>
                <a:cs typeface="Arial" panose="020B0604020202020204" pitchFamily="34" charset="0"/>
                <a:sym typeface="Wingdings" panose="05000000000000000000" pitchFamily="2" charset="2"/>
              </a:rPr>
              <a:t>иряются</a:t>
            </a:r>
          </a:p>
          <a:p>
            <a:pPr>
              <a:lnSpc>
                <a:spcPct val="80000"/>
              </a:lnSpc>
              <a:spcBef>
                <a:spcPts val="600"/>
              </a:spcBef>
              <a:buFontTx/>
              <a:buChar char="-"/>
              <a:defRPr/>
            </a:pPr>
            <a:endParaRPr lang="ru-RU" altLang="ru-RU" dirty="0">
              <a:latin typeface="Arial" panose="020B0604020202020204" pitchFamily="34" charset="0"/>
              <a:cs typeface="Arial" panose="020B0604020202020204" pitchFamily="34" charset="0"/>
              <a:sym typeface="Wingdings" panose="05000000000000000000" pitchFamily="2" charset="2"/>
            </a:endParaRPr>
          </a:p>
          <a:p>
            <a:pPr>
              <a:lnSpc>
                <a:spcPct val="80000"/>
              </a:lnSpc>
              <a:spcBef>
                <a:spcPts val="600"/>
              </a:spcBef>
              <a:buFontTx/>
              <a:buChar char="-"/>
              <a:defRPr/>
            </a:pPr>
            <a:r>
              <a:rPr lang="ru-RU" altLang="ru-RU" dirty="0">
                <a:latin typeface="Arial" panose="020B0604020202020204" pitchFamily="34" charset="0"/>
                <a:cs typeface="Arial" panose="020B0604020202020204" pitchFamily="34" charset="0"/>
                <a:sym typeface="Wingdings" panose="05000000000000000000" pitchFamily="2" charset="2"/>
              </a:rPr>
              <a:t>Услуги интернета и т.п. – не являются ПО, хотя могут подходить по коду ОКПД 2.</a:t>
            </a:r>
          </a:p>
          <a:p>
            <a:pPr marL="0" indent="0">
              <a:lnSpc>
                <a:spcPct val="80000"/>
              </a:lnSpc>
              <a:spcBef>
                <a:spcPts val="600"/>
              </a:spcBef>
              <a:buNone/>
              <a:defRPr/>
            </a:pPr>
            <a:endParaRPr lang="ru-RU" altLang="ru-RU" sz="2000" dirty="0">
              <a:latin typeface="Arial" panose="020B0604020202020204" pitchFamily="34" charset="0"/>
              <a:cs typeface="Arial" panose="020B0604020202020204" pitchFamily="34" charset="0"/>
              <a:sym typeface="Wingdings" panose="05000000000000000000" pitchFamily="2" charset="2"/>
            </a:endParaRPr>
          </a:p>
          <a:p>
            <a:pPr marL="0" indent="0">
              <a:lnSpc>
                <a:spcPct val="80000"/>
              </a:lnSpc>
              <a:spcBef>
                <a:spcPts val="600"/>
              </a:spcBef>
              <a:buNone/>
              <a:defRPr/>
            </a:pPr>
            <a:endParaRPr lang="ru-RU" altLang="ru-RU" sz="2000" dirty="0">
              <a:latin typeface="Arial" panose="020B0604020202020204" pitchFamily="34" charset="0"/>
              <a:cs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151695841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a:bodyPr>
          <a:lstStyle/>
          <a:p>
            <a:pPr algn="ctr"/>
            <a:r>
              <a:rPr lang="ru-RU" altLang="ru-RU" sz="3600" b="1" dirty="0">
                <a:latin typeface="Arial" panose="020B0604020202020204" pitchFamily="34" charset="0"/>
              </a:rPr>
              <a:t>Исключения из исключений</a:t>
            </a:r>
          </a:p>
        </p:txBody>
      </p:sp>
      <p:sp>
        <p:nvSpPr>
          <p:cNvPr id="11267" name="Rectangle 3"/>
          <p:cNvSpPr>
            <a:spLocks noGrp="1" noChangeArrowheads="1"/>
          </p:cNvSpPr>
          <p:nvPr>
            <p:ph type="body" idx="4294967295"/>
          </p:nvPr>
        </p:nvSpPr>
        <p:spPr>
          <a:xfrm>
            <a:off x="211137" y="1101688"/>
            <a:ext cx="11769725" cy="5702300"/>
          </a:xfrm>
          <a:prstGeom prst="rect">
            <a:avLst/>
          </a:prstGeom>
        </p:spPr>
        <p:txBody>
          <a:bodyPr>
            <a:normAutofit/>
          </a:bodyPr>
          <a:lstStyle/>
          <a:p>
            <a:pPr>
              <a:lnSpc>
                <a:spcPct val="80000"/>
              </a:lnSpc>
              <a:spcBef>
                <a:spcPts val="600"/>
              </a:spcBef>
              <a:buFontTx/>
              <a:buChar char="-"/>
              <a:defRPr/>
            </a:pPr>
            <a:r>
              <a:rPr lang="ru-RU" altLang="ru-RU" dirty="0">
                <a:sym typeface="Wingdings" panose="05000000000000000000" pitchFamily="2" charset="2"/>
              </a:rPr>
              <a:t>закупка товар</a:t>
            </a:r>
            <a:r>
              <a:rPr lang="ru-RU" altLang="ru-RU" u="sng" dirty="0">
                <a:sym typeface="Wingdings" panose="05000000000000000000" pitchFamily="2" charset="2"/>
              </a:rPr>
              <a:t>ов</a:t>
            </a:r>
            <a:r>
              <a:rPr lang="ru-RU" altLang="ru-RU" dirty="0">
                <a:sym typeface="Wingdings" panose="05000000000000000000" pitchFamily="2" charset="2"/>
              </a:rPr>
              <a:t>, </a:t>
            </a:r>
            <a:r>
              <a:rPr lang="ru-RU" altLang="ru-RU" b="1" dirty="0">
                <a:sym typeface="Wingdings" panose="05000000000000000000" pitchFamily="2" charset="2"/>
              </a:rPr>
              <a:t>кроме</a:t>
            </a:r>
            <a:r>
              <a:rPr lang="ru-RU" altLang="ru-RU" dirty="0">
                <a:sym typeface="Wingdings" panose="05000000000000000000" pitchFamily="2" charset="2"/>
              </a:rPr>
              <a:t> </a:t>
            </a:r>
            <a:r>
              <a:rPr lang="ru-RU" altLang="ru-RU" dirty="0" err="1">
                <a:sym typeface="Wingdings" panose="05000000000000000000" pitchFamily="2" charset="2"/>
              </a:rPr>
              <a:t>п.п</a:t>
            </a:r>
            <a:r>
              <a:rPr lang="ru-RU" altLang="ru-RU" dirty="0">
                <a:sym typeface="Wingdings" panose="05000000000000000000" pitchFamily="2" charset="2"/>
              </a:rPr>
              <a:t>. 17, 21, 27, 35, 140, 141, 144 и 146, без ограничения по количеству, если НМЦК/ЦК не превышает </a:t>
            </a:r>
            <a:r>
              <a:rPr lang="ru-RU" altLang="ru-RU" b="1" dirty="0">
                <a:sym typeface="Wingdings" panose="05000000000000000000" pitchFamily="2" charset="2"/>
              </a:rPr>
              <a:t>1 млн. руб. </a:t>
            </a:r>
            <a:r>
              <a:rPr lang="ru-RU" altLang="ru-RU" dirty="0">
                <a:sym typeface="Wingdings" panose="05000000000000000000" pitchFamily="2" charset="2"/>
              </a:rPr>
              <a:t>и цена любой единицы товара в ОНМЦК не превышает </a:t>
            </a:r>
            <a:r>
              <a:rPr lang="ru-RU" altLang="ru-RU" b="1" dirty="0">
                <a:sym typeface="Wingdings" panose="05000000000000000000" pitchFamily="2" charset="2"/>
              </a:rPr>
              <a:t>300 тыс. </a:t>
            </a:r>
            <a:r>
              <a:rPr lang="ru-RU" altLang="ru-RU" dirty="0">
                <a:sym typeface="Wingdings" panose="05000000000000000000" pitchFamily="2" charset="2"/>
              </a:rPr>
              <a:t>рублей;</a:t>
            </a:r>
          </a:p>
          <a:p>
            <a:pPr marL="0" indent="0">
              <a:lnSpc>
                <a:spcPct val="80000"/>
              </a:lnSpc>
              <a:spcBef>
                <a:spcPts val="600"/>
              </a:spcBef>
              <a:buNone/>
              <a:defRPr/>
            </a:pPr>
            <a:endParaRPr lang="ru-RU" altLang="ru-RU" sz="2400" dirty="0">
              <a:sym typeface="Wingdings" panose="05000000000000000000" pitchFamily="2" charset="2"/>
            </a:endParaRPr>
          </a:p>
          <a:p>
            <a:pPr marL="0" indent="0">
              <a:lnSpc>
                <a:spcPct val="80000"/>
              </a:lnSpc>
              <a:spcBef>
                <a:spcPts val="600"/>
              </a:spcBef>
              <a:buNone/>
              <a:defRPr/>
            </a:pPr>
            <a:r>
              <a:rPr lang="ru-RU" altLang="ru-RU" sz="2400" b="1" dirty="0">
                <a:sym typeface="Wingdings" panose="05000000000000000000" pitchFamily="2" charset="2"/>
              </a:rPr>
              <a:t>Пример:</a:t>
            </a:r>
          </a:p>
          <a:p>
            <a:pPr>
              <a:lnSpc>
                <a:spcPct val="80000"/>
              </a:lnSpc>
              <a:spcBef>
                <a:spcPts val="600"/>
              </a:spcBef>
              <a:buFontTx/>
              <a:buChar char="-"/>
              <a:defRPr/>
            </a:pPr>
            <a:r>
              <a:rPr lang="ru-RU" altLang="ru-RU" sz="2400" dirty="0">
                <a:sym typeface="Wingdings" panose="05000000000000000000" pitchFamily="2" charset="2"/>
              </a:rPr>
              <a:t>Заказчик закупает столовые приборы (</a:t>
            </a:r>
            <a:r>
              <a:rPr lang="ru-RU" altLang="ru-RU" sz="2400" b="1" dirty="0">
                <a:sym typeface="Wingdings" panose="05000000000000000000" pitchFamily="2" charset="2"/>
              </a:rPr>
              <a:t>поз. 21 </a:t>
            </a:r>
            <a:r>
              <a:rPr lang="ru-RU" altLang="ru-RU" sz="2400" dirty="0">
                <a:sym typeface="Wingdings" panose="05000000000000000000" pitchFamily="2" charset="2"/>
              </a:rPr>
              <a:t>запреты), сумма закупки 40 000 рублей, цена за единицу менее 300 </a:t>
            </a:r>
            <a:r>
              <a:rPr lang="ru-RU" altLang="ru-RU" sz="2400" dirty="0" err="1">
                <a:sym typeface="Wingdings" panose="05000000000000000000" pitchFamily="2" charset="2"/>
              </a:rPr>
              <a:t>т.р</a:t>
            </a:r>
            <a:r>
              <a:rPr lang="ru-RU" altLang="ru-RU" sz="2400" dirty="0">
                <a:sym typeface="Wingdings" panose="05000000000000000000" pitchFamily="2" charset="2"/>
              </a:rPr>
              <a:t>., установлено исключение «по сумме»</a:t>
            </a:r>
          </a:p>
          <a:p>
            <a:pPr>
              <a:lnSpc>
                <a:spcPct val="80000"/>
              </a:lnSpc>
              <a:spcBef>
                <a:spcPts val="600"/>
              </a:spcBef>
              <a:buFontTx/>
              <a:buChar char="-"/>
              <a:defRPr/>
            </a:pPr>
            <a:r>
              <a:rPr lang="ru-RU" altLang="ru-RU" sz="2400" dirty="0">
                <a:sym typeface="Wingdings" panose="05000000000000000000" pitchFamily="2" charset="2"/>
              </a:rPr>
              <a:t>Запрос разъяснений: «Информируем Вас, что в закупки для муниципальных и государственных нужд допускаются столовые приборы только российского производства, включенные в реестр РПП. В Постановление Правительства РФ №1875 от 23.12.2024 внесены изменения от 10.06.2025 №879  и на позицию 21 (столовые приборы - ОКПД2 25.71.14) не действует исключение в виде неприменения запрета согласно </a:t>
            </a:r>
            <a:r>
              <a:rPr lang="ru-RU" altLang="ru-RU" sz="2400" dirty="0" err="1">
                <a:sym typeface="Wingdings" panose="05000000000000000000" pitchFamily="2" charset="2"/>
              </a:rPr>
              <a:t>п.п</a:t>
            </a:r>
            <a:r>
              <a:rPr lang="ru-RU" altLang="ru-RU" sz="2400" dirty="0">
                <a:sym typeface="Wingdings" panose="05000000000000000000" pitchFamily="2" charset="2"/>
              </a:rPr>
              <a:t>. "И" и "З" п.5 Постановления.  Только запрет.  При размещении закупок просим Вас соблюдать действующее законодательство».</a:t>
            </a:r>
          </a:p>
        </p:txBody>
      </p:sp>
    </p:spTree>
    <p:extLst>
      <p:ext uri="{BB962C8B-B14F-4D97-AF65-F5344CB8AC3E}">
        <p14:creationId xmlns:p14="http://schemas.microsoft.com/office/powerpoint/2010/main" val="16651240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463062" y="188855"/>
            <a:ext cx="8780691" cy="1174431"/>
          </a:xfrm>
        </p:spPr>
        <p:txBody>
          <a:bodyPr>
            <a:noAutofit/>
          </a:bodyPr>
          <a:lstStyle/>
          <a:p>
            <a:pPr algn="ctr"/>
            <a:r>
              <a:rPr lang="ru-RU" altLang="ru-RU" sz="3600" b="1" dirty="0">
                <a:latin typeface="Arial" panose="020B0604020202020204" pitchFamily="34" charset="0"/>
                <a:cs typeface="Arial" panose="020B0604020202020204" pitchFamily="34" charset="0"/>
              </a:rPr>
              <a:t>Закупка у ЕП</a:t>
            </a:r>
          </a:p>
        </p:txBody>
      </p:sp>
      <p:sp>
        <p:nvSpPr>
          <p:cNvPr id="4099" name="Объект 2"/>
          <p:cNvSpPr>
            <a:spLocks noGrp="1"/>
          </p:cNvSpPr>
          <p:nvPr>
            <p:ph idx="4294967295"/>
          </p:nvPr>
        </p:nvSpPr>
        <p:spPr>
          <a:xfrm>
            <a:off x="241069" y="1429789"/>
            <a:ext cx="11754196" cy="5239356"/>
          </a:xfrm>
          <a:prstGeom prst="rect">
            <a:avLst/>
          </a:prstGeom>
        </p:spPr>
        <p:txBody>
          <a:bodyPr>
            <a:normAutofit lnSpcReduction="10000"/>
          </a:bodyPr>
          <a:lstStyle/>
          <a:p>
            <a:pPr marL="0" indent="0">
              <a:spcBef>
                <a:spcPts val="450"/>
              </a:spcBef>
              <a:buNone/>
              <a:defRPr/>
            </a:pPr>
            <a:r>
              <a:rPr lang="ru-RU" sz="3200" b="1" dirty="0">
                <a:latin typeface="Arial" panose="020B0604020202020204" pitchFamily="34" charset="0"/>
                <a:cs typeface="Arial" panose="020B0604020202020204" pitchFamily="34" charset="0"/>
                <a:sym typeface="Wingdings" panose="05000000000000000000" pitchFamily="2" charset="2"/>
              </a:rPr>
              <a:t>Что делаем: </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1. Выясняем вид </a:t>
            </a:r>
            <a:r>
              <a:rPr lang="ru-RU" sz="3200" dirty="0" err="1">
                <a:latin typeface="Arial" panose="020B0604020202020204" pitchFamily="34" charset="0"/>
                <a:cs typeface="Arial" panose="020B0604020202020204" pitchFamily="34" charset="0"/>
                <a:sym typeface="Wingdings" panose="05000000000000000000" pitchFamily="2" charset="2"/>
              </a:rPr>
              <a:t>нац.режима</a:t>
            </a:r>
            <a:r>
              <a:rPr lang="ru-RU" sz="3200" dirty="0">
                <a:latin typeface="Arial" panose="020B0604020202020204" pitchFamily="34" charset="0"/>
                <a:cs typeface="Arial" panose="020B0604020202020204" pitchFamily="34" charset="0"/>
                <a:sym typeface="Wingdings" panose="05000000000000000000" pitchFamily="2" charset="2"/>
              </a:rPr>
              <a:t>: </a:t>
            </a:r>
            <a:r>
              <a:rPr lang="ru-RU" sz="3200" dirty="0">
                <a:solidFill>
                  <a:srgbClr val="FF0000"/>
                </a:solidFill>
                <a:latin typeface="Arial" panose="020B0604020202020204" pitchFamily="34" charset="0"/>
                <a:cs typeface="Arial" panose="020B0604020202020204" pitchFamily="34" charset="0"/>
                <a:sym typeface="Wingdings" panose="05000000000000000000" pitchFamily="2" charset="2"/>
              </a:rPr>
              <a:t>запрет – применяем или ищем исключение</a:t>
            </a:r>
            <a:r>
              <a:rPr lang="ru-RU" sz="3200" dirty="0">
                <a:latin typeface="Arial" panose="020B0604020202020204" pitchFamily="34" charset="0"/>
                <a:cs typeface="Arial" panose="020B0604020202020204" pitchFamily="34" charset="0"/>
                <a:sym typeface="Wingdings" panose="05000000000000000000" pitchFamily="2" charset="2"/>
              </a:rPr>
              <a:t>, ограничение или преимущество – не применяем</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2. Описание объекта закупки по РФ товарам (если не применяем запрет) делать не надо, но рекомендуется обосновать, почему не покупаем РФ товар. </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3. Обоснование цены делаем по ПП 1875: РРПП-</a:t>
            </a:r>
            <a:r>
              <a:rPr lang="ru-RU" sz="3200" dirty="0" err="1">
                <a:latin typeface="Arial" panose="020B0604020202020204" pitchFamily="34" charset="0"/>
                <a:cs typeface="Arial" panose="020B0604020202020204" pitchFamily="34" charset="0"/>
                <a:sym typeface="Wingdings" panose="05000000000000000000" pitchFamily="2" charset="2"/>
              </a:rPr>
              <a:t>ные</a:t>
            </a:r>
            <a:r>
              <a:rPr lang="ru-RU" sz="3200" dirty="0">
                <a:latin typeface="Arial" panose="020B0604020202020204" pitchFamily="34" charset="0"/>
                <a:cs typeface="Arial" panose="020B0604020202020204" pitchFamily="34" charset="0"/>
                <a:sym typeface="Wingdings" panose="05000000000000000000" pitchFamily="2" charset="2"/>
              </a:rPr>
              <a:t> товары, потом РФ товары, потом ЕАЭС РПП товары, только потом иностранные. Либо «отстройка» по цене, либо «отстройка» по характеристикам</a:t>
            </a:r>
          </a:p>
          <a:p>
            <a:pPr marL="0" indent="0">
              <a:spcBef>
                <a:spcPts val="450"/>
              </a:spcBef>
              <a:buNone/>
              <a:defRPr/>
            </a:pPr>
            <a:r>
              <a:rPr lang="ru-RU" sz="3200" dirty="0">
                <a:latin typeface="Arial" panose="020B0604020202020204" pitchFamily="34" charset="0"/>
                <a:cs typeface="Arial" panose="020B0604020202020204" pitchFamily="34" charset="0"/>
                <a:sym typeface="Wingdings" panose="05000000000000000000" pitchFamily="2" charset="2"/>
              </a:rPr>
              <a:t>- В «электронном магазине» / ЕАТ - аналогично</a:t>
            </a:r>
          </a:p>
        </p:txBody>
      </p:sp>
    </p:spTree>
    <p:extLst>
      <p:ext uri="{BB962C8B-B14F-4D97-AF65-F5344CB8AC3E}">
        <p14:creationId xmlns:p14="http://schemas.microsoft.com/office/powerpoint/2010/main" val="84289650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2765-02DB-807B-AEA8-63FCB1CE73B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8DFD288-1BF9-722B-7E28-2E22CD0A1516}"/>
              </a:ext>
            </a:extLst>
          </p:cNvPr>
          <p:cNvSpPr>
            <a:spLocks noGrp="1" noChangeArrowheads="1"/>
          </p:cNvSpPr>
          <p:nvPr>
            <p:ph type="title"/>
          </p:nvPr>
        </p:nvSpPr>
        <p:spPr/>
        <p:txBody>
          <a:bodyPr>
            <a:normAutofit/>
          </a:bodyPr>
          <a:lstStyle/>
          <a:p>
            <a:pPr algn="ctr"/>
            <a:r>
              <a:rPr lang="ru-RU" altLang="ru-RU" sz="3600" b="1" dirty="0">
                <a:latin typeface="Arial" panose="020B0604020202020204" pitchFamily="34" charset="0"/>
              </a:rPr>
              <a:t>Алгоритм применения ПП 1875</a:t>
            </a:r>
          </a:p>
        </p:txBody>
      </p:sp>
      <p:sp>
        <p:nvSpPr>
          <p:cNvPr id="11267" name="Rectangle 3">
            <a:extLst>
              <a:ext uri="{FF2B5EF4-FFF2-40B4-BE49-F238E27FC236}">
                <a16:creationId xmlns:a16="http://schemas.microsoft.com/office/drawing/2014/main" id="{176178A3-E4E4-566C-4A06-9A26940326FB}"/>
              </a:ext>
            </a:extLst>
          </p:cNvPr>
          <p:cNvSpPr>
            <a:spLocks noGrp="1" noChangeArrowheads="1"/>
          </p:cNvSpPr>
          <p:nvPr>
            <p:ph type="body" idx="4294967295"/>
          </p:nvPr>
        </p:nvSpPr>
        <p:spPr>
          <a:xfrm>
            <a:off x="331788" y="1147763"/>
            <a:ext cx="11860212" cy="5521325"/>
          </a:xfrm>
          <a:prstGeom prst="rect">
            <a:avLst/>
          </a:prstGeom>
        </p:spPr>
        <p:txBody>
          <a:bodyPr>
            <a:normAutofit/>
          </a:bodyPr>
          <a:lstStyle/>
          <a:p>
            <a:pPr marL="0" indent="0">
              <a:lnSpc>
                <a:spcPct val="80000"/>
              </a:lnSpc>
              <a:spcBef>
                <a:spcPts val="600"/>
              </a:spcBef>
              <a:buNone/>
              <a:defRPr/>
            </a:pPr>
            <a:r>
              <a:rPr lang="ru-RU" altLang="ru-RU" dirty="0">
                <a:latin typeface="Arial" panose="020B0604020202020204" pitchFamily="34" charset="0"/>
                <a:cs typeface="Arial" panose="020B0604020202020204" pitchFamily="34" charset="0"/>
              </a:rPr>
              <a:t>1) определить надо или не надо применять </a:t>
            </a:r>
            <a:r>
              <a:rPr lang="ru-RU" altLang="ru-RU" dirty="0" err="1">
                <a:latin typeface="Arial" panose="020B0604020202020204" pitchFamily="34" charset="0"/>
                <a:cs typeface="Arial" panose="020B0604020202020204" pitchFamily="34" charset="0"/>
              </a:rPr>
              <a:t>нац.режим</a:t>
            </a:r>
            <a:r>
              <a:rPr lang="ru-RU" altLang="ru-RU" dirty="0">
                <a:latin typeface="Arial" panose="020B0604020202020204" pitchFamily="34" charset="0"/>
                <a:cs typeface="Arial" panose="020B0604020202020204" pitchFamily="34" charset="0"/>
              </a:rPr>
              <a:t>, и если надо, то какой. По ОКПД 2 и по наименованию (и по НКМИ):</a:t>
            </a:r>
          </a:p>
          <a:p>
            <a:pPr>
              <a:lnSpc>
                <a:spcPct val="80000"/>
              </a:lnSpc>
              <a:spcBef>
                <a:spcPts val="600"/>
              </a:spcBef>
              <a:defRPr/>
            </a:pPr>
            <a:r>
              <a:rPr lang="ru-RU" altLang="ru-RU" dirty="0">
                <a:latin typeface="Arial" panose="020B0604020202020204" pitchFamily="34" charset="0"/>
                <a:cs typeface="Arial" panose="020B0604020202020204" pitchFamily="34" charset="0"/>
              </a:rPr>
              <a:t>ОКПД2 в прил. № 1? Да – запрет, ищем исключение. </a:t>
            </a:r>
          </a:p>
          <a:p>
            <a:pPr marL="0" indent="0">
              <a:lnSpc>
                <a:spcPct val="80000"/>
              </a:lnSpc>
              <a:spcBef>
                <a:spcPts val="600"/>
              </a:spcBef>
              <a:buNone/>
              <a:defRPr/>
            </a:pPr>
            <a:r>
              <a:rPr lang="ru-RU" altLang="ru-RU" dirty="0">
                <a:latin typeface="Arial" panose="020B0604020202020204" pitchFamily="34" charset="0"/>
                <a:cs typeface="Arial" panose="020B0604020202020204" pitchFamily="34" charset="0"/>
              </a:rPr>
              <a:t>Нет </a:t>
            </a:r>
          </a:p>
          <a:p>
            <a:pPr>
              <a:lnSpc>
                <a:spcPct val="80000"/>
              </a:lnSpc>
              <a:spcBef>
                <a:spcPts val="600"/>
              </a:spcBef>
              <a:defRPr/>
            </a:pPr>
            <a:r>
              <a:rPr lang="ru-RU" altLang="ru-RU" dirty="0">
                <a:latin typeface="Arial" panose="020B0604020202020204" pitchFamily="34" charset="0"/>
                <a:cs typeface="Arial" panose="020B0604020202020204" pitchFamily="34" charset="0"/>
              </a:rPr>
              <a:t>ОКПД2 в прил. № 2? Да – ограничение. </a:t>
            </a:r>
          </a:p>
          <a:p>
            <a:pPr marL="0" indent="0">
              <a:lnSpc>
                <a:spcPct val="80000"/>
              </a:lnSpc>
              <a:spcBef>
                <a:spcPts val="600"/>
              </a:spcBef>
              <a:buNone/>
              <a:defRPr/>
            </a:pPr>
            <a:r>
              <a:rPr lang="ru-RU" altLang="ru-RU" dirty="0">
                <a:latin typeface="Arial" panose="020B0604020202020204" pitchFamily="34" charset="0"/>
                <a:cs typeface="Arial" panose="020B0604020202020204" pitchFamily="34" charset="0"/>
              </a:rPr>
              <a:t>Нет</a:t>
            </a:r>
          </a:p>
          <a:p>
            <a:pPr>
              <a:lnSpc>
                <a:spcPct val="80000"/>
              </a:lnSpc>
              <a:spcBef>
                <a:spcPts val="600"/>
              </a:spcBef>
              <a:defRPr/>
            </a:pPr>
            <a:r>
              <a:rPr lang="ru-RU" altLang="ru-RU" dirty="0">
                <a:latin typeface="Arial" panose="020B0604020202020204" pitchFamily="34" charset="0"/>
                <a:cs typeface="Arial" panose="020B0604020202020204" pitchFamily="34" charset="0"/>
              </a:rPr>
              <a:t>Устанавливаем преимущество</a:t>
            </a:r>
          </a:p>
          <a:p>
            <a:pPr marL="0" indent="0">
              <a:lnSpc>
                <a:spcPct val="80000"/>
              </a:lnSpc>
              <a:spcBef>
                <a:spcPts val="600"/>
              </a:spcBef>
              <a:buNone/>
              <a:defRPr/>
            </a:pPr>
            <a:br>
              <a:rPr lang="ru-RU" altLang="ru-RU" dirty="0">
                <a:latin typeface="Arial" panose="020B0604020202020204" pitchFamily="34" charset="0"/>
                <a:cs typeface="Arial" panose="020B0604020202020204" pitchFamily="34" charset="0"/>
              </a:rPr>
            </a:br>
            <a:r>
              <a:rPr lang="ru-RU" altLang="ru-RU" dirty="0">
                <a:latin typeface="Arial" panose="020B0604020202020204" pitchFamily="34" charset="0"/>
                <a:cs typeface="Arial" panose="020B0604020202020204" pitchFamily="34" charset="0"/>
              </a:rPr>
              <a:t>2) проверить исключения и особенности</a:t>
            </a:r>
          </a:p>
          <a:p>
            <a:pPr marL="0" indent="0">
              <a:lnSpc>
                <a:spcPct val="80000"/>
              </a:lnSpc>
              <a:spcBef>
                <a:spcPts val="600"/>
              </a:spcBef>
              <a:buNone/>
              <a:defRPr/>
            </a:pPr>
            <a:br>
              <a:rPr lang="ru-RU" altLang="ru-RU" dirty="0">
                <a:latin typeface="Arial" panose="020B0604020202020204" pitchFamily="34" charset="0"/>
                <a:cs typeface="Arial" panose="020B0604020202020204" pitchFamily="34" charset="0"/>
              </a:rPr>
            </a:br>
            <a:r>
              <a:rPr lang="ru-RU" altLang="ru-RU" dirty="0">
                <a:latin typeface="Arial" panose="020B0604020202020204" pitchFamily="34" charset="0"/>
                <a:cs typeface="Arial" panose="020B0604020202020204" pitchFamily="34" charset="0"/>
              </a:rPr>
              <a:t>3) правильно рассмотреть заявки</a:t>
            </a:r>
          </a:p>
          <a:p>
            <a:pPr marL="0" indent="0">
              <a:lnSpc>
                <a:spcPct val="80000"/>
              </a:lnSpc>
              <a:spcBef>
                <a:spcPts val="600"/>
              </a:spcBef>
              <a:buNone/>
              <a:defRPr/>
            </a:pPr>
            <a:br>
              <a:rPr lang="ru-RU" altLang="ru-RU" dirty="0">
                <a:latin typeface="Arial" panose="020B0604020202020204" pitchFamily="34" charset="0"/>
                <a:cs typeface="Arial" panose="020B0604020202020204" pitchFamily="34" charset="0"/>
              </a:rPr>
            </a:br>
            <a:r>
              <a:rPr lang="ru-RU" altLang="ru-RU" dirty="0">
                <a:latin typeface="Arial" panose="020B0604020202020204" pitchFamily="34" charset="0"/>
                <a:cs typeface="Arial" panose="020B0604020202020204" pitchFamily="34" charset="0"/>
              </a:rPr>
              <a:t>4) учесть порядок замены товара (если </a:t>
            </a:r>
            <a:r>
              <a:rPr lang="ru-RU" altLang="ru-RU" dirty="0" err="1">
                <a:latin typeface="Arial" panose="020B0604020202020204" pitchFamily="34" charset="0"/>
                <a:cs typeface="Arial" panose="020B0604020202020204" pitchFamily="34" charset="0"/>
              </a:rPr>
              <a:t>нац.режим</a:t>
            </a:r>
            <a:r>
              <a:rPr lang="ru-RU" altLang="ru-RU" dirty="0">
                <a:latin typeface="Arial" panose="020B0604020202020204" pitchFamily="34" charset="0"/>
                <a:cs typeface="Arial" panose="020B0604020202020204" pitchFamily="34" charset="0"/>
              </a:rPr>
              <a:t> сработал – только на ЕАЭС)</a:t>
            </a:r>
            <a:endParaRPr lang="ru-RU" altLang="ru-RU" dirty="0">
              <a:sym typeface="Wingdings" panose="05000000000000000000" pitchFamily="2" charset="2"/>
            </a:endParaRPr>
          </a:p>
        </p:txBody>
      </p:sp>
      <p:sp>
        <p:nvSpPr>
          <p:cNvPr id="2" name="TextBox 1">
            <a:extLst>
              <a:ext uri="{FF2B5EF4-FFF2-40B4-BE49-F238E27FC236}">
                <a16:creationId xmlns:a16="http://schemas.microsoft.com/office/drawing/2014/main" id="{CD5DD845-6026-4578-AA44-EAE2BB9837D3}"/>
              </a:ext>
            </a:extLst>
          </p:cNvPr>
          <p:cNvSpPr txBox="1"/>
          <p:nvPr/>
        </p:nvSpPr>
        <p:spPr>
          <a:xfrm>
            <a:off x="7617350" y="2540745"/>
            <a:ext cx="4242141" cy="2862322"/>
          </a:xfrm>
          <a:prstGeom prst="rect">
            <a:avLst/>
          </a:prstGeom>
          <a:noFill/>
          <a:ln>
            <a:solidFill>
              <a:srgbClr val="0000F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rgbClr val="002060"/>
                </a:solidFill>
                <a:effectLst/>
                <a:uLnTx/>
                <a:uFillTx/>
                <a:latin typeface="Arial" panose="020B0604020202020204"/>
                <a:ea typeface="+mn-ea"/>
                <a:cs typeface="+mn-cs"/>
              </a:rPr>
              <a:t>Также: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rgbClr val="002060"/>
                </a:solidFill>
                <a:effectLst/>
                <a:uLnTx/>
                <a:uFillTx/>
                <a:latin typeface="Arial" panose="020B0604020202020204"/>
                <a:ea typeface="+mn-ea"/>
                <a:cs typeface="+mn-cs"/>
              </a:rPr>
              <a:t>1) ООЗ и ОНМЦК по ГИСП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rgbClr val="002060"/>
                </a:solidFill>
                <a:effectLst/>
                <a:uLnTx/>
                <a:uFillTx/>
                <a:latin typeface="Arial" panose="020B0604020202020204"/>
                <a:ea typeface="+mn-ea"/>
                <a:cs typeface="+mn-cs"/>
              </a:rPr>
              <a:t>2) проверить прил. № 3 по «квоте» ЕАЭС товаров - пример: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rgbClr val="002060"/>
                </a:solidFill>
                <a:effectLst/>
                <a:uLnTx/>
                <a:uFillTx/>
                <a:latin typeface="Arial" panose="020B0604020202020204"/>
                <a:ea typeface="+mn-ea"/>
                <a:cs typeface="+mn-cs"/>
              </a:rPr>
              <a:t>- в прил. № 3 указано 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rgbClr val="002060"/>
                </a:solidFill>
                <a:effectLst/>
                <a:uLnTx/>
                <a:uFillTx/>
                <a:latin typeface="Arial" panose="020B0604020202020204"/>
                <a:ea typeface="+mn-ea"/>
                <a:cs typeface="+mn-cs"/>
              </a:rPr>
              <a:t>- заказчик </a:t>
            </a:r>
            <a:r>
              <a:rPr kumimoji="0" lang="ru-RU" sz="2000" b="0" i="0" u="sng" strike="noStrike" kern="0" cap="none" spc="0" normalizeH="0" baseline="0" noProof="0" dirty="0">
                <a:ln>
                  <a:noFill/>
                </a:ln>
                <a:solidFill>
                  <a:srgbClr val="002060"/>
                </a:solidFill>
                <a:effectLst/>
                <a:uLnTx/>
                <a:uFillTx/>
                <a:latin typeface="Arial" panose="020B0604020202020204"/>
                <a:ea typeface="+mn-ea"/>
                <a:cs typeface="+mn-cs"/>
              </a:rPr>
              <a:t>пытается</a:t>
            </a:r>
            <a:r>
              <a:rPr kumimoji="0" lang="ru-RU" sz="2000" b="0" i="0" u="none" strike="noStrike" kern="0" cap="none" spc="0" normalizeH="0" baseline="0" noProof="0" dirty="0">
                <a:ln>
                  <a:noFill/>
                </a:ln>
                <a:solidFill>
                  <a:srgbClr val="002060"/>
                </a:solidFill>
                <a:effectLst/>
                <a:uLnTx/>
                <a:uFillTx/>
                <a:latin typeface="Arial" panose="020B0604020202020204"/>
                <a:ea typeface="+mn-ea"/>
                <a:cs typeface="+mn-cs"/>
              </a:rPr>
              <a:t> из 3 шт. купить 2 шт. из ЕАЭС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srgbClr val="002060"/>
                </a:solidFill>
                <a:effectLst/>
                <a:uLnTx/>
                <a:uFillTx/>
                <a:latin typeface="Arial" panose="020B0604020202020204"/>
                <a:ea typeface="+mn-ea"/>
                <a:cs typeface="+mn-cs"/>
              </a:rPr>
              <a:t>- не вышло – пояснение в отчёте за год</a:t>
            </a:r>
          </a:p>
        </p:txBody>
      </p:sp>
    </p:spTree>
    <p:extLst>
      <p:ext uri="{BB962C8B-B14F-4D97-AF65-F5344CB8AC3E}">
        <p14:creationId xmlns:p14="http://schemas.microsoft.com/office/powerpoint/2010/main" val="34393921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2765-02DB-807B-AEA8-63FCB1CE73B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8DFD288-1BF9-722B-7E28-2E22CD0A1516}"/>
              </a:ext>
            </a:extLst>
          </p:cNvPr>
          <p:cNvSpPr>
            <a:spLocks noGrp="1" noChangeArrowheads="1"/>
          </p:cNvSpPr>
          <p:nvPr>
            <p:ph type="title"/>
          </p:nvPr>
        </p:nvSpPr>
        <p:spPr/>
        <p:txBody>
          <a:bodyPr>
            <a:normAutofit/>
          </a:bodyPr>
          <a:lstStyle/>
          <a:p>
            <a:pPr algn="ctr"/>
            <a:r>
              <a:rPr lang="ru-RU" altLang="ru-RU" sz="3600" b="1" dirty="0">
                <a:latin typeface="Arial" panose="020B0604020202020204" pitchFamily="34" charset="0"/>
              </a:rPr>
              <a:t>Алгоритм проверки ПП 1875</a:t>
            </a:r>
          </a:p>
        </p:txBody>
      </p:sp>
      <p:sp>
        <p:nvSpPr>
          <p:cNvPr id="11267" name="Rectangle 3">
            <a:extLst>
              <a:ext uri="{FF2B5EF4-FFF2-40B4-BE49-F238E27FC236}">
                <a16:creationId xmlns:a16="http://schemas.microsoft.com/office/drawing/2014/main" id="{176178A3-E4E4-566C-4A06-9A26940326FB}"/>
              </a:ext>
            </a:extLst>
          </p:cNvPr>
          <p:cNvSpPr>
            <a:spLocks noGrp="1" noChangeArrowheads="1"/>
          </p:cNvSpPr>
          <p:nvPr>
            <p:ph type="body" idx="4294967295"/>
          </p:nvPr>
        </p:nvSpPr>
        <p:spPr>
          <a:xfrm>
            <a:off x="331788" y="1147763"/>
            <a:ext cx="11860212" cy="5521325"/>
          </a:xfrm>
          <a:prstGeom prst="rect">
            <a:avLst/>
          </a:prstGeom>
        </p:spPr>
        <p:txBody>
          <a:bodyPr>
            <a:normAutofit fontScale="92500" lnSpcReduction="10000"/>
          </a:bodyPr>
          <a:lstStyle/>
          <a:p>
            <a:pPr marL="0" indent="0">
              <a:lnSpc>
                <a:spcPct val="80000"/>
              </a:lnSpc>
              <a:spcBef>
                <a:spcPts val="600"/>
              </a:spcBef>
              <a:buNone/>
              <a:defRPr/>
            </a:pPr>
            <a:r>
              <a:rPr lang="ru-RU" altLang="ru-RU" dirty="0">
                <a:latin typeface="Arial" panose="020B0604020202020204" pitchFamily="34" charset="0"/>
                <a:cs typeface="Arial" panose="020B0604020202020204" pitchFamily="34" charset="0"/>
              </a:rPr>
              <a:t>1) Проверить по наименованию товара и коду ОКПД 2 правильно ли заказчик применил </a:t>
            </a:r>
            <a:r>
              <a:rPr lang="ru-RU" altLang="ru-RU" dirty="0" err="1">
                <a:latin typeface="Arial" panose="020B0604020202020204" pitchFamily="34" charset="0"/>
                <a:cs typeface="Arial" panose="020B0604020202020204" pitchFamily="34" charset="0"/>
              </a:rPr>
              <a:t>нац.режим</a:t>
            </a:r>
            <a:endParaRPr lang="ru-RU" altLang="ru-RU" dirty="0">
              <a:latin typeface="Arial" panose="020B0604020202020204" pitchFamily="34" charset="0"/>
              <a:cs typeface="Arial" panose="020B0604020202020204" pitchFamily="34" charset="0"/>
            </a:endParaRPr>
          </a:p>
          <a:p>
            <a:pPr marL="0" indent="0">
              <a:lnSpc>
                <a:spcPct val="80000"/>
              </a:lnSpc>
              <a:spcBef>
                <a:spcPts val="600"/>
              </a:spcBef>
              <a:buNone/>
              <a:defRPr/>
            </a:pPr>
            <a:br>
              <a:rPr lang="ru-RU" altLang="ru-RU" dirty="0">
                <a:latin typeface="Arial" panose="020B0604020202020204" pitchFamily="34" charset="0"/>
                <a:cs typeface="Arial" panose="020B0604020202020204" pitchFamily="34" charset="0"/>
              </a:rPr>
            </a:br>
            <a:r>
              <a:rPr lang="ru-RU" altLang="ru-RU" dirty="0">
                <a:latin typeface="Arial" panose="020B0604020202020204" pitchFamily="34" charset="0"/>
                <a:cs typeface="Arial" panose="020B0604020202020204" pitchFamily="34" charset="0"/>
              </a:rPr>
              <a:t>2) Проверить применил ли особенности</a:t>
            </a:r>
          </a:p>
          <a:p>
            <a:pPr marL="0" indent="0">
              <a:lnSpc>
                <a:spcPct val="80000"/>
              </a:lnSpc>
              <a:spcBef>
                <a:spcPts val="600"/>
              </a:spcBef>
              <a:buNone/>
              <a:defRPr/>
            </a:pPr>
            <a:br>
              <a:rPr lang="ru-RU" altLang="ru-RU" dirty="0">
                <a:latin typeface="Arial" panose="020B0604020202020204" pitchFamily="34" charset="0"/>
                <a:cs typeface="Arial" panose="020B0604020202020204" pitchFamily="34" charset="0"/>
              </a:rPr>
            </a:br>
            <a:r>
              <a:rPr lang="ru-RU" altLang="ru-RU" dirty="0">
                <a:latin typeface="Arial" panose="020B0604020202020204" pitchFamily="34" charset="0"/>
                <a:cs typeface="Arial" panose="020B0604020202020204" pitchFamily="34" charset="0"/>
              </a:rPr>
              <a:t>3) Если установлено исключение, проверить правильность установления</a:t>
            </a:r>
          </a:p>
          <a:p>
            <a:pPr marL="0" indent="0">
              <a:lnSpc>
                <a:spcPct val="80000"/>
              </a:lnSpc>
              <a:spcBef>
                <a:spcPts val="600"/>
              </a:spcBef>
              <a:buNone/>
              <a:defRPr/>
            </a:pPr>
            <a:br>
              <a:rPr lang="ru-RU" altLang="ru-RU" dirty="0">
                <a:latin typeface="Arial" panose="020B0604020202020204" pitchFamily="34" charset="0"/>
                <a:cs typeface="Arial" panose="020B0604020202020204" pitchFamily="34" charset="0"/>
              </a:rPr>
            </a:br>
            <a:r>
              <a:rPr lang="ru-RU" altLang="ru-RU" dirty="0">
                <a:latin typeface="Arial" panose="020B0604020202020204" pitchFamily="34" charset="0"/>
                <a:cs typeface="Arial" panose="020B0604020202020204" pitchFamily="34" charset="0"/>
              </a:rPr>
              <a:t>4) Проверить порядок ОНМЦК (только КСП и ВФК) и описания объекта закупки</a:t>
            </a:r>
          </a:p>
          <a:p>
            <a:pPr marL="0" indent="0">
              <a:lnSpc>
                <a:spcPct val="80000"/>
              </a:lnSpc>
              <a:spcBef>
                <a:spcPts val="600"/>
              </a:spcBef>
              <a:buNone/>
              <a:defRPr/>
            </a:pPr>
            <a:endParaRPr lang="ru-RU" altLang="ru-RU" dirty="0">
              <a:latin typeface="Arial" panose="020B0604020202020204" pitchFamily="34" charset="0"/>
              <a:cs typeface="Arial" panose="020B0604020202020204" pitchFamily="34" charset="0"/>
              <a:sym typeface="Wingdings" panose="05000000000000000000" pitchFamily="2" charset="2"/>
            </a:endParaRPr>
          </a:p>
          <a:p>
            <a:pPr marL="0" indent="0">
              <a:lnSpc>
                <a:spcPct val="80000"/>
              </a:lnSpc>
              <a:spcBef>
                <a:spcPts val="600"/>
              </a:spcBef>
              <a:buNone/>
              <a:defRPr/>
            </a:pPr>
            <a:r>
              <a:rPr lang="ru-RU" altLang="ru-RU" dirty="0">
                <a:latin typeface="Arial" panose="020B0604020202020204" pitchFamily="34" charset="0"/>
                <a:cs typeface="Arial" panose="020B0604020202020204" pitchFamily="34" charset="0"/>
                <a:sym typeface="Wingdings" panose="05000000000000000000" pitchFamily="2" charset="2"/>
              </a:rPr>
              <a:t>5) Проверить правильность рассмотрения заявок</a:t>
            </a:r>
          </a:p>
          <a:p>
            <a:pPr marL="0" indent="0">
              <a:lnSpc>
                <a:spcPct val="80000"/>
              </a:lnSpc>
              <a:spcBef>
                <a:spcPts val="600"/>
              </a:spcBef>
              <a:buNone/>
              <a:defRPr/>
            </a:pPr>
            <a:endParaRPr lang="ru-RU" altLang="ru-RU" dirty="0">
              <a:latin typeface="Arial" panose="020B0604020202020204" pitchFamily="34" charset="0"/>
              <a:cs typeface="Arial" panose="020B0604020202020204" pitchFamily="34" charset="0"/>
              <a:sym typeface="Wingdings" panose="05000000000000000000" pitchFamily="2" charset="2"/>
            </a:endParaRPr>
          </a:p>
          <a:p>
            <a:pPr marL="0" indent="0">
              <a:lnSpc>
                <a:spcPct val="80000"/>
              </a:lnSpc>
              <a:spcBef>
                <a:spcPts val="600"/>
              </a:spcBef>
              <a:buNone/>
              <a:defRPr/>
            </a:pPr>
            <a:r>
              <a:rPr lang="ru-RU" altLang="ru-RU" dirty="0">
                <a:latin typeface="Arial" panose="020B0604020202020204" pitchFamily="34" charset="0"/>
                <a:cs typeface="Arial" panose="020B0604020202020204" pitchFamily="34" charset="0"/>
                <a:sym typeface="Wingdings" panose="05000000000000000000" pitchFamily="2" charset="2"/>
              </a:rPr>
              <a:t>6) Проверить исполнение контракта – была ли замена на иностранный товар (что является нарушением при «сработавшем) </a:t>
            </a:r>
            <a:r>
              <a:rPr lang="ru-RU" altLang="ru-RU" dirty="0" err="1">
                <a:latin typeface="Arial" panose="020B0604020202020204" pitchFamily="34" charset="0"/>
                <a:cs typeface="Arial" panose="020B0604020202020204" pitchFamily="34" charset="0"/>
                <a:sym typeface="Wingdings" panose="05000000000000000000" pitchFamily="2" charset="2"/>
              </a:rPr>
              <a:t>нац.режиме</a:t>
            </a:r>
            <a:endParaRPr lang="ru-RU" altLang="ru-RU" dirty="0">
              <a:latin typeface="Arial" panose="020B0604020202020204" pitchFamily="34" charset="0"/>
              <a:cs typeface="Arial" panose="020B0604020202020204" pitchFamily="34" charset="0"/>
              <a:sym typeface="Wingdings" panose="05000000000000000000" pitchFamily="2" charset="2"/>
            </a:endParaRPr>
          </a:p>
          <a:p>
            <a:pPr marL="0" indent="0">
              <a:lnSpc>
                <a:spcPct val="80000"/>
              </a:lnSpc>
              <a:spcBef>
                <a:spcPts val="600"/>
              </a:spcBef>
              <a:buNone/>
              <a:defRPr/>
            </a:pPr>
            <a:endParaRPr lang="ru-RU" altLang="ru-RU" dirty="0">
              <a:latin typeface="Arial" panose="020B0604020202020204" pitchFamily="34" charset="0"/>
              <a:cs typeface="Arial" panose="020B0604020202020204" pitchFamily="34" charset="0"/>
              <a:sym typeface="Wingdings" panose="05000000000000000000" pitchFamily="2" charset="2"/>
            </a:endParaRPr>
          </a:p>
          <a:p>
            <a:pPr marL="0" indent="0">
              <a:lnSpc>
                <a:spcPct val="80000"/>
              </a:lnSpc>
              <a:spcBef>
                <a:spcPts val="600"/>
              </a:spcBef>
              <a:buNone/>
              <a:defRPr/>
            </a:pPr>
            <a:r>
              <a:rPr lang="ru-RU" altLang="ru-RU" dirty="0">
                <a:latin typeface="Arial" panose="020B0604020202020204" pitchFamily="34" charset="0"/>
                <a:cs typeface="Arial" panose="020B0604020202020204" pitchFamily="34" charset="0"/>
                <a:sym typeface="Wingdings" panose="05000000000000000000" pitchFamily="2" charset="2"/>
              </a:rPr>
              <a:t>7) Проверить своевременность размещения отчёта о закупке РФ</a:t>
            </a:r>
          </a:p>
        </p:txBody>
      </p:sp>
    </p:spTree>
    <p:extLst>
      <p:ext uri="{BB962C8B-B14F-4D97-AF65-F5344CB8AC3E}">
        <p14:creationId xmlns:p14="http://schemas.microsoft.com/office/powerpoint/2010/main" val="282043137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pPr algn="ctr"/>
            <a:r>
              <a:rPr lang="ru-RU" altLang="ru-RU" b="1" dirty="0">
                <a:cs typeface="Arial" panose="020B0604020202020204" pitchFamily="34" charset="0"/>
              </a:rPr>
              <a:t>Типичные нарушения</a:t>
            </a:r>
          </a:p>
        </p:txBody>
      </p:sp>
      <p:sp>
        <p:nvSpPr>
          <p:cNvPr id="9219" name="Объект 2"/>
          <p:cNvSpPr>
            <a:spLocks noGrp="1"/>
          </p:cNvSpPr>
          <p:nvPr>
            <p:ph idx="4294967295"/>
          </p:nvPr>
        </p:nvSpPr>
        <p:spPr>
          <a:xfrm>
            <a:off x="547688" y="1363663"/>
            <a:ext cx="11644312" cy="5294312"/>
          </a:xfrm>
          <a:prstGeom prst="rect">
            <a:avLst/>
          </a:prstGeom>
        </p:spPr>
        <p:txBody>
          <a:bodyPr>
            <a:normAutofit/>
          </a:bodyPr>
          <a:lstStyle/>
          <a:p>
            <a:pPr marL="0" indent="0">
              <a:buNone/>
            </a:pPr>
            <a:r>
              <a:rPr lang="ru-RU" altLang="ru-RU" sz="2400" b="1" dirty="0">
                <a:cs typeface="Arial" panose="020B0604020202020204" pitchFamily="34" charset="0"/>
              </a:rPr>
              <a:t>Неверный выбор кода ОКПД2 и, соответственно, не применение национального режима или неправильный нац. режим.</a:t>
            </a:r>
          </a:p>
          <a:p>
            <a:pPr marL="0" indent="0">
              <a:buNone/>
            </a:pPr>
            <a:r>
              <a:rPr lang="ru-RU" altLang="ru-RU" sz="2400" dirty="0">
                <a:cs typeface="Arial" panose="020B0604020202020204" pitchFamily="34" charset="0"/>
              </a:rPr>
              <a:t>Пример</a:t>
            </a:r>
          </a:p>
          <a:p>
            <a:pPr marL="0" indent="0">
              <a:buNone/>
            </a:pPr>
            <a:r>
              <a:rPr lang="ru-RU" altLang="ru-RU" sz="2400" dirty="0">
                <a:cs typeface="Arial" panose="020B0604020202020204" pitchFamily="34" charset="0"/>
              </a:rPr>
              <a:t>Заказчик отнес закупаемый товар к коду ОКПД2 22.29.29.190. Заказчик установил запрет. Поступила жалоба. </a:t>
            </a:r>
          </a:p>
          <a:p>
            <a:pPr marL="0" indent="0">
              <a:buNone/>
            </a:pPr>
            <a:r>
              <a:rPr lang="ru-RU" altLang="ru-RU" sz="2400" dirty="0">
                <a:cs typeface="Arial" panose="020B0604020202020204" pitchFamily="34" charset="0"/>
              </a:rPr>
              <a:t>Антимонопольный орган установил, что </a:t>
            </a:r>
            <a:r>
              <a:rPr lang="ru-RU" altLang="ru-RU" sz="2400" dirty="0">
                <a:highlight>
                  <a:srgbClr val="FFFF00"/>
                </a:highlight>
                <a:cs typeface="Arial" panose="020B0604020202020204" pitchFamily="34" charset="0"/>
              </a:rPr>
              <a:t>более подходящим кодом ОКПД2 является код 22.29.26.190, подпадающий под ограничение</a:t>
            </a:r>
            <a:r>
              <a:rPr lang="ru-RU" altLang="ru-RU" sz="2400" dirty="0">
                <a:cs typeface="Arial" panose="020B0604020202020204" pitchFamily="34" charset="0"/>
              </a:rPr>
              <a:t>. Код был установлен на основании письма Минпромторга РФ от 18.10.2023 № 112170/08. Действия заказчика признаны незаконными.</a:t>
            </a:r>
          </a:p>
          <a:p>
            <a:pPr marL="0" indent="0">
              <a:buNone/>
            </a:pPr>
            <a:r>
              <a:rPr lang="ru-RU" altLang="ru-RU" sz="2400" dirty="0">
                <a:solidFill>
                  <a:srgbClr val="0000FF"/>
                </a:solidFill>
                <a:cs typeface="Arial" panose="020B0604020202020204" pitchFamily="34" charset="0"/>
              </a:rPr>
              <a:t>решение Белгородского УФАС России от 18.02.2025 по делу № 031/06/106-62/2025</a:t>
            </a:r>
          </a:p>
          <a:p>
            <a:pPr marL="0" indent="0">
              <a:buNone/>
            </a:pPr>
            <a:endParaRPr lang="ru-RU" altLang="ru-RU" sz="2400" dirty="0">
              <a:cs typeface="Arial" panose="020B0604020202020204" pitchFamily="34" charset="0"/>
            </a:endParaRPr>
          </a:p>
          <a:p>
            <a:pPr marL="0" indent="0">
              <a:buNone/>
            </a:pPr>
            <a:endParaRPr lang="ru-RU" altLang="ru-RU" sz="2200" dirty="0">
              <a:cs typeface="Arial" panose="020B0604020202020204" pitchFamily="34" charset="0"/>
            </a:endParaRPr>
          </a:p>
        </p:txBody>
      </p:sp>
    </p:spTree>
    <p:extLst>
      <p:ext uri="{BB962C8B-B14F-4D97-AF65-F5344CB8AC3E}">
        <p14:creationId xmlns:p14="http://schemas.microsoft.com/office/powerpoint/2010/main" val="101372163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2765-02DB-807B-AEA8-63FCB1CE73B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8DFD288-1BF9-722B-7E28-2E22CD0A1516}"/>
              </a:ext>
            </a:extLst>
          </p:cNvPr>
          <p:cNvSpPr>
            <a:spLocks noGrp="1" noChangeArrowheads="1"/>
          </p:cNvSpPr>
          <p:nvPr>
            <p:ph type="title"/>
          </p:nvPr>
        </p:nvSpPr>
        <p:spPr/>
        <p:txBody>
          <a:bodyPr>
            <a:noAutofit/>
          </a:bodyPr>
          <a:lstStyle/>
          <a:p>
            <a:pPr algn="ctr"/>
            <a:r>
              <a:rPr lang="ru-RU" altLang="ru-RU" sz="4000" dirty="0"/>
              <a:t>Рассмотрение заявок</a:t>
            </a:r>
            <a:endParaRPr lang="ru-RU" altLang="ru-RU" sz="2800" b="1" dirty="0">
              <a:latin typeface="Arial" panose="020B0604020202020204" pitchFamily="34" charset="0"/>
            </a:endParaRPr>
          </a:p>
        </p:txBody>
      </p:sp>
      <p:sp>
        <p:nvSpPr>
          <p:cNvPr id="11267" name="Rectangle 3">
            <a:extLst>
              <a:ext uri="{FF2B5EF4-FFF2-40B4-BE49-F238E27FC236}">
                <a16:creationId xmlns:a16="http://schemas.microsoft.com/office/drawing/2014/main" id="{176178A3-E4E4-566C-4A06-9A26940326FB}"/>
              </a:ext>
            </a:extLst>
          </p:cNvPr>
          <p:cNvSpPr>
            <a:spLocks noGrp="1" noChangeArrowheads="1"/>
          </p:cNvSpPr>
          <p:nvPr>
            <p:ph type="body" idx="4294967295"/>
          </p:nvPr>
        </p:nvSpPr>
        <p:spPr>
          <a:xfrm>
            <a:off x="199505" y="2377440"/>
            <a:ext cx="11678170" cy="4342410"/>
          </a:xfrm>
          <a:prstGeom prst="rect">
            <a:avLst/>
          </a:prstGeom>
        </p:spPr>
        <p:txBody>
          <a:bodyPr>
            <a:normAutofit/>
          </a:bodyPr>
          <a:lstStyle/>
          <a:p>
            <a:pPr eaLnBrk="1" hangingPunct="1">
              <a:spcBef>
                <a:spcPct val="0"/>
              </a:spcBef>
              <a:buFont typeface="Wingdings" panose="05000000000000000000" pitchFamily="2" charset="2"/>
              <a:buNone/>
            </a:pPr>
            <a:endParaRPr lang="ru-RU" altLang="ru-RU" sz="2200" dirty="0"/>
          </a:p>
          <a:p>
            <a:pPr eaLnBrk="1" hangingPunct="1">
              <a:spcBef>
                <a:spcPct val="0"/>
              </a:spcBef>
              <a:buFont typeface="Wingdings" panose="05000000000000000000" pitchFamily="2" charset="2"/>
              <a:buNone/>
            </a:pPr>
            <a:endParaRPr lang="ru-RU" altLang="ru-RU" sz="2200" dirty="0"/>
          </a:p>
          <a:p>
            <a:pPr eaLnBrk="1" hangingPunct="1">
              <a:spcBef>
                <a:spcPct val="0"/>
              </a:spcBef>
              <a:buFont typeface="Wingdings" panose="05000000000000000000" pitchFamily="2" charset="2"/>
              <a:buNone/>
            </a:pPr>
            <a:r>
              <a:rPr lang="ru-RU" altLang="ru-RU" sz="2200" b="1" dirty="0"/>
              <a:t>Подано 9 заявок. </a:t>
            </a:r>
          </a:p>
          <a:p>
            <a:pPr eaLnBrk="1" hangingPunct="1">
              <a:spcBef>
                <a:spcPct val="0"/>
              </a:spcBef>
              <a:buFont typeface="Wingdings" panose="05000000000000000000" pitchFamily="2" charset="2"/>
              <a:buNone/>
            </a:pPr>
            <a:r>
              <a:rPr lang="ru-RU" altLang="ru-RU" sz="2200" dirty="0"/>
              <a:t>Заявка № 1: 1 товар (РФ, реестровая запись); 2 товар - КНР.</a:t>
            </a:r>
          </a:p>
          <a:p>
            <a:pPr eaLnBrk="1" hangingPunct="1">
              <a:spcBef>
                <a:spcPct val="0"/>
              </a:spcBef>
              <a:buFont typeface="Wingdings" panose="05000000000000000000" pitchFamily="2" charset="2"/>
              <a:buNone/>
            </a:pPr>
            <a:r>
              <a:rPr lang="ru-RU" altLang="ru-RU" sz="2200" dirty="0"/>
              <a:t>Заявка № 2: 1, 2 товары декларация РФ, документов нет; </a:t>
            </a:r>
          </a:p>
          <a:p>
            <a:pPr eaLnBrk="1" hangingPunct="1">
              <a:spcBef>
                <a:spcPct val="0"/>
              </a:spcBef>
              <a:buFont typeface="Wingdings" panose="05000000000000000000" pitchFamily="2" charset="2"/>
              <a:buNone/>
            </a:pPr>
            <a:r>
              <a:rPr lang="ru-RU" altLang="ru-RU" sz="2200" dirty="0">
                <a:solidFill>
                  <a:srgbClr val="0000FF"/>
                </a:solidFill>
              </a:rPr>
              <a:t>Заявка № 3: 1, 2 РФ, реестровые записи. </a:t>
            </a:r>
          </a:p>
          <a:p>
            <a:pPr eaLnBrk="1" hangingPunct="1">
              <a:spcBef>
                <a:spcPct val="0"/>
              </a:spcBef>
              <a:buFont typeface="Wingdings" panose="05000000000000000000" pitchFamily="2" charset="2"/>
              <a:buNone/>
            </a:pPr>
            <a:r>
              <a:rPr lang="ru-RU" altLang="ru-RU" sz="2200" dirty="0"/>
              <a:t>Заявка № 4: 1, 2 товары декларация РФ, документов нет; </a:t>
            </a:r>
          </a:p>
          <a:p>
            <a:pPr eaLnBrk="1" hangingPunct="1">
              <a:spcBef>
                <a:spcPct val="0"/>
              </a:spcBef>
              <a:buFont typeface="Wingdings" panose="05000000000000000000" pitchFamily="2" charset="2"/>
              <a:buNone/>
            </a:pPr>
            <a:r>
              <a:rPr lang="ru-RU" altLang="ru-RU" sz="2200" dirty="0"/>
              <a:t>Заявка № 5: 1, 2 товары декларация КНР. </a:t>
            </a:r>
          </a:p>
          <a:p>
            <a:pPr eaLnBrk="1" hangingPunct="1">
              <a:spcBef>
                <a:spcPct val="0"/>
              </a:spcBef>
              <a:buFont typeface="Wingdings" panose="05000000000000000000" pitchFamily="2" charset="2"/>
              <a:buNone/>
            </a:pPr>
            <a:r>
              <a:rPr lang="ru-RU" altLang="ru-RU" sz="2200" dirty="0"/>
              <a:t>Заявка № 6: 1, 2 товары декларация РФ, документов нет; </a:t>
            </a:r>
          </a:p>
          <a:p>
            <a:pPr eaLnBrk="1" hangingPunct="1">
              <a:spcBef>
                <a:spcPct val="0"/>
              </a:spcBef>
              <a:buFont typeface="Wingdings" panose="05000000000000000000" pitchFamily="2" charset="2"/>
              <a:buNone/>
            </a:pPr>
            <a:r>
              <a:rPr lang="ru-RU" altLang="ru-RU" sz="2200" dirty="0"/>
              <a:t>Заявка № 7: 1, 2 товары декларация РФ, документов нет; </a:t>
            </a:r>
          </a:p>
          <a:p>
            <a:pPr eaLnBrk="1" hangingPunct="1">
              <a:spcBef>
                <a:spcPct val="0"/>
              </a:spcBef>
              <a:buFont typeface="Wingdings" panose="05000000000000000000" pitchFamily="2" charset="2"/>
              <a:buNone/>
            </a:pPr>
            <a:r>
              <a:rPr lang="ru-RU" altLang="ru-RU" sz="2200" dirty="0">
                <a:solidFill>
                  <a:srgbClr val="0000FF"/>
                </a:solidFill>
              </a:rPr>
              <a:t>Заявка № 8: 1 товар (РФ, реестровая запись и 155 баллов ), 2 товар (РФ, реестровая запись и нет указаний на баллы); </a:t>
            </a:r>
          </a:p>
          <a:p>
            <a:pPr eaLnBrk="1" hangingPunct="1">
              <a:spcBef>
                <a:spcPct val="0"/>
              </a:spcBef>
              <a:buFont typeface="Wingdings" panose="05000000000000000000" pitchFamily="2" charset="2"/>
              <a:buNone/>
            </a:pPr>
            <a:r>
              <a:rPr lang="ru-RU" altLang="ru-RU" sz="2200" dirty="0">
                <a:solidFill>
                  <a:srgbClr val="0000FF"/>
                </a:solidFill>
              </a:rPr>
              <a:t>Заявка № 9: 1 товар (РФ, реестровая запись и 155 баллов ), 2 товар (РФ, реестровая запись и нет указаний на баллы).</a:t>
            </a:r>
          </a:p>
        </p:txBody>
      </p:sp>
      <p:pic>
        <p:nvPicPr>
          <p:cNvPr id="3" name="Рисунок 2">
            <a:extLst>
              <a:ext uri="{FF2B5EF4-FFF2-40B4-BE49-F238E27FC236}">
                <a16:creationId xmlns:a16="http://schemas.microsoft.com/office/drawing/2014/main" id="{362D3A85-CC14-4E35-8A52-ED6D8D1BE781}"/>
              </a:ext>
            </a:extLst>
          </p:cNvPr>
          <p:cNvPicPr>
            <a:picLocks noChangeAspect="1"/>
          </p:cNvPicPr>
          <p:nvPr/>
        </p:nvPicPr>
        <p:blipFill>
          <a:blip r:embed="rId2"/>
          <a:stretch>
            <a:fillRect/>
          </a:stretch>
        </p:blipFill>
        <p:spPr>
          <a:xfrm>
            <a:off x="314325" y="1101688"/>
            <a:ext cx="11468100" cy="1743075"/>
          </a:xfrm>
          <a:prstGeom prst="rect">
            <a:avLst/>
          </a:prstGeom>
        </p:spPr>
      </p:pic>
    </p:spTree>
    <p:extLst>
      <p:ext uri="{BB962C8B-B14F-4D97-AF65-F5344CB8AC3E}">
        <p14:creationId xmlns:p14="http://schemas.microsoft.com/office/powerpoint/2010/main" val="41972885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2765-02DB-807B-AEA8-63FCB1CE73B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8DFD288-1BF9-722B-7E28-2E22CD0A1516}"/>
              </a:ext>
            </a:extLst>
          </p:cNvPr>
          <p:cNvSpPr>
            <a:spLocks noGrp="1" noChangeArrowheads="1"/>
          </p:cNvSpPr>
          <p:nvPr>
            <p:ph type="title"/>
          </p:nvPr>
        </p:nvSpPr>
        <p:spPr/>
        <p:txBody>
          <a:bodyPr>
            <a:noAutofit/>
          </a:bodyPr>
          <a:lstStyle/>
          <a:p>
            <a:pPr algn="ctr"/>
            <a:r>
              <a:rPr lang="ru-RU" altLang="ru-RU" sz="4000" dirty="0"/>
              <a:t>Пример из практики</a:t>
            </a:r>
            <a:endParaRPr lang="ru-RU" altLang="ru-RU" sz="2800" b="1" dirty="0">
              <a:latin typeface="Arial" panose="020B0604020202020204" pitchFamily="34" charset="0"/>
            </a:endParaRPr>
          </a:p>
        </p:txBody>
      </p:sp>
      <p:sp>
        <p:nvSpPr>
          <p:cNvPr id="11267" name="Rectangle 3">
            <a:extLst>
              <a:ext uri="{FF2B5EF4-FFF2-40B4-BE49-F238E27FC236}">
                <a16:creationId xmlns:a16="http://schemas.microsoft.com/office/drawing/2014/main" id="{176178A3-E4E4-566C-4A06-9A26940326FB}"/>
              </a:ext>
            </a:extLst>
          </p:cNvPr>
          <p:cNvSpPr>
            <a:spLocks noGrp="1" noChangeArrowheads="1"/>
          </p:cNvSpPr>
          <p:nvPr>
            <p:ph type="body" idx="4294967295"/>
          </p:nvPr>
        </p:nvSpPr>
        <p:spPr>
          <a:xfrm>
            <a:off x="182880" y="1280160"/>
            <a:ext cx="11694795" cy="5439690"/>
          </a:xfrm>
          <a:prstGeom prst="rect">
            <a:avLst/>
          </a:prstGeom>
        </p:spPr>
        <p:txBody>
          <a:bodyPr>
            <a:normAutofit fontScale="92500" lnSpcReduction="20000"/>
          </a:bodyPr>
          <a:lstStyle/>
          <a:p>
            <a:pPr eaLnBrk="1" hangingPunct="1">
              <a:spcBef>
                <a:spcPct val="0"/>
              </a:spcBef>
              <a:buFont typeface="Wingdings" panose="05000000000000000000" pitchFamily="2" charset="2"/>
              <a:buNone/>
            </a:pPr>
            <a:r>
              <a:rPr lang="ru-RU" altLang="ru-RU" sz="3200" dirty="0"/>
              <a:t>1я проверка - смотрим РФ, не РФ. Получается не РФ 1, 2, 4, 5, 6, 7 - кандидаты на отклонение, так как есть 3 заявки предварительно РФ – 3, 8, 9.</a:t>
            </a:r>
          </a:p>
          <a:p>
            <a:pPr eaLnBrk="1" hangingPunct="1">
              <a:spcBef>
                <a:spcPct val="0"/>
              </a:spcBef>
              <a:buFont typeface="Wingdings" panose="05000000000000000000" pitchFamily="2" charset="2"/>
              <a:buNone/>
            </a:pPr>
            <a:endParaRPr lang="ru-RU" altLang="ru-RU" sz="3200" dirty="0"/>
          </a:p>
          <a:p>
            <a:pPr eaLnBrk="1" hangingPunct="1">
              <a:spcBef>
                <a:spcPct val="0"/>
              </a:spcBef>
              <a:buFont typeface="Wingdings" panose="05000000000000000000" pitchFamily="2" charset="2"/>
              <a:buNone/>
            </a:pPr>
            <a:r>
              <a:rPr lang="ru-RU" altLang="ru-RU" sz="3200" dirty="0"/>
              <a:t>2я проверка - перепроверяем РФ. Подсказка: у двух заявок есть баллы по 1му товару.</a:t>
            </a:r>
          </a:p>
          <a:p>
            <a:pPr eaLnBrk="1" hangingPunct="1">
              <a:spcBef>
                <a:spcPct val="0"/>
              </a:spcBef>
              <a:buFont typeface="Wingdings" panose="05000000000000000000" pitchFamily="2" charset="2"/>
              <a:buNone/>
            </a:pPr>
            <a:endParaRPr lang="ru-RU" altLang="ru-RU" sz="2600" dirty="0"/>
          </a:p>
          <a:p>
            <a:pPr eaLnBrk="1" hangingPunct="1">
              <a:spcBef>
                <a:spcPct val="0"/>
              </a:spcBef>
              <a:buFont typeface="Wingdings" panose="05000000000000000000" pitchFamily="2" charset="2"/>
              <a:buNone/>
            </a:pPr>
            <a:r>
              <a:rPr lang="ru-RU" altLang="ru-RU" sz="2600" dirty="0"/>
              <a:t>Заявка № 1: 1 товар (РФ, реестровая запись); 2 товар - КНР.</a:t>
            </a:r>
          </a:p>
          <a:p>
            <a:pPr eaLnBrk="1" hangingPunct="1">
              <a:spcBef>
                <a:spcPct val="0"/>
              </a:spcBef>
              <a:buFont typeface="Wingdings" panose="05000000000000000000" pitchFamily="2" charset="2"/>
              <a:buNone/>
            </a:pPr>
            <a:r>
              <a:rPr lang="ru-RU" altLang="ru-RU" sz="2600" dirty="0"/>
              <a:t>Заявка № 2: 1, 2 товары декларация РФ, документов нет; </a:t>
            </a:r>
          </a:p>
          <a:p>
            <a:pPr eaLnBrk="1" hangingPunct="1">
              <a:spcBef>
                <a:spcPct val="0"/>
              </a:spcBef>
              <a:buFont typeface="Wingdings" panose="05000000000000000000" pitchFamily="2" charset="2"/>
              <a:buNone/>
            </a:pPr>
            <a:r>
              <a:rPr lang="ru-RU" altLang="ru-RU" sz="2600" dirty="0">
                <a:solidFill>
                  <a:srgbClr val="0000FF"/>
                </a:solidFill>
              </a:rPr>
              <a:t>Заявка № 3: 1, 2 РФ, реестровые записи. </a:t>
            </a:r>
          </a:p>
          <a:p>
            <a:pPr eaLnBrk="1" hangingPunct="1">
              <a:spcBef>
                <a:spcPct val="0"/>
              </a:spcBef>
              <a:buFont typeface="Wingdings" panose="05000000000000000000" pitchFamily="2" charset="2"/>
              <a:buNone/>
            </a:pPr>
            <a:r>
              <a:rPr lang="ru-RU" altLang="ru-RU" sz="2600" dirty="0"/>
              <a:t>Заявка № 4: 1, 2 товары декларация РФ, документов нет; </a:t>
            </a:r>
          </a:p>
          <a:p>
            <a:pPr eaLnBrk="1" hangingPunct="1">
              <a:spcBef>
                <a:spcPct val="0"/>
              </a:spcBef>
              <a:buFont typeface="Wingdings" panose="05000000000000000000" pitchFamily="2" charset="2"/>
              <a:buNone/>
            </a:pPr>
            <a:r>
              <a:rPr lang="ru-RU" altLang="ru-RU" sz="2600" dirty="0"/>
              <a:t>Заявка № 5: 1, 2 товары декларация КНР. </a:t>
            </a:r>
          </a:p>
          <a:p>
            <a:pPr eaLnBrk="1" hangingPunct="1">
              <a:spcBef>
                <a:spcPct val="0"/>
              </a:spcBef>
              <a:buFont typeface="Wingdings" panose="05000000000000000000" pitchFamily="2" charset="2"/>
              <a:buNone/>
            </a:pPr>
            <a:r>
              <a:rPr lang="ru-RU" altLang="ru-RU" sz="2600" dirty="0"/>
              <a:t>Заявка № 6: 1, 2 товары декларация РФ, документов нет; </a:t>
            </a:r>
          </a:p>
          <a:p>
            <a:pPr eaLnBrk="1" hangingPunct="1">
              <a:spcBef>
                <a:spcPct val="0"/>
              </a:spcBef>
              <a:buFont typeface="Wingdings" panose="05000000000000000000" pitchFamily="2" charset="2"/>
              <a:buNone/>
            </a:pPr>
            <a:r>
              <a:rPr lang="ru-RU" altLang="ru-RU" sz="2600" dirty="0"/>
              <a:t>Заявка № 7: 1, 2 товары декларация РФ, документов нет; </a:t>
            </a:r>
          </a:p>
          <a:p>
            <a:pPr eaLnBrk="1" hangingPunct="1">
              <a:spcBef>
                <a:spcPct val="0"/>
              </a:spcBef>
              <a:buFont typeface="Wingdings" panose="05000000000000000000" pitchFamily="2" charset="2"/>
              <a:buNone/>
            </a:pPr>
            <a:r>
              <a:rPr lang="ru-RU" altLang="ru-RU" sz="2600" dirty="0">
                <a:solidFill>
                  <a:srgbClr val="0000FF"/>
                </a:solidFill>
              </a:rPr>
              <a:t>Заявка № 8: 1 товар (РФ, реестровая запись и 155 баллов ), 2 товар (РФ, реестровая запись и нет указаний на баллы); </a:t>
            </a:r>
          </a:p>
          <a:p>
            <a:pPr eaLnBrk="1" hangingPunct="1">
              <a:spcBef>
                <a:spcPct val="0"/>
              </a:spcBef>
              <a:buFont typeface="Wingdings" panose="05000000000000000000" pitchFamily="2" charset="2"/>
              <a:buNone/>
            </a:pPr>
            <a:r>
              <a:rPr lang="ru-RU" altLang="ru-RU" sz="2600" dirty="0">
                <a:solidFill>
                  <a:srgbClr val="0000FF"/>
                </a:solidFill>
              </a:rPr>
              <a:t>Заявка № 9: 1 товар (РФ, реестровая запись и 155 баллов ), 2 товар (РФ, реестровая запись и нет указаний на баллы).</a:t>
            </a:r>
          </a:p>
          <a:p>
            <a:pPr eaLnBrk="1" hangingPunct="1">
              <a:spcBef>
                <a:spcPct val="0"/>
              </a:spcBef>
              <a:buFont typeface="Wingdings" panose="05000000000000000000" pitchFamily="2" charset="2"/>
              <a:buNone/>
            </a:pPr>
            <a:endParaRPr lang="ru-RU" altLang="ru-RU" sz="3200" dirty="0"/>
          </a:p>
        </p:txBody>
      </p:sp>
    </p:spTree>
    <p:extLst>
      <p:ext uri="{BB962C8B-B14F-4D97-AF65-F5344CB8AC3E}">
        <p14:creationId xmlns:p14="http://schemas.microsoft.com/office/powerpoint/2010/main" val="974862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normAutofit fontScale="90000"/>
          </a:bodyPr>
          <a:lstStyle/>
          <a:p>
            <a:pPr algn="ctr"/>
            <a:r>
              <a:rPr lang="ru-RU" altLang="ru-RU" sz="4000" dirty="0">
                <a:latin typeface="Arial" panose="020B0604020202020204" pitchFamily="34" charset="0"/>
                <a:cs typeface="Arial" panose="020B0604020202020204" pitchFamily="34" charset="0"/>
              </a:rPr>
              <a:t>Документы органа контроля по ч. 8 ст. 99</a:t>
            </a:r>
          </a:p>
        </p:txBody>
      </p:sp>
      <p:sp>
        <p:nvSpPr>
          <p:cNvPr id="21507" name="Объект 2"/>
          <p:cNvSpPr>
            <a:spLocks noGrp="1"/>
          </p:cNvSpPr>
          <p:nvPr>
            <p:ph idx="4294967295"/>
          </p:nvPr>
        </p:nvSpPr>
        <p:spPr>
          <a:xfrm>
            <a:off x="252816" y="1646496"/>
            <a:ext cx="11767387" cy="4962121"/>
          </a:xfrm>
          <a:prstGeom prst="rect">
            <a:avLst/>
          </a:prstGeom>
        </p:spPr>
        <p:txBody>
          <a:bodyPr>
            <a:normAutofit/>
          </a:bodyPr>
          <a:lstStyle/>
          <a:p>
            <a:pPr marL="0" indent="0">
              <a:buNone/>
            </a:pPr>
            <a:r>
              <a:rPr lang="ru-RU" altLang="ru-RU" sz="3200" dirty="0">
                <a:latin typeface="Arial" panose="020B0604020202020204" pitchFamily="34" charset="0"/>
                <a:cs typeface="Arial" panose="020B0604020202020204" pitchFamily="34" charset="0"/>
              </a:rPr>
              <a:t>1. Положение о КО (</a:t>
            </a:r>
            <a:r>
              <a:rPr lang="ru-RU" altLang="ru-RU" sz="3200" u="sng" dirty="0">
                <a:latin typeface="Arial" panose="020B0604020202020204" pitchFamily="34" charset="0"/>
                <a:cs typeface="Arial" panose="020B0604020202020204" pitchFamily="34" charset="0"/>
              </a:rPr>
              <a:t>в котором может быть указано всё</a:t>
            </a:r>
            <a:r>
              <a:rPr lang="ru-RU" altLang="ru-RU" sz="3200" dirty="0">
                <a:latin typeface="Arial" panose="020B0604020202020204" pitchFamily="34" charset="0"/>
                <a:cs typeface="Arial" panose="020B0604020202020204" pitchFamily="34" charset="0"/>
              </a:rPr>
              <a:t>)</a:t>
            </a:r>
          </a:p>
          <a:p>
            <a:pPr marL="0" indent="0">
              <a:buNone/>
            </a:pPr>
            <a:r>
              <a:rPr lang="ru-RU" altLang="ru-RU" sz="3200" dirty="0">
                <a:latin typeface="Arial" panose="020B0604020202020204" pitchFamily="34" charset="0"/>
                <a:cs typeface="Arial" panose="020B0604020202020204" pitchFamily="34" charset="0"/>
              </a:rPr>
              <a:t>2. Порядок проведения плановых проверок (с ПП)</a:t>
            </a:r>
          </a:p>
          <a:p>
            <a:pPr marL="0" indent="0">
              <a:buNone/>
            </a:pPr>
            <a:r>
              <a:rPr lang="ru-RU" altLang="ru-RU" sz="3200" dirty="0">
                <a:latin typeface="Arial" panose="020B0604020202020204" pitchFamily="34" charset="0"/>
                <a:cs typeface="Arial" panose="020B0604020202020204" pitchFamily="34" charset="0"/>
              </a:rPr>
              <a:t>3. Порядок проведения внеплановых проверок (с ПП)</a:t>
            </a:r>
          </a:p>
          <a:p>
            <a:pPr marL="0" indent="0">
              <a:buNone/>
            </a:pPr>
            <a:r>
              <a:rPr lang="ru-RU" altLang="ru-RU" sz="3200" dirty="0">
                <a:latin typeface="Arial" panose="020B0604020202020204" pitchFamily="34" charset="0"/>
                <a:cs typeface="Arial" panose="020B0604020202020204" pitchFamily="34" charset="0"/>
              </a:rPr>
              <a:t>4. (могут) Порядок осуществления мониторинга</a:t>
            </a:r>
          </a:p>
          <a:p>
            <a:pPr marL="0" indent="0">
              <a:buNone/>
            </a:pPr>
            <a:r>
              <a:rPr lang="ru-RU" altLang="ru-RU" sz="3200" dirty="0">
                <a:latin typeface="Arial" panose="020B0604020202020204" pitchFamily="34" charset="0"/>
                <a:cs typeface="Arial" panose="020B0604020202020204" pitchFamily="34" charset="0"/>
              </a:rPr>
              <a:t>5. Направления контроля (4 функции)</a:t>
            </a:r>
          </a:p>
        </p:txBody>
      </p:sp>
    </p:spTree>
    <p:extLst>
      <p:ext uri="{BB962C8B-B14F-4D97-AF65-F5344CB8AC3E}">
        <p14:creationId xmlns:p14="http://schemas.microsoft.com/office/powerpoint/2010/main" val="2968171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2765-02DB-807B-AEA8-63FCB1CE73B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8DFD288-1BF9-722B-7E28-2E22CD0A1516}"/>
              </a:ext>
            </a:extLst>
          </p:cNvPr>
          <p:cNvSpPr>
            <a:spLocks noGrp="1" noChangeArrowheads="1"/>
          </p:cNvSpPr>
          <p:nvPr>
            <p:ph type="title"/>
          </p:nvPr>
        </p:nvSpPr>
        <p:spPr/>
        <p:txBody>
          <a:bodyPr>
            <a:noAutofit/>
          </a:bodyPr>
          <a:lstStyle/>
          <a:p>
            <a:pPr algn="ctr"/>
            <a:r>
              <a:rPr lang="ru-RU" altLang="ru-RU" sz="4000" dirty="0"/>
              <a:t>Пример из практики</a:t>
            </a:r>
            <a:endParaRPr lang="ru-RU" altLang="ru-RU" sz="2800" b="1" dirty="0">
              <a:latin typeface="Arial" panose="020B0604020202020204" pitchFamily="34" charset="0"/>
            </a:endParaRPr>
          </a:p>
        </p:txBody>
      </p:sp>
      <p:sp>
        <p:nvSpPr>
          <p:cNvPr id="11267" name="Rectangle 3">
            <a:extLst>
              <a:ext uri="{FF2B5EF4-FFF2-40B4-BE49-F238E27FC236}">
                <a16:creationId xmlns:a16="http://schemas.microsoft.com/office/drawing/2014/main" id="{176178A3-E4E4-566C-4A06-9A26940326FB}"/>
              </a:ext>
            </a:extLst>
          </p:cNvPr>
          <p:cNvSpPr>
            <a:spLocks noGrp="1" noChangeArrowheads="1"/>
          </p:cNvSpPr>
          <p:nvPr>
            <p:ph type="body" idx="4294967295"/>
          </p:nvPr>
        </p:nvSpPr>
        <p:spPr>
          <a:xfrm>
            <a:off x="182880" y="1280160"/>
            <a:ext cx="11694795" cy="5439690"/>
          </a:xfrm>
          <a:prstGeom prst="rect">
            <a:avLst/>
          </a:prstGeom>
        </p:spPr>
        <p:txBody>
          <a:bodyPr>
            <a:normAutofit/>
          </a:bodyPr>
          <a:lstStyle/>
          <a:p>
            <a:pPr>
              <a:spcBef>
                <a:spcPct val="0"/>
              </a:spcBef>
            </a:pPr>
            <a:r>
              <a:rPr lang="ru-RU" altLang="ru-RU" dirty="0"/>
              <a:t>Чтобы проверить нужны баллы или нет - берём ОКПД 2 по товарам 1, 2 и идём в </a:t>
            </a:r>
            <a:r>
              <a:rPr lang="ru-RU" altLang="ru-RU" b="1" dirty="0"/>
              <a:t>ПП 719. </a:t>
            </a:r>
          </a:p>
          <a:p>
            <a:pPr>
              <a:spcBef>
                <a:spcPct val="0"/>
              </a:spcBef>
            </a:pPr>
            <a:r>
              <a:rPr lang="ru-RU" altLang="ru-RU" dirty="0"/>
              <a:t>Ищем по ОКПД 2, находим, что не менее 90 баллов. </a:t>
            </a:r>
          </a:p>
        </p:txBody>
      </p:sp>
      <p:pic>
        <p:nvPicPr>
          <p:cNvPr id="3" name="Рисунок 2">
            <a:extLst>
              <a:ext uri="{FF2B5EF4-FFF2-40B4-BE49-F238E27FC236}">
                <a16:creationId xmlns:a16="http://schemas.microsoft.com/office/drawing/2014/main" id="{0BDB056B-AFD1-4A38-90B2-36C097270C48}"/>
              </a:ext>
            </a:extLst>
          </p:cNvPr>
          <p:cNvPicPr>
            <a:picLocks noChangeAspect="1"/>
          </p:cNvPicPr>
          <p:nvPr/>
        </p:nvPicPr>
        <p:blipFill>
          <a:blip r:embed="rId2"/>
          <a:stretch>
            <a:fillRect/>
          </a:stretch>
        </p:blipFill>
        <p:spPr>
          <a:xfrm>
            <a:off x="169545" y="4779646"/>
            <a:ext cx="11839575" cy="1438275"/>
          </a:xfrm>
          <a:prstGeom prst="rect">
            <a:avLst/>
          </a:prstGeom>
        </p:spPr>
      </p:pic>
      <p:pic>
        <p:nvPicPr>
          <p:cNvPr id="6" name="Рисунок 5">
            <a:extLst>
              <a:ext uri="{FF2B5EF4-FFF2-40B4-BE49-F238E27FC236}">
                <a16:creationId xmlns:a16="http://schemas.microsoft.com/office/drawing/2014/main" id="{53244EAE-90A7-4746-8FA6-CB6971F0B523}"/>
              </a:ext>
            </a:extLst>
          </p:cNvPr>
          <p:cNvPicPr>
            <a:picLocks noChangeAspect="1"/>
          </p:cNvPicPr>
          <p:nvPr/>
        </p:nvPicPr>
        <p:blipFill>
          <a:blip r:embed="rId3"/>
          <a:stretch>
            <a:fillRect/>
          </a:stretch>
        </p:blipFill>
        <p:spPr>
          <a:xfrm>
            <a:off x="548641" y="2813858"/>
            <a:ext cx="10643581" cy="1617754"/>
          </a:xfrm>
          <a:prstGeom prst="rect">
            <a:avLst/>
          </a:prstGeom>
        </p:spPr>
      </p:pic>
    </p:spTree>
    <p:extLst>
      <p:ext uri="{BB962C8B-B14F-4D97-AF65-F5344CB8AC3E}">
        <p14:creationId xmlns:p14="http://schemas.microsoft.com/office/powerpoint/2010/main" val="13002995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2765-02DB-807B-AEA8-63FCB1CE73B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8DFD288-1BF9-722B-7E28-2E22CD0A1516}"/>
              </a:ext>
            </a:extLst>
          </p:cNvPr>
          <p:cNvSpPr>
            <a:spLocks noGrp="1" noChangeArrowheads="1"/>
          </p:cNvSpPr>
          <p:nvPr>
            <p:ph type="title"/>
          </p:nvPr>
        </p:nvSpPr>
        <p:spPr/>
        <p:txBody>
          <a:bodyPr>
            <a:noAutofit/>
          </a:bodyPr>
          <a:lstStyle/>
          <a:p>
            <a:pPr algn="ctr"/>
            <a:r>
              <a:rPr lang="ru-RU" altLang="ru-RU" sz="4000" dirty="0"/>
              <a:t>Пример из практики</a:t>
            </a:r>
            <a:endParaRPr lang="ru-RU" altLang="ru-RU" sz="2800" b="1" dirty="0">
              <a:latin typeface="Arial" panose="020B0604020202020204" pitchFamily="34" charset="0"/>
            </a:endParaRPr>
          </a:p>
        </p:txBody>
      </p:sp>
      <p:sp>
        <p:nvSpPr>
          <p:cNvPr id="11267" name="Rectangle 3">
            <a:extLst>
              <a:ext uri="{FF2B5EF4-FFF2-40B4-BE49-F238E27FC236}">
                <a16:creationId xmlns:a16="http://schemas.microsoft.com/office/drawing/2014/main" id="{176178A3-E4E4-566C-4A06-9A26940326FB}"/>
              </a:ext>
            </a:extLst>
          </p:cNvPr>
          <p:cNvSpPr>
            <a:spLocks noGrp="1" noChangeArrowheads="1"/>
          </p:cNvSpPr>
          <p:nvPr>
            <p:ph type="body" idx="4294967295"/>
          </p:nvPr>
        </p:nvSpPr>
        <p:spPr>
          <a:xfrm>
            <a:off x="182880" y="1280160"/>
            <a:ext cx="11694795" cy="5439690"/>
          </a:xfrm>
          <a:prstGeom prst="rect">
            <a:avLst/>
          </a:prstGeom>
        </p:spPr>
        <p:txBody>
          <a:bodyPr>
            <a:normAutofit/>
          </a:bodyPr>
          <a:lstStyle/>
          <a:p>
            <a:pPr>
              <a:spcBef>
                <a:spcPct val="0"/>
              </a:spcBef>
            </a:pPr>
            <a:r>
              <a:rPr lang="ru-RU" altLang="ru-RU" sz="2400" dirty="0"/>
              <a:t>Но это ещё не всё, в ПП 1875 в </a:t>
            </a:r>
            <a:r>
              <a:rPr lang="ru-RU" altLang="ru-RU" sz="2400" b="1" dirty="0"/>
              <a:t>п. 10 </a:t>
            </a:r>
            <a:r>
              <a:rPr lang="ru-RU" altLang="ru-RU" sz="2400" dirty="0"/>
              <a:t>есть исключения, когда комиссия заказчика баллы не проверяет. </a:t>
            </a:r>
          </a:p>
          <a:p>
            <a:pPr>
              <a:spcBef>
                <a:spcPct val="0"/>
              </a:spcBef>
            </a:pPr>
            <a:r>
              <a:rPr lang="ru-RU" altLang="ru-RU" sz="2400" dirty="0"/>
              <a:t>Там нужны №№ позиций. Идём в ПП 1875, смотреть какие это позиции. </a:t>
            </a:r>
          </a:p>
          <a:p>
            <a:pPr>
              <a:spcBef>
                <a:spcPct val="0"/>
              </a:spcBef>
            </a:pPr>
            <a:r>
              <a:rPr lang="ru-RU" altLang="ru-RU" sz="2400" dirty="0"/>
              <a:t>В прил. № 2 это п. 75 и п. 79. </a:t>
            </a:r>
          </a:p>
          <a:p>
            <a:pPr>
              <a:spcBef>
                <a:spcPct val="0"/>
              </a:spcBef>
            </a:pPr>
            <a:r>
              <a:rPr lang="ru-RU" altLang="ru-RU" sz="2400" dirty="0"/>
              <a:t>Проверяем в </a:t>
            </a:r>
            <a:r>
              <a:rPr lang="ru-RU" altLang="ru-RU" sz="2400" dirty="0" err="1"/>
              <a:t>пп</a:t>
            </a:r>
            <a:r>
              <a:rPr lang="ru-RU" altLang="ru-RU" sz="2400" dirty="0"/>
              <a:t>. "н" п. 10 ПП 1875. Там этих позиций нет, значит баллы проверять надо.</a:t>
            </a:r>
          </a:p>
        </p:txBody>
      </p:sp>
      <p:pic>
        <p:nvPicPr>
          <p:cNvPr id="6" name="Рисунок 5">
            <a:extLst>
              <a:ext uri="{FF2B5EF4-FFF2-40B4-BE49-F238E27FC236}">
                <a16:creationId xmlns:a16="http://schemas.microsoft.com/office/drawing/2014/main" id="{3B2CC0FB-0D94-48F2-B0EE-9C10C18E72FD}"/>
              </a:ext>
            </a:extLst>
          </p:cNvPr>
          <p:cNvPicPr>
            <a:picLocks noChangeAspect="1"/>
          </p:cNvPicPr>
          <p:nvPr/>
        </p:nvPicPr>
        <p:blipFill>
          <a:blip r:embed="rId2"/>
          <a:stretch>
            <a:fillRect/>
          </a:stretch>
        </p:blipFill>
        <p:spPr>
          <a:xfrm>
            <a:off x="5184316" y="3108960"/>
            <a:ext cx="6916244" cy="3610890"/>
          </a:xfrm>
          <a:prstGeom prst="rect">
            <a:avLst/>
          </a:prstGeom>
        </p:spPr>
      </p:pic>
      <p:pic>
        <p:nvPicPr>
          <p:cNvPr id="3" name="Рисунок 2">
            <a:extLst>
              <a:ext uri="{FF2B5EF4-FFF2-40B4-BE49-F238E27FC236}">
                <a16:creationId xmlns:a16="http://schemas.microsoft.com/office/drawing/2014/main" id="{DE44C57D-AAEC-4808-96FD-FB5E24576F53}"/>
              </a:ext>
            </a:extLst>
          </p:cNvPr>
          <p:cNvPicPr>
            <a:picLocks noChangeAspect="1"/>
          </p:cNvPicPr>
          <p:nvPr/>
        </p:nvPicPr>
        <p:blipFill>
          <a:blip r:embed="rId3"/>
          <a:stretch>
            <a:fillRect/>
          </a:stretch>
        </p:blipFill>
        <p:spPr>
          <a:xfrm>
            <a:off x="182880" y="3495502"/>
            <a:ext cx="6350742" cy="2641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16059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lstStyle/>
          <a:p>
            <a:r>
              <a:rPr lang="ru-RU" altLang="ru-RU" dirty="0">
                <a:latin typeface="Arial" panose="020B0604020202020204" pitchFamily="34" charset="0"/>
                <a:cs typeface="Arial" panose="020B0604020202020204" pitchFamily="34" charset="0"/>
              </a:rPr>
              <a:t>Баллы не проверяем, если…</a:t>
            </a:r>
          </a:p>
        </p:txBody>
      </p:sp>
      <p:sp>
        <p:nvSpPr>
          <p:cNvPr id="20483" name="Содержимое 2"/>
          <p:cNvSpPr>
            <a:spLocks noGrp="1"/>
          </p:cNvSpPr>
          <p:nvPr>
            <p:ph idx="4294967295"/>
          </p:nvPr>
        </p:nvSpPr>
        <p:spPr>
          <a:xfrm>
            <a:off x="58190" y="1676804"/>
            <a:ext cx="11845635" cy="5108575"/>
          </a:xfrm>
          <a:prstGeom prst="rect">
            <a:avLst/>
          </a:prstGeom>
        </p:spPr>
        <p:txBody>
          <a:bodyPr>
            <a:normAutofit fontScale="92500"/>
          </a:bodyPr>
          <a:lstStyle/>
          <a:p>
            <a:r>
              <a:rPr lang="ru-RU" altLang="ru-RU" dirty="0">
                <a:latin typeface="Arial" panose="020B0604020202020204" pitchFamily="34" charset="0"/>
                <a:cs typeface="Arial" panose="020B0604020202020204" pitchFamily="34" charset="0"/>
              </a:rPr>
              <a:t>в позиции 139 приложения N 1, позициях 273, 276, 297 - 299, 304 - 306, 309 - 312, 314, 316, 318, 320, 334, 354 и 382 приложения N 2, позициях 79 - 81, 83 - 87, 105, 272, 275 приложения N 3 + реестровые записи сформированы по 10 октября 2023 г. включительно, + закупка по 31 декабря 2026 г. включительно; </a:t>
            </a:r>
          </a:p>
          <a:p>
            <a:r>
              <a:rPr lang="ru-RU" altLang="ru-RU" dirty="0">
                <a:latin typeface="Arial" panose="020B0604020202020204" pitchFamily="34" charset="0"/>
                <a:cs typeface="Arial" panose="020B0604020202020204" pitchFamily="34" charset="0"/>
              </a:rPr>
              <a:t>в позициях 205 - 210, 213 - 232, 235, 241, 248 - 251 приложения N 2, позициях 48 - 55, 57 - 62, 68 - 72 приложения N 3  + реестровые записи сформированы по 10 августа 2025 г. включительно, + закупки по 31 августа 2026 г. включительно; </a:t>
            </a:r>
          </a:p>
          <a:p>
            <a:r>
              <a:rPr lang="ru-RU" altLang="ru-RU" dirty="0">
                <a:latin typeface="Arial" panose="020B0604020202020204" pitchFamily="34" charset="0"/>
                <a:cs typeface="Arial" panose="020B0604020202020204" pitchFamily="34" charset="0"/>
              </a:rPr>
              <a:t>в позициях 16, 17, 140, 141 и 144 приложения N 1, позициях 2, 172 - 179, 189, 362 - 364, 366 - 378, 383 - 388, 390 - 415, 429 - 433 приложения N 2, позиции 271 приложения N 3 + реестровые записи сформированы по 30 июня 2026 г. включительно, + закупки по 30 ноября 2026 г. включительно.</a:t>
            </a:r>
          </a:p>
        </p:txBody>
      </p:sp>
      <p:sp>
        <p:nvSpPr>
          <p:cNvPr id="2" name="TextBox 1">
            <a:extLst>
              <a:ext uri="{FF2B5EF4-FFF2-40B4-BE49-F238E27FC236}">
                <a16:creationId xmlns:a16="http://schemas.microsoft.com/office/drawing/2014/main" id="{4F411776-63D7-401D-9C3B-261E05967C13}"/>
              </a:ext>
            </a:extLst>
          </p:cNvPr>
          <p:cNvSpPr txBox="1"/>
          <p:nvPr/>
        </p:nvSpPr>
        <p:spPr>
          <a:xfrm>
            <a:off x="2743200" y="880844"/>
            <a:ext cx="4638502" cy="646331"/>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err="1">
                <a:ln>
                  <a:noFill/>
                </a:ln>
                <a:solidFill>
                  <a:srgbClr val="FF0000"/>
                </a:solidFill>
                <a:effectLst/>
                <a:uLnTx/>
                <a:uFillTx/>
                <a:latin typeface="Arial" panose="020B0604020202020204"/>
                <a:ea typeface="+mn-ea"/>
                <a:cs typeface="+mn-cs"/>
              </a:rPr>
              <a:t>пп</a:t>
            </a:r>
            <a:r>
              <a:rPr kumimoji="0" lang="ru-RU" sz="1800" b="0" i="0" u="none" strike="noStrike" kern="0" cap="none" spc="0" normalizeH="0" baseline="0" noProof="0" dirty="0">
                <a:ln>
                  <a:noFill/>
                </a:ln>
                <a:solidFill>
                  <a:srgbClr val="FF0000"/>
                </a:solidFill>
                <a:effectLst/>
                <a:uLnTx/>
                <a:uFillTx/>
                <a:latin typeface="Arial" panose="020B0604020202020204"/>
                <a:ea typeface="+mn-ea"/>
                <a:cs typeface="+mn-cs"/>
              </a:rPr>
              <a:t>. «н» п. 10 </a:t>
            </a:r>
          </a:p>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FF0000"/>
                </a:solidFill>
                <a:effectLst/>
                <a:uLnTx/>
                <a:uFillTx/>
                <a:latin typeface="Arial" panose="020B0604020202020204"/>
                <a:ea typeface="+mn-ea"/>
                <a:cs typeface="+mn-cs"/>
              </a:rPr>
              <a:t>Уточните текущую редакцию ПП 1875!!!</a:t>
            </a:r>
          </a:p>
        </p:txBody>
      </p:sp>
    </p:spTree>
    <p:extLst>
      <p:ext uri="{BB962C8B-B14F-4D97-AF65-F5344CB8AC3E}">
        <p14:creationId xmlns:p14="http://schemas.microsoft.com/office/powerpoint/2010/main" val="33023708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F2765-02DB-807B-AEA8-63FCB1CE73BA}"/>
            </a:ext>
          </a:extLst>
        </p:cNvPr>
        <p:cNvGrpSpPr/>
        <p:nvPr/>
      </p:nvGrpSpPr>
      <p:grpSpPr>
        <a:xfrm>
          <a:off x="0" y="0"/>
          <a:ext cx="0" cy="0"/>
          <a:chOff x="0" y="0"/>
          <a:chExt cx="0" cy="0"/>
        </a:xfrm>
      </p:grpSpPr>
      <p:sp>
        <p:nvSpPr>
          <p:cNvPr id="99330" name="Rectangle 2">
            <a:extLst>
              <a:ext uri="{FF2B5EF4-FFF2-40B4-BE49-F238E27FC236}">
                <a16:creationId xmlns:a16="http://schemas.microsoft.com/office/drawing/2014/main" id="{F8DFD288-1BF9-722B-7E28-2E22CD0A1516}"/>
              </a:ext>
            </a:extLst>
          </p:cNvPr>
          <p:cNvSpPr>
            <a:spLocks noGrp="1" noChangeArrowheads="1"/>
          </p:cNvSpPr>
          <p:nvPr>
            <p:ph type="title"/>
          </p:nvPr>
        </p:nvSpPr>
        <p:spPr/>
        <p:txBody>
          <a:bodyPr>
            <a:noAutofit/>
          </a:bodyPr>
          <a:lstStyle/>
          <a:p>
            <a:pPr algn="ctr"/>
            <a:r>
              <a:rPr lang="ru-RU" altLang="ru-RU" sz="4000" dirty="0"/>
              <a:t>Пример из практики</a:t>
            </a:r>
            <a:endParaRPr lang="ru-RU" altLang="ru-RU" sz="2800" b="1" dirty="0">
              <a:latin typeface="Arial" panose="020B0604020202020204" pitchFamily="34" charset="0"/>
            </a:endParaRPr>
          </a:p>
        </p:txBody>
      </p:sp>
      <p:sp>
        <p:nvSpPr>
          <p:cNvPr id="11267" name="Rectangle 3">
            <a:extLst>
              <a:ext uri="{FF2B5EF4-FFF2-40B4-BE49-F238E27FC236}">
                <a16:creationId xmlns:a16="http://schemas.microsoft.com/office/drawing/2014/main" id="{176178A3-E4E4-566C-4A06-9A26940326FB}"/>
              </a:ext>
            </a:extLst>
          </p:cNvPr>
          <p:cNvSpPr>
            <a:spLocks noGrp="1" noChangeArrowheads="1"/>
          </p:cNvSpPr>
          <p:nvPr>
            <p:ph type="body" idx="4294967295"/>
          </p:nvPr>
        </p:nvSpPr>
        <p:spPr>
          <a:xfrm>
            <a:off x="199505" y="2377439"/>
            <a:ext cx="11878888" cy="4397433"/>
          </a:xfrm>
          <a:prstGeom prst="rect">
            <a:avLst/>
          </a:prstGeom>
        </p:spPr>
        <p:txBody>
          <a:bodyPr>
            <a:normAutofit lnSpcReduction="10000"/>
          </a:bodyPr>
          <a:lstStyle/>
          <a:p>
            <a:pPr eaLnBrk="1" hangingPunct="1">
              <a:spcBef>
                <a:spcPct val="0"/>
              </a:spcBef>
              <a:buFont typeface="Wingdings" panose="05000000000000000000" pitchFamily="2" charset="2"/>
              <a:buNone/>
            </a:pPr>
            <a:endParaRPr lang="ru-RU" altLang="ru-RU" sz="2200" dirty="0"/>
          </a:p>
          <a:p>
            <a:pPr eaLnBrk="1" hangingPunct="1">
              <a:spcBef>
                <a:spcPct val="0"/>
              </a:spcBef>
              <a:buFont typeface="Wingdings" panose="05000000000000000000" pitchFamily="2" charset="2"/>
              <a:buNone/>
            </a:pPr>
            <a:endParaRPr lang="ru-RU" altLang="ru-RU" sz="2200" dirty="0"/>
          </a:p>
          <a:p>
            <a:pPr eaLnBrk="1" hangingPunct="1">
              <a:spcBef>
                <a:spcPct val="0"/>
              </a:spcBef>
              <a:buFont typeface="Wingdings" panose="05000000000000000000" pitchFamily="2" charset="2"/>
              <a:buNone/>
            </a:pPr>
            <a:r>
              <a:rPr lang="ru-RU" altLang="ru-RU" sz="2200" b="1" dirty="0"/>
              <a:t>Итого: </a:t>
            </a:r>
          </a:p>
          <a:p>
            <a:pPr eaLnBrk="1" hangingPunct="1">
              <a:spcBef>
                <a:spcPct val="0"/>
              </a:spcBef>
              <a:buFont typeface="Wingdings" panose="05000000000000000000" pitchFamily="2" charset="2"/>
              <a:buNone/>
            </a:pPr>
            <a:r>
              <a:rPr lang="ru-RU" altLang="ru-RU" sz="2200" dirty="0"/>
              <a:t>Заявка № 1: 1 товар (РФ, реестровая запись); 2 товар – КНР </a:t>
            </a:r>
            <a:r>
              <a:rPr lang="ru-RU" altLang="ru-RU" sz="2200" dirty="0">
                <a:solidFill>
                  <a:srgbClr val="FF0000"/>
                </a:solidFill>
              </a:rPr>
              <a:t>= иностранная</a:t>
            </a:r>
            <a:endParaRPr lang="ru-RU" altLang="ru-RU" sz="2200" dirty="0"/>
          </a:p>
          <a:p>
            <a:pPr eaLnBrk="1" hangingPunct="1">
              <a:spcBef>
                <a:spcPct val="0"/>
              </a:spcBef>
              <a:buFont typeface="Wingdings" panose="05000000000000000000" pitchFamily="2" charset="2"/>
              <a:buNone/>
            </a:pPr>
            <a:r>
              <a:rPr lang="ru-RU" altLang="ru-RU" sz="2200" dirty="0"/>
              <a:t>Заявка № 2: 1, 2 товары декларация РФ, документов нет </a:t>
            </a:r>
            <a:r>
              <a:rPr lang="ru-RU" altLang="ru-RU" sz="2200" dirty="0">
                <a:solidFill>
                  <a:srgbClr val="FF0000"/>
                </a:solidFill>
              </a:rPr>
              <a:t>= иностранная</a:t>
            </a:r>
            <a:endParaRPr lang="ru-RU" altLang="ru-RU" sz="2200" dirty="0"/>
          </a:p>
          <a:p>
            <a:pPr eaLnBrk="1" hangingPunct="1">
              <a:spcBef>
                <a:spcPct val="0"/>
              </a:spcBef>
              <a:buFont typeface="Wingdings" panose="05000000000000000000" pitchFamily="2" charset="2"/>
              <a:buNone/>
            </a:pPr>
            <a:r>
              <a:rPr lang="ru-RU" altLang="ru-RU" sz="2200" dirty="0">
                <a:solidFill>
                  <a:srgbClr val="0000FF"/>
                </a:solidFill>
              </a:rPr>
              <a:t>Заявка № 3: 1, 2 РФ, реестровые записи, баллов нет </a:t>
            </a:r>
            <a:r>
              <a:rPr lang="ru-RU" altLang="ru-RU" sz="2200" dirty="0">
                <a:solidFill>
                  <a:srgbClr val="FF0000"/>
                </a:solidFill>
              </a:rPr>
              <a:t>= иностранная</a:t>
            </a:r>
            <a:endParaRPr lang="ru-RU" altLang="ru-RU" sz="2200" dirty="0">
              <a:solidFill>
                <a:srgbClr val="0000FF"/>
              </a:solidFill>
            </a:endParaRPr>
          </a:p>
          <a:p>
            <a:pPr eaLnBrk="1" hangingPunct="1">
              <a:spcBef>
                <a:spcPct val="0"/>
              </a:spcBef>
              <a:buFont typeface="Wingdings" panose="05000000000000000000" pitchFamily="2" charset="2"/>
              <a:buNone/>
            </a:pPr>
            <a:r>
              <a:rPr lang="ru-RU" altLang="ru-RU" sz="2200" dirty="0"/>
              <a:t>Заявка № 4: 1, 2 товары декларация РФ, документов нет </a:t>
            </a:r>
            <a:r>
              <a:rPr lang="ru-RU" altLang="ru-RU" sz="2200" dirty="0">
                <a:solidFill>
                  <a:srgbClr val="FF0000"/>
                </a:solidFill>
              </a:rPr>
              <a:t>= иностранная</a:t>
            </a:r>
            <a:endParaRPr lang="ru-RU" altLang="ru-RU" sz="2200" dirty="0"/>
          </a:p>
          <a:p>
            <a:pPr eaLnBrk="1" hangingPunct="1">
              <a:spcBef>
                <a:spcPct val="0"/>
              </a:spcBef>
              <a:buFont typeface="Wingdings" panose="05000000000000000000" pitchFamily="2" charset="2"/>
              <a:buNone/>
            </a:pPr>
            <a:r>
              <a:rPr lang="ru-RU" altLang="ru-RU" sz="2200" dirty="0"/>
              <a:t>Заявка № 5: 1, 2 товары декларация КНР </a:t>
            </a:r>
            <a:r>
              <a:rPr lang="ru-RU" altLang="ru-RU" sz="2200" dirty="0">
                <a:solidFill>
                  <a:srgbClr val="FF0000"/>
                </a:solidFill>
              </a:rPr>
              <a:t>= иностранная</a:t>
            </a:r>
            <a:endParaRPr lang="ru-RU" altLang="ru-RU" sz="2200" dirty="0"/>
          </a:p>
          <a:p>
            <a:pPr eaLnBrk="1" hangingPunct="1">
              <a:spcBef>
                <a:spcPct val="0"/>
              </a:spcBef>
              <a:buFont typeface="Wingdings" panose="05000000000000000000" pitchFamily="2" charset="2"/>
              <a:buNone/>
            </a:pPr>
            <a:r>
              <a:rPr lang="ru-RU" altLang="ru-RU" sz="2200" dirty="0"/>
              <a:t>Заявка № 6: 1, 2 товары декларация РФ, документов нет </a:t>
            </a:r>
            <a:r>
              <a:rPr lang="ru-RU" altLang="ru-RU" sz="2200" dirty="0">
                <a:solidFill>
                  <a:srgbClr val="FF0000"/>
                </a:solidFill>
              </a:rPr>
              <a:t>= иностранная</a:t>
            </a:r>
            <a:endParaRPr lang="ru-RU" altLang="ru-RU" sz="2200" dirty="0"/>
          </a:p>
          <a:p>
            <a:pPr eaLnBrk="1" hangingPunct="1">
              <a:spcBef>
                <a:spcPct val="0"/>
              </a:spcBef>
              <a:buFont typeface="Wingdings" panose="05000000000000000000" pitchFamily="2" charset="2"/>
              <a:buNone/>
            </a:pPr>
            <a:r>
              <a:rPr lang="ru-RU" altLang="ru-RU" sz="2200" dirty="0"/>
              <a:t>Заявка № 7: 1, 2 товары декларация РФ, документов нет </a:t>
            </a:r>
            <a:r>
              <a:rPr lang="ru-RU" altLang="ru-RU" sz="2200" dirty="0">
                <a:solidFill>
                  <a:srgbClr val="FF0000"/>
                </a:solidFill>
              </a:rPr>
              <a:t>= иностранная</a:t>
            </a:r>
            <a:endParaRPr lang="ru-RU" altLang="ru-RU" sz="2200" dirty="0"/>
          </a:p>
          <a:p>
            <a:pPr eaLnBrk="1" hangingPunct="1">
              <a:spcBef>
                <a:spcPct val="0"/>
              </a:spcBef>
              <a:buFont typeface="Wingdings" panose="05000000000000000000" pitchFamily="2" charset="2"/>
              <a:buNone/>
            </a:pPr>
            <a:r>
              <a:rPr lang="ru-RU" altLang="ru-RU" sz="2200" dirty="0">
                <a:solidFill>
                  <a:srgbClr val="0000FF"/>
                </a:solidFill>
              </a:rPr>
              <a:t>Заявка № 8: 1 товар (РФ, реестровая запись и 155 баллов ), 2 товар (РФ, реестровая запись и нет указаний на баллы) </a:t>
            </a:r>
            <a:r>
              <a:rPr lang="ru-RU" altLang="ru-RU" sz="2200" dirty="0">
                <a:solidFill>
                  <a:srgbClr val="FF0000"/>
                </a:solidFill>
              </a:rPr>
              <a:t>= иностранная</a:t>
            </a:r>
          </a:p>
          <a:p>
            <a:pPr eaLnBrk="1" hangingPunct="1">
              <a:spcBef>
                <a:spcPct val="0"/>
              </a:spcBef>
              <a:buFont typeface="Wingdings" panose="05000000000000000000" pitchFamily="2" charset="2"/>
              <a:buNone/>
            </a:pPr>
            <a:r>
              <a:rPr lang="ru-RU" altLang="ru-RU" sz="2200" dirty="0">
                <a:solidFill>
                  <a:srgbClr val="0000FF"/>
                </a:solidFill>
              </a:rPr>
              <a:t>Заявка № 9: 1 товар (РФ, реестровая запись и 155 баллов ), 2 товар (РФ, реестровая запись и нет указаний на баллы) </a:t>
            </a:r>
            <a:r>
              <a:rPr lang="ru-RU" altLang="ru-RU" sz="2200" dirty="0">
                <a:solidFill>
                  <a:srgbClr val="FF0000"/>
                </a:solidFill>
              </a:rPr>
              <a:t>= иностранная</a:t>
            </a:r>
            <a:endParaRPr lang="ru-RU" altLang="ru-RU" sz="2200" dirty="0"/>
          </a:p>
          <a:p>
            <a:pPr eaLnBrk="1" hangingPunct="1">
              <a:spcBef>
                <a:spcPct val="0"/>
              </a:spcBef>
              <a:buFont typeface="Wingdings" panose="05000000000000000000" pitchFamily="2" charset="2"/>
              <a:buNone/>
            </a:pPr>
            <a:endParaRPr lang="ru-RU" altLang="ru-RU" sz="2200" dirty="0">
              <a:solidFill>
                <a:srgbClr val="FF0000"/>
              </a:solidFill>
            </a:endParaRPr>
          </a:p>
          <a:p>
            <a:pPr eaLnBrk="1" hangingPunct="1">
              <a:spcBef>
                <a:spcPct val="0"/>
              </a:spcBef>
              <a:buFont typeface="Wingdings" panose="05000000000000000000" pitchFamily="2" charset="2"/>
              <a:buNone/>
            </a:pPr>
            <a:r>
              <a:rPr lang="ru-RU" altLang="ru-RU" sz="2200" dirty="0">
                <a:solidFill>
                  <a:srgbClr val="FF0000"/>
                </a:solidFill>
              </a:rPr>
              <a:t>Все заявки = иностранные, ограничение не сработало – допускаем всех.</a:t>
            </a:r>
          </a:p>
        </p:txBody>
      </p:sp>
      <p:pic>
        <p:nvPicPr>
          <p:cNvPr id="3" name="Рисунок 2">
            <a:extLst>
              <a:ext uri="{FF2B5EF4-FFF2-40B4-BE49-F238E27FC236}">
                <a16:creationId xmlns:a16="http://schemas.microsoft.com/office/drawing/2014/main" id="{362D3A85-CC14-4E35-8A52-ED6D8D1BE781}"/>
              </a:ext>
            </a:extLst>
          </p:cNvPr>
          <p:cNvPicPr>
            <a:picLocks noChangeAspect="1"/>
          </p:cNvPicPr>
          <p:nvPr/>
        </p:nvPicPr>
        <p:blipFill>
          <a:blip r:embed="rId2"/>
          <a:stretch>
            <a:fillRect/>
          </a:stretch>
        </p:blipFill>
        <p:spPr>
          <a:xfrm>
            <a:off x="463062" y="1101688"/>
            <a:ext cx="11001029" cy="1672083"/>
          </a:xfrm>
          <a:prstGeom prst="rect">
            <a:avLst/>
          </a:prstGeom>
        </p:spPr>
      </p:pic>
    </p:spTree>
    <p:extLst>
      <p:ext uri="{BB962C8B-B14F-4D97-AF65-F5344CB8AC3E}">
        <p14:creationId xmlns:p14="http://schemas.microsoft.com/office/powerpoint/2010/main" val="205096068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fontScale="90000"/>
          </a:bodyPr>
          <a:lstStyle/>
          <a:p>
            <a:pPr algn="ctr"/>
            <a:r>
              <a:rPr lang="ru-RU" altLang="ru-RU" sz="3600" b="1" dirty="0">
                <a:latin typeface="Arial" panose="020B0604020202020204" pitchFamily="34" charset="0"/>
              </a:rPr>
              <a:t>Рассмотрение «совместных» заявок</a:t>
            </a:r>
          </a:p>
        </p:txBody>
      </p:sp>
      <p:sp>
        <p:nvSpPr>
          <p:cNvPr id="11267" name="Rectangle 3"/>
          <p:cNvSpPr>
            <a:spLocks noGrp="1" noChangeArrowheads="1"/>
          </p:cNvSpPr>
          <p:nvPr>
            <p:ph type="body" idx="4294967295"/>
          </p:nvPr>
        </p:nvSpPr>
        <p:spPr>
          <a:xfrm>
            <a:off x="243264" y="1124946"/>
            <a:ext cx="2940050" cy="5295900"/>
          </a:xfrm>
          <a:prstGeom prst="rect">
            <a:avLst/>
          </a:prstGeom>
        </p:spPr>
        <p:txBody>
          <a:bodyPr>
            <a:normAutofit/>
          </a:bodyPr>
          <a:lstStyle/>
          <a:p>
            <a:pPr marL="0" indent="0">
              <a:lnSpc>
                <a:spcPct val="80000"/>
              </a:lnSpc>
              <a:spcBef>
                <a:spcPts val="600"/>
              </a:spcBef>
              <a:buNone/>
              <a:defRPr/>
            </a:pPr>
            <a:r>
              <a:rPr lang="ru-RU" altLang="ru-RU" sz="2000" b="1" dirty="0">
                <a:sym typeface="Wingdings" panose="05000000000000000000" pitchFamily="2" charset="2"/>
              </a:rPr>
              <a:t>Извещение:</a:t>
            </a:r>
          </a:p>
          <a:p>
            <a:pPr marL="0" indent="0">
              <a:lnSpc>
                <a:spcPct val="80000"/>
              </a:lnSpc>
              <a:spcBef>
                <a:spcPts val="600"/>
              </a:spcBef>
              <a:buNone/>
              <a:defRPr/>
            </a:pPr>
            <a:r>
              <a:rPr lang="ru-RU" altLang="ru-RU" sz="2000" dirty="0">
                <a:solidFill>
                  <a:srgbClr val="FF0000"/>
                </a:solidFill>
                <a:sym typeface="Wingdings" panose="05000000000000000000" pitchFamily="2" charset="2"/>
              </a:rPr>
              <a:t>Товар 1 – запрет</a:t>
            </a:r>
          </a:p>
          <a:p>
            <a:pPr marL="0" indent="0">
              <a:lnSpc>
                <a:spcPct val="80000"/>
              </a:lnSpc>
              <a:spcBef>
                <a:spcPts val="600"/>
              </a:spcBef>
              <a:buNone/>
              <a:defRPr/>
            </a:pPr>
            <a:r>
              <a:rPr lang="ru-RU" altLang="ru-RU" sz="2000" dirty="0">
                <a:solidFill>
                  <a:srgbClr val="FF0000"/>
                </a:solidFill>
                <a:sym typeface="Wingdings" panose="05000000000000000000" pitchFamily="2" charset="2"/>
              </a:rPr>
              <a:t>Товар 2 – запрет</a:t>
            </a:r>
          </a:p>
          <a:p>
            <a:pPr marL="0" indent="0">
              <a:lnSpc>
                <a:spcPct val="80000"/>
              </a:lnSpc>
              <a:spcBef>
                <a:spcPts val="600"/>
              </a:spcBef>
              <a:buNone/>
              <a:defRPr/>
            </a:pPr>
            <a:r>
              <a:rPr lang="ru-RU" altLang="ru-RU" sz="2000" dirty="0">
                <a:solidFill>
                  <a:srgbClr val="0000FF"/>
                </a:solidFill>
                <a:sym typeface="Wingdings" panose="05000000000000000000" pitchFamily="2" charset="2"/>
              </a:rPr>
              <a:t>Товар 3 – ограничение</a:t>
            </a:r>
          </a:p>
          <a:p>
            <a:pPr marL="0" indent="0">
              <a:lnSpc>
                <a:spcPct val="80000"/>
              </a:lnSpc>
              <a:spcBef>
                <a:spcPts val="600"/>
              </a:spcBef>
              <a:buNone/>
              <a:defRPr/>
            </a:pPr>
            <a:r>
              <a:rPr lang="ru-RU" altLang="ru-RU" sz="2000" dirty="0">
                <a:solidFill>
                  <a:srgbClr val="0000FF"/>
                </a:solidFill>
                <a:sym typeface="Wingdings" panose="05000000000000000000" pitchFamily="2" charset="2"/>
              </a:rPr>
              <a:t>Товар 4 – ограничение</a:t>
            </a:r>
          </a:p>
          <a:p>
            <a:pPr marL="0" indent="0">
              <a:lnSpc>
                <a:spcPct val="80000"/>
              </a:lnSpc>
              <a:spcBef>
                <a:spcPts val="600"/>
              </a:spcBef>
              <a:buNone/>
              <a:defRPr/>
            </a:pPr>
            <a:r>
              <a:rPr lang="ru-RU" altLang="ru-RU" sz="2000" dirty="0">
                <a:solidFill>
                  <a:srgbClr val="0000FF"/>
                </a:solidFill>
                <a:sym typeface="Wingdings" panose="05000000000000000000" pitchFamily="2" charset="2"/>
              </a:rPr>
              <a:t>Товар 5 – ограничение</a:t>
            </a:r>
          </a:p>
          <a:p>
            <a:pPr marL="0" indent="0">
              <a:lnSpc>
                <a:spcPct val="80000"/>
              </a:lnSpc>
              <a:spcBef>
                <a:spcPts val="600"/>
              </a:spcBef>
              <a:buNone/>
              <a:defRPr/>
            </a:pPr>
            <a:r>
              <a:rPr lang="ru-RU" altLang="ru-RU" sz="2000" dirty="0">
                <a:solidFill>
                  <a:srgbClr val="00B050"/>
                </a:solidFill>
                <a:sym typeface="Wingdings" panose="05000000000000000000" pitchFamily="2" charset="2"/>
              </a:rPr>
              <a:t>Товар 6 – </a:t>
            </a:r>
            <a:r>
              <a:rPr lang="ru-RU" altLang="ru-RU" sz="2000" dirty="0" err="1">
                <a:solidFill>
                  <a:srgbClr val="00B050"/>
                </a:solidFill>
                <a:sym typeface="Wingdings" panose="05000000000000000000" pitchFamily="2" charset="2"/>
              </a:rPr>
              <a:t>преимущ</a:t>
            </a:r>
            <a:r>
              <a:rPr lang="ru-RU" altLang="ru-RU" sz="2000" dirty="0">
                <a:solidFill>
                  <a:srgbClr val="00B050"/>
                </a:solidFill>
                <a:sym typeface="Wingdings" panose="05000000000000000000" pitchFamily="2" charset="2"/>
              </a:rPr>
              <a:t>-во</a:t>
            </a:r>
          </a:p>
          <a:p>
            <a:pPr marL="0" indent="0">
              <a:lnSpc>
                <a:spcPct val="80000"/>
              </a:lnSpc>
              <a:spcBef>
                <a:spcPts val="600"/>
              </a:spcBef>
              <a:buNone/>
              <a:defRPr/>
            </a:pPr>
            <a:r>
              <a:rPr lang="ru-RU" altLang="ru-RU" sz="2000" dirty="0">
                <a:solidFill>
                  <a:srgbClr val="00B050"/>
                </a:solidFill>
                <a:sym typeface="Wingdings" panose="05000000000000000000" pitchFamily="2" charset="2"/>
              </a:rPr>
              <a:t>Товар 7 – </a:t>
            </a:r>
            <a:r>
              <a:rPr lang="ru-RU" altLang="ru-RU" sz="2000" dirty="0" err="1">
                <a:solidFill>
                  <a:srgbClr val="00B050"/>
                </a:solidFill>
                <a:sym typeface="Wingdings" panose="05000000000000000000" pitchFamily="2" charset="2"/>
              </a:rPr>
              <a:t>преимущ</a:t>
            </a:r>
            <a:r>
              <a:rPr lang="ru-RU" altLang="ru-RU" sz="2000" dirty="0">
                <a:solidFill>
                  <a:srgbClr val="00B050"/>
                </a:solidFill>
                <a:sym typeface="Wingdings" panose="05000000000000000000" pitchFamily="2" charset="2"/>
              </a:rPr>
              <a:t>-во</a:t>
            </a:r>
          </a:p>
          <a:p>
            <a:pPr marL="0" indent="0">
              <a:lnSpc>
                <a:spcPct val="80000"/>
              </a:lnSpc>
              <a:spcBef>
                <a:spcPts val="600"/>
              </a:spcBef>
              <a:buNone/>
              <a:defRPr/>
            </a:pPr>
            <a:r>
              <a:rPr lang="ru-RU" altLang="ru-RU" sz="2000" dirty="0">
                <a:solidFill>
                  <a:srgbClr val="00B050"/>
                </a:solidFill>
                <a:sym typeface="Wingdings" panose="05000000000000000000" pitchFamily="2" charset="2"/>
              </a:rPr>
              <a:t>Товар 8 – </a:t>
            </a:r>
            <a:r>
              <a:rPr lang="ru-RU" altLang="ru-RU" sz="2000" dirty="0" err="1">
                <a:solidFill>
                  <a:srgbClr val="00B050"/>
                </a:solidFill>
                <a:sym typeface="Wingdings" panose="05000000000000000000" pitchFamily="2" charset="2"/>
              </a:rPr>
              <a:t>преимущ</a:t>
            </a:r>
            <a:r>
              <a:rPr lang="ru-RU" altLang="ru-RU" sz="2000" dirty="0">
                <a:solidFill>
                  <a:srgbClr val="00B050"/>
                </a:solidFill>
                <a:sym typeface="Wingdings" panose="05000000000000000000" pitchFamily="2" charset="2"/>
              </a:rPr>
              <a:t>-во</a:t>
            </a:r>
          </a:p>
          <a:p>
            <a:pPr marL="0" indent="0">
              <a:lnSpc>
                <a:spcPct val="80000"/>
              </a:lnSpc>
              <a:spcBef>
                <a:spcPts val="600"/>
              </a:spcBef>
              <a:buNone/>
              <a:defRPr/>
            </a:pPr>
            <a:endParaRPr lang="ru-RU" altLang="ru-RU" sz="2000" dirty="0">
              <a:sym typeface="Wingdings" panose="05000000000000000000" pitchFamily="2" charset="2"/>
            </a:endParaRPr>
          </a:p>
          <a:p>
            <a:pPr marL="0" indent="0">
              <a:lnSpc>
                <a:spcPct val="80000"/>
              </a:lnSpc>
              <a:spcBef>
                <a:spcPts val="600"/>
              </a:spcBef>
              <a:buNone/>
              <a:defRPr/>
            </a:pPr>
            <a:endParaRPr lang="ru-RU" altLang="ru-RU" sz="1600" dirty="0">
              <a:sym typeface="Wingdings" panose="05000000000000000000" pitchFamily="2" charset="2"/>
            </a:endParaRPr>
          </a:p>
          <a:p>
            <a:pPr marL="0" indent="0">
              <a:lnSpc>
                <a:spcPct val="80000"/>
              </a:lnSpc>
              <a:spcBef>
                <a:spcPts val="600"/>
              </a:spcBef>
              <a:buNone/>
              <a:defRPr/>
            </a:pPr>
            <a:r>
              <a:rPr lang="ru-RU" altLang="ru-RU" sz="1600" dirty="0">
                <a:sym typeface="Wingdings" panose="05000000000000000000" pitchFamily="2" charset="2"/>
              </a:rPr>
              <a:t>1- запреты (</a:t>
            </a:r>
            <a:r>
              <a:rPr lang="ru-RU" altLang="ru-RU" sz="1600" dirty="0" err="1">
                <a:sym typeface="Wingdings" panose="05000000000000000000" pitchFamily="2" charset="2"/>
              </a:rPr>
              <a:t>откл</a:t>
            </a:r>
            <a:r>
              <a:rPr lang="ru-RU" altLang="ru-RU" sz="1600" dirty="0">
                <a:sym typeface="Wingdings" panose="05000000000000000000" pitchFamily="2" charset="2"/>
              </a:rPr>
              <a:t>. 5 и 6)</a:t>
            </a:r>
          </a:p>
          <a:p>
            <a:pPr marL="0" indent="0">
              <a:lnSpc>
                <a:spcPct val="80000"/>
              </a:lnSpc>
              <a:spcBef>
                <a:spcPts val="600"/>
              </a:spcBef>
              <a:buNone/>
              <a:defRPr/>
            </a:pPr>
            <a:r>
              <a:rPr lang="ru-RU" altLang="ru-RU" sz="1600" dirty="0">
                <a:sym typeface="Wingdings" panose="05000000000000000000" pitchFamily="2" charset="2"/>
              </a:rPr>
              <a:t>2- ограничения (</a:t>
            </a:r>
            <a:r>
              <a:rPr lang="ru-RU" altLang="ru-RU" sz="1600" dirty="0" err="1">
                <a:sym typeface="Wingdings" panose="05000000000000000000" pitchFamily="2" charset="2"/>
              </a:rPr>
              <a:t>откл</a:t>
            </a:r>
            <a:r>
              <a:rPr lang="ru-RU" altLang="ru-RU" sz="1600" dirty="0">
                <a:sym typeface="Wingdings" panose="05000000000000000000" pitchFamily="2" charset="2"/>
              </a:rPr>
              <a:t>. 3 и 4)</a:t>
            </a:r>
          </a:p>
          <a:p>
            <a:pPr marL="0" indent="0">
              <a:lnSpc>
                <a:spcPct val="80000"/>
              </a:lnSpc>
              <a:spcBef>
                <a:spcPts val="600"/>
              </a:spcBef>
              <a:buNone/>
              <a:defRPr/>
            </a:pPr>
            <a:r>
              <a:rPr lang="ru-RU" altLang="ru-RU" sz="1600" dirty="0">
                <a:sym typeface="Wingdings" panose="05000000000000000000" pitchFamily="2" charset="2"/>
              </a:rPr>
              <a:t>3- преимущество заявке № 1</a:t>
            </a:r>
          </a:p>
          <a:p>
            <a:pPr marL="0" indent="0">
              <a:lnSpc>
                <a:spcPct val="80000"/>
              </a:lnSpc>
              <a:spcBef>
                <a:spcPts val="600"/>
              </a:spcBef>
              <a:buNone/>
              <a:defRPr/>
            </a:pPr>
            <a:endParaRPr lang="ru-RU" altLang="ru-RU" sz="2400" dirty="0">
              <a:sym typeface="Wingdings" panose="05000000000000000000" pitchFamily="2" charset="2"/>
            </a:endParaRPr>
          </a:p>
        </p:txBody>
      </p:sp>
      <p:sp>
        <p:nvSpPr>
          <p:cNvPr id="4" name="Rectangle 3">
            <a:extLst>
              <a:ext uri="{FF2B5EF4-FFF2-40B4-BE49-F238E27FC236}">
                <a16:creationId xmlns:a16="http://schemas.microsoft.com/office/drawing/2014/main" id="{C2F9B946-1EAD-4E39-882B-9BB048F4DCC6}"/>
              </a:ext>
            </a:extLst>
          </p:cNvPr>
          <p:cNvSpPr txBox="1">
            <a:spLocks noChangeArrowheads="1"/>
          </p:cNvSpPr>
          <p:nvPr/>
        </p:nvSpPr>
        <p:spPr>
          <a:xfrm>
            <a:off x="3493904" y="1057845"/>
            <a:ext cx="2490083" cy="27150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Заявка 1:</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1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2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3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4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5 – РФ</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6 – РФ</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7 – РФ</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8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8" name="Rectangle 3">
            <a:extLst>
              <a:ext uri="{FF2B5EF4-FFF2-40B4-BE49-F238E27FC236}">
                <a16:creationId xmlns:a16="http://schemas.microsoft.com/office/drawing/2014/main" id="{A4C73C66-0C5A-4951-8E4E-E920278B3EBC}"/>
              </a:ext>
            </a:extLst>
          </p:cNvPr>
          <p:cNvSpPr txBox="1">
            <a:spLocks noChangeArrowheads="1"/>
          </p:cNvSpPr>
          <p:nvPr/>
        </p:nvSpPr>
        <p:spPr>
          <a:xfrm>
            <a:off x="5983987" y="1025718"/>
            <a:ext cx="2490083" cy="2997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Заявка 2:</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1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2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3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4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5 – РФ</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6 – РФ</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7 – РФ</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8 – КНР</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9" name="Rectangle 3">
            <a:extLst>
              <a:ext uri="{FF2B5EF4-FFF2-40B4-BE49-F238E27FC236}">
                <a16:creationId xmlns:a16="http://schemas.microsoft.com/office/drawing/2014/main" id="{4983785C-C410-4000-98E6-F4AE70AF0A56}"/>
              </a:ext>
            </a:extLst>
          </p:cNvPr>
          <p:cNvSpPr txBox="1">
            <a:spLocks noChangeArrowheads="1"/>
          </p:cNvSpPr>
          <p:nvPr/>
        </p:nvSpPr>
        <p:spPr>
          <a:xfrm>
            <a:off x="8474070" y="1025717"/>
            <a:ext cx="2835336" cy="29976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Заявка 3:</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1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2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3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4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5 – КНР</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6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7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8 – </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0" name="Rectangle 3">
            <a:extLst>
              <a:ext uri="{FF2B5EF4-FFF2-40B4-BE49-F238E27FC236}">
                <a16:creationId xmlns:a16="http://schemas.microsoft.com/office/drawing/2014/main" id="{DC793DB5-A85F-47C8-AA7C-90A686186717}"/>
              </a:ext>
            </a:extLst>
          </p:cNvPr>
          <p:cNvSpPr txBox="1">
            <a:spLocks noChangeArrowheads="1"/>
          </p:cNvSpPr>
          <p:nvPr/>
        </p:nvSpPr>
        <p:spPr>
          <a:xfrm>
            <a:off x="3527034" y="3848431"/>
            <a:ext cx="2456953" cy="2886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Заявка 4:</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1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2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3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4 – КНР</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5 – КНР</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6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7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8 – </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1" name="Rectangle 3">
            <a:extLst>
              <a:ext uri="{FF2B5EF4-FFF2-40B4-BE49-F238E27FC236}">
                <a16:creationId xmlns:a16="http://schemas.microsoft.com/office/drawing/2014/main" id="{C19DBE21-1A05-4CA8-9A96-2D218C437069}"/>
              </a:ext>
            </a:extLst>
          </p:cNvPr>
          <p:cNvSpPr txBox="1">
            <a:spLocks noChangeArrowheads="1"/>
          </p:cNvSpPr>
          <p:nvPr/>
        </p:nvSpPr>
        <p:spPr>
          <a:xfrm>
            <a:off x="5983987" y="3848431"/>
            <a:ext cx="2456953" cy="2886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Заявка 5:</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1 – РФ</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2 – КНР</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3 – </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4 – </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5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6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7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8 – </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2" name="Rectangle 3">
            <a:extLst>
              <a:ext uri="{FF2B5EF4-FFF2-40B4-BE49-F238E27FC236}">
                <a16:creationId xmlns:a16="http://schemas.microsoft.com/office/drawing/2014/main" id="{3B5C960B-FC9E-4580-8457-60C1B3E6FAA5}"/>
              </a:ext>
            </a:extLst>
          </p:cNvPr>
          <p:cNvSpPr txBox="1">
            <a:spLocks noChangeArrowheads="1"/>
          </p:cNvSpPr>
          <p:nvPr/>
        </p:nvSpPr>
        <p:spPr>
          <a:xfrm>
            <a:off x="8440940" y="3848431"/>
            <a:ext cx="2456953" cy="2886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Заявка 6:</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1 – КНР</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2 – КНР</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3 – </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4 – </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r>
              <a:rPr kumimoji="0" lang="ru-RU" altLang="ru-RU" sz="1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5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6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7 – </a:t>
            </a:r>
          </a:p>
          <a:p>
            <a:pPr marL="0" marR="0" lvl="0" indent="0" algn="l" defTabSz="914400" rtl="0" eaLnBrk="1" fontAlgn="auto" latinLnBrk="0" hangingPunct="1">
              <a:lnSpc>
                <a:spcPct val="80000"/>
              </a:lnSpc>
              <a:spcBef>
                <a:spcPts val="600"/>
              </a:spcBef>
              <a:spcAft>
                <a:spcPts val="0"/>
              </a:spcAft>
              <a:buClrTx/>
              <a:buSzTx/>
              <a:buFontTx/>
              <a:buNone/>
              <a:tabLst/>
              <a:defRPr/>
            </a:pPr>
            <a:r>
              <a:rPr kumimoji="0" lang="ru-RU" altLang="ru-RU" sz="18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Товар 8 – </a:t>
            </a: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0" marR="0" lvl="0" indent="0" algn="l" defTabSz="914400" rtl="0" eaLnBrk="1" fontAlgn="auto" latinLnBrk="0" hangingPunct="1">
              <a:lnSpc>
                <a:spcPct val="80000"/>
              </a:lnSpc>
              <a:spcBef>
                <a:spcPts val="600"/>
              </a:spcBef>
              <a:spcAft>
                <a:spcPts val="0"/>
              </a:spcAft>
              <a:buClrTx/>
              <a:buSzTx/>
              <a:buFont typeface="Arial" panose="020B0604020202020204" pitchFamily="34" charset="0"/>
              <a:buNone/>
              <a:tabLst/>
              <a:defRPr/>
            </a:pPr>
            <a:endParaRPr kumimoji="0" lang="ru-RU" alt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2" name="Символ &quot;Запрещено&quot; 1">
            <a:extLst>
              <a:ext uri="{FF2B5EF4-FFF2-40B4-BE49-F238E27FC236}">
                <a16:creationId xmlns:a16="http://schemas.microsoft.com/office/drawing/2014/main" id="{BF074FC3-9088-46BD-BAC9-0A2DA1BB2212}"/>
              </a:ext>
            </a:extLst>
          </p:cNvPr>
          <p:cNvSpPr/>
          <p:nvPr/>
        </p:nvSpPr>
        <p:spPr>
          <a:xfrm>
            <a:off x="8622841" y="3772896"/>
            <a:ext cx="1653871" cy="1574357"/>
          </a:xfrm>
          <a:prstGeom prst="noSmoking">
            <a:avLst>
              <a:gd name="adj" fmla="val 408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Символ &quot;Запрещено&quot; 13">
            <a:extLst>
              <a:ext uri="{FF2B5EF4-FFF2-40B4-BE49-F238E27FC236}">
                <a16:creationId xmlns:a16="http://schemas.microsoft.com/office/drawing/2014/main" id="{D64A3A83-DB28-4201-A7C4-873A2B617F97}"/>
              </a:ext>
            </a:extLst>
          </p:cNvPr>
          <p:cNvSpPr/>
          <p:nvPr/>
        </p:nvSpPr>
        <p:spPr>
          <a:xfrm>
            <a:off x="6199018" y="3804701"/>
            <a:ext cx="1653871" cy="1574357"/>
          </a:xfrm>
          <a:prstGeom prst="noSmoking">
            <a:avLst>
              <a:gd name="adj" fmla="val 408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Символ &quot;Запрещено&quot; 14">
            <a:extLst>
              <a:ext uri="{FF2B5EF4-FFF2-40B4-BE49-F238E27FC236}">
                <a16:creationId xmlns:a16="http://schemas.microsoft.com/office/drawing/2014/main" id="{B37ECCF6-2C87-4DFF-B863-5FA3CA145C2E}"/>
              </a:ext>
            </a:extLst>
          </p:cNvPr>
          <p:cNvSpPr/>
          <p:nvPr/>
        </p:nvSpPr>
        <p:spPr>
          <a:xfrm>
            <a:off x="8622842" y="1737360"/>
            <a:ext cx="1653871" cy="1574357"/>
          </a:xfrm>
          <a:prstGeom prst="noSmoking">
            <a:avLst>
              <a:gd name="adj" fmla="val 4080"/>
            </a:avLst>
          </a:prstGeom>
          <a:solidFill>
            <a:srgbClr val="0000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Символ &quot;Запрещено&quot; 15">
            <a:extLst>
              <a:ext uri="{FF2B5EF4-FFF2-40B4-BE49-F238E27FC236}">
                <a16:creationId xmlns:a16="http://schemas.microsoft.com/office/drawing/2014/main" id="{C2A97944-D0FA-4960-B7F2-E52185F77445}"/>
              </a:ext>
            </a:extLst>
          </p:cNvPr>
          <p:cNvSpPr/>
          <p:nvPr/>
        </p:nvSpPr>
        <p:spPr>
          <a:xfrm>
            <a:off x="3646549" y="4504414"/>
            <a:ext cx="1653871" cy="1574357"/>
          </a:xfrm>
          <a:prstGeom prst="noSmoking">
            <a:avLst>
              <a:gd name="adj" fmla="val 4080"/>
            </a:avLst>
          </a:prstGeom>
          <a:solidFill>
            <a:srgbClr val="0000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760139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22F460D-4E6B-4014-8767-7E8BA73B6210}"/>
              </a:ext>
            </a:extLst>
          </p:cNvPr>
          <p:cNvSpPr txBox="1">
            <a:spLocks noChangeArrowheads="1"/>
          </p:cNvSpPr>
          <p:nvPr/>
        </p:nvSpPr>
        <p:spPr bwMode="auto">
          <a:xfrm>
            <a:off x="371953" y="166255"/>
            <a:ext cx="7865960" cy="875145"/>
          </a:xfrm>
          <a:prstGeom prst="rect">
            <a:avLst/>
          </a:prstGeo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ru-RU" altLang="ru-RU" sz="3600" b="1" i="0" u="none" strike="noStrike" kern="0" cap="none" spc="0" normalizeH="0" baseline="0" noProof="0" dirty="0">
                <a:ln>
                  <a:noFill/>
                </a:ln>
                <a:solidFill>
                  <a:prstClr val="black"/>
                </a:solidFill>
                <a:effectLst/>
                <a:uLnTx/>
                <a:uFillTx/>
                <a:latin typeface="Arial" panose="020B0604020202020204" pitchFamily="34" charset="0"/>
                <a:ea typeface="+mj-ea"/>
                <a:cs typeface="+mj-cs"/>
              </a:rPr>
              <a:t>Пример из практики</a:t>
            </a:r>
          </a:p>
        </p:txBody>
      </p:sp>
      <p:sp>
        <p:nvSpPr>
          <p:cNvPr id="5" name="Rectangle 3">
            <a:extLst>
              <a:ext uri="{FF2B5EF4-FFF2-40B4-BE49-F238E27FC236}">
                <a16:creationId xmlns:a16="http://schemas.microsoft.com/office/drawing/2014/main" id="{E91A0E4D-13D0-4BFB-8B17-087B6619B40E}"/>
              </a:ext>
            </a:extLst>
          </p:cNvPr>
          <p:cNvSpPr txBox="1">
            <a:spLocks noChangeArrowheads="1"/>
          </p:cNvSpPr>
          <p:nvPr/>
        </p:nvSpPr>
        <p:spPr bwMode="auto">
          <a:xfrm>
            <a:off x="371953" y="1313412"/>
            <a:ext cx="11390555" cy="798021"/>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80000"/>
              </a:lnSpc>
              <a:spcBef>
                <a:spcPts val="600"/>
              </a:spcBef>
              <a:spcAft>
                <a:spcPts val="0"/>
              </a:spcAft>
              <a:buClrTx/>
              <a:buSzTx/>
              <a:buFont typeface="Arial"/>
              <a:buNone/>
              <a:tabLst/>
              <a:defRPr/>
            </a:pPr>
            <a:r>
              <a:rPr kumimoji="0" lang="ru-RU" altLang="ru-RU" sz="2400" b="0" i="0" u="none" strike="noStrike" kern="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rPr>
              <a:t>Закупка № 0373100088325000018 – поставка канцелярских товаров </a:t>
            </a:r>
          </a:p>
        </p:txBody>
      </p:sp>
      <p:pic>
        <p:nvPicPr>
          <p:cNvPr id="9" name="Рисунок 8">
            <a:extLst>
              <a:ext uri="{FF2B5EF4-FFF2-40B4-BE49-F238E27FC236}">
                <a16:creationId xmlns:a16="http://schemas.microsoft.com/office/drawing/2014/main" id="{DDBFBD21-DEB6-451B-A0F8-270DA032E068}"/>
              </a:ext>
            </a:extLst>
          </p:cNvPr>
          <p:cNvPicPr>
            <a:picLocks noChangeAspect="1"/>
          </p:cNvPicPr>
          <p:nvPr/>
        </p:nvPicPr>
        <p:blipFill>
          <a:blip r:embed="rId2"/>
          <a:stretch>
            <a:fillRect/>
          </a:stretch>
        </p:blipFill>
        <p:spPr>
          <a:xfrm>
            <a:off x="4140555" y="2111433"/>
            <a:ext cx="7879301" cy="4746567"/>
          </a:xfrm>
          <a:prstGeom prst="rect">
            <a:avLst/>
          </a:prstGeom>
        </p:spPr>
      </p:pic>
      <p:sp>
        <p:nvSpPr>
          <p:cNvPr id="10" name="Rectangle 3">
            <a:extLst>
              <a:ext uri="{FF2B5EF4-FFF2-40B4-BE49-F238E27FC236}">
                <a16:creationId xmlns:a16="http://schemas.microsoft.com/office/drawing/2014/main" id="{9E4BEAD1-B1BE-4272-ABF6-10A5C5DEDBEF}"/>
              </a:ext>
            </a:extLst>
          </p:cNvPr>
          <p:cNvSpPr txBox="1">
            <a:spLocks noChangeArrowheads="1"/>
          </p:cNvSpPr>
          <p:nvPr/>
        </p:nvSpPr>
        <p:spPr bwMode="auto">
          <a:xfrm>
            <a:off x="371954" y="2003367"/>
            <a:ext cx="3884162" cy="4555373"/>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l" defTabSz="914400" eaLnBrk="1" fontAlgn="auto" latinLnBrk="0" hangingPunct="1">
              <a:lnSpc>
                <a:spcPct val="80000"/>
              </a:lnSpc>
              <a:spcBef>
                <a:spcPts val="600"/>
              </a:spcBef>
              <a:spcAft>
                <a:spcPts val="0"/>
              </a:spcAft>
              <a:buClrTx/>
              <a:buSzTx/>
              <a:buFont typeface="Arial"/>
              <a:buNone/>
              <a:tabLst/>
              <a:defRPr/>
            </a:pPr>
            <a:r>
              <a:rPr kumimoji="0" lang="ru-RU" altLang="ru-RU" sz="2400" b="0" i="0" u="none" strike="noStrike" kern="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rPr>
              <a:t>По этим двум позициям отклоняем только если сработало «правило второй лишний»</a:t>
            </a:r>
          </a:p>
          <a:p>
            <a:pPr marL="0" marR="0" lvl="0" indent="0" algn="l" defTabSz="914400" eaLnBrk="1" fontAlgn="auto" latinLnBrk="0" hangingPunct="1">
              <a:lnSpc>
                <a:spcPct val="80000"/>
              </a:lnSpc>
              <a:spcBef>
                <a:spcPts val="600"/>
              </a:spcBef>
              <a:spcAft>
                <a:spcPts val="0"/>
              </a:spcAft>
              <a:buClrTx/>
              <a:buSzTx/>
              <a:buFont typeface="Arial"/>
              <a:buNone/>
              <a:tabLst/>
              <a:defRPr/>
            </a:pPr>
            <a:endParaRPr kumimoji="0" lang="ru-RU" altLang="ru-RU" sz="2400" b="0" i="0" u="none" strike="noStrike" kern="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endParaRPr>
          </a:p>
          <a:p>
            <a:pPr marL="0" marR="0" lvl="0" indent="0" algn="l" defTabSz="914400" eaLnBrk="1" fontAlgn="auto" latinLnBrk="0" hangingPunct="1">
              <a:lnSpc>
                <a:spcPct val="80000"/>
              </a:lnSpc>
              <a:spcBef>
                <a:spcPts val="600"/>
              </a:spcBef>
              <a:spcAft>
                <a:spcPts val="0"/>
              </a:spcAft>
              <a:buClrTx/>
              <a:buSzTx/>
              <a:buFont typeface="Arial"/>
              <a:buNone/>
              <a:tabLst/>
              <a:defRPr/>
            </a:pPr>
            <a:endParaRPr kumimoji="0" lang="ru-RU" altLang="ru-RU" sz="2400" b="0" i="0" u="none" strike="noStrike" kern="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endParaRPr>
          </a:p>
          <a:p>
            <a:pPr marL="0" marR="0" lvl="0" indent="0" algn="l" defTabSz="914400" eaLnBrk="1" fontAlgn="auto" latinLnBrk="0" hangingPunct="1">
              <a:lnSpc>
                <a:spcPct val="80000"/>
              </a:lnSpc>
              <a:spcBef>
                <a:spcPts val="600"/>
              </a:spcBef>
              <a:spcAft>
                <a:spcPts val="0"/>
              </a:spcAft>
              <a:buClrTx/>
              <a:buSzTx/>
              <a:buFont typeface="Arial"/>
              <a:buNone/>
              <a:tabLst/>
              <a:defRPr/>
            </a:pPr>
            <a:r>
              <a:rPr kumimoji="0" lang="ru-RU" altLang="ru-RU" sz="2400" b="0" i="0" u="none" strike="noStrike" kern="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rPr>
              <a:t>Если по указанной позиции все участники дадут товар без подтверждения страны реестровой записью – все заявки на отклонение, закупка не состоялась</a:t>
            </a:r>
          </a:p>
        </p:txBody>
      </p:sp>
      <p:sp>
        <p:nvSpPr>
          <p:cNvPr id="11" name="Стрелка: вправо 10">
            <a:extLst>
              <a:ext uri="{FF2B5EF4-FFF2-40B4-BE49-F238E27FC236}">
                <a16:creationId xmlns:a16="http://schemas.microsoft.com/office/drawing/2014/main" id="{FD34DFF7-CD72-495D-AD58-0D9980A28140}"/>
              </a:ext>
            </a:extLst>
          </p:cNvPr>
          <p:cNvSpPr/>
          <p:nvPr/>
        </p:nvSpPr>
        <p:spPr>
          <a:xfrm>
            <a:off x="4081549" y="4355869"/>
            <a:ext cx="3707476" cy="35744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004034AA-6D6A-41F8-BBE4-012DB89311AB}"/>
              </a:ext>
            </a:extLst>
          </p:cNvPr>
          <p:cNvSpPr txBox="1"/>
          <p:nvPr/>
        </p:nvSpPr>
        <p:spPr>
          <a:xfrm>
            <a:off x="8024717" y="3857105"/>
            <a:ext cx="3034145" cy="369332"/>
          </a:xfrm>
          <a:prstGeom prst="rect">
            <a:avLst/>
          </a:prstGeom>
          <a:noFill/>
          <a:ln>
            <a:solidFill>
              <a:srgbClr val="C00000"/>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00FF"/>
                </a:solidFill>
                <a:effectLst/>
                <a:uLnTx/>
                <a:uFillTx/>
                <a:latin typeface="Arial" panose="020B0604020202020204"/>
                <a:ea typeface="+mn-ea"/>
                <a:cs typeface="+mn-cs"/>
              </a:rPr>
              <a:t>1-я очередь рассмотрения</a:t>
            </a:r>
          </a:p>
        </p:txBody>
      </p:sp>
      <p:sp>
        <p:nvSpPr>
          <p:cNvPr id="13" name="TextBox 12">
            <a:extLst>
              <a:ext uri="{FF2B5EF4-FFF2-40B4-BE49-F238E27FC236}">
                <a16:creationId xmlns:a16="http://schemas.microsoft.com/office/drawing/2014/main" id="{ABB0F3E9-9691-48A9-BB49-093616D3A00B}"/>
              </a:ext>
            </a:extLst>
          </p:cNvPr>
          <p:cNvSpPr txBox="1"/>
          <p:nvPr/>
        </p:nvSpPr>
        <p:spPr>
          <a:xfrm>
            <a:off x="8024716" y="1839421"/>
            <a:ext cx="3034145" cy="369332"/>
          </a:xfrm>
          <a:prstGeom prst="rect">
            <a:avLst/>
          </a:prstGeom>
          <a:noFill/>
          <a:ln>
            <a:solidFill>
              <a:srgbClr val="C00000"/>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00FF"/>
                </a:solidFill>
                <a:effectLst/>
                <a:uLnTx/>
                <a:uFillTx/>
                <a:latin typeface="Arial" panose="020B0604020202020204"/>
                <a:ea typeface="+mn-ea"/>
                <a:cs typeface="+mn-cs"/>
              </a:rPr>
              <a:t>2-я очередь рассмотрения</a:t>
            </a:r>
          </a:p>
        </p:txBody>
      </p:sp>
      <p:sp>
        <p:nvSpPr>
          <p:cNvPr id="14" name="TextBox 13">
            <a:extLst>
              <a:ext uri="{FF2B5EF4-FFF2-40B4-BE49-F238E27FC236}">
                <a16:creationId xmlns:a16="http://schemas.microsoft.com/office/drawing/2014/main" id="{6FFB3F5B-181D-46C0-B391-3687A01FA7CF}"/>
              </a:ext>
            </a:extLst>
          </p:cNvPr>
          <p:cNvSpPr txBox="1"/>
          <p:nvPr/>
        </p:nvSpPr>
        <p:spPr>
          <a:xfrm>
            <a:off x="8024715" y="4713316"/>
            <a:ext cx="3034145" cy="369332"/>
          </a:xfrm>
          <a:prstGeom prst="rect">
            <a:avLst/>
          </a:prstGeom>
          <a:noFill/>
          <a:ln>
            <a:solidFill>
              <a:srgbClr val="C00000"/>
            </a:solidFill>
          </a:ln>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0000FF"/>
                </a:solidFill>
                <a:effectLst/>
                <a:uLnTx/>
                <a:uFillTx/>
                <a:latin typeface="Arial" panose="020B0604020202020204"/>
                <a:ea typeface="+mn-ea"/>
                <a:cs typeface="+mn-cs"/>
              </a:rPr>
              <a:t>3-я очередь рассмотрения</a:t>
            </a:r>
          </a:p>
        </p:txBody>
      </p:sp>
      <p:sp>
        <p:nvSpPr>
          <p:cNvPr id="15" name="Стрелка: вниз 14">
            <a:extLst>
              <a:ext uri="{FF2B5EF4-FFF2-40B4-BE49-F238E27FC236}">
                <a16:creationId xmlns:a16="http://schemas.microsoft.com/office/drawing/2014/main" id="{A2C25F54-0E86-49C3-81FC-EED6B9196B38}"/>
              </a:ext>
            </a:extLst>
          </p:cNvPr>
          <p:cNvSpPr/>
          <p:nvPr/>
        </p:nvSpPr>
        <p:spPr>
          <a:xfrm>
            <a:off x="8080205" y="2383445"/>
            <a:ext cx="157708" cy="10455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Стрелка: вниз 15">
            <a:extLst>
              <a:ext uri="{FF2B5EF4-FFF2-40B4-BE49-F238E27FC236}">
                <a16:creationId xmlns:a16="http://schemas.microsoft.com/office/drawing/2014/main" id="{937DD66E-FF1B-4F8C-BE36-ABF10D07D927}"/>
              </a:ext>
            </a:extLst>
          </p:cNvPr>
          <p:cNvSpPr/>
          <p:nvPr/>
        </p:nvSpPr>
        <p:spPr>
          <a:xfrm>
            <a:off x="8080205" y="4355869"/>
            <a:ext cx="157708" cy="142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7" name="Стрелка: вниз 16">
            <a:extLst>
              <a:ext uri="{FF2B5EF4-FFF2-40B4-BE49-F238E27FC236}">
                <a16:creationId xmlns:a16="http://schemas.microsoft.com/office/drawing/2014/main" id="{B95FDD14-F0EE-4A35-AA3B-FDDD7B3CF33E}"/>
              </a:ext>
            </a:extLst>
          </p:cNvPr>
          <p:cNvSpPr/>
          <p:nvPr/>
        </p:nvSpPr>
        <p:spPr>
          <a:xfrm>
            <a:off x="8080205" y="5237018"/>
            <a:ext cx="177033" cy="11720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30095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63061" y="188855"/>
            <a:ext cx="9969411" cy="5422235"/>
          </a:xfrm>
        </p:spPr>
        <p:txBody>
          <a:bodyPr>
            <a:noAutofit/>
          </a:bodyPr>
          <a:lstStyle/>
          <a:p>
            <a:pPr algn="ctr"/>
            <a:r>
              <a:rPr lang="ru-RU" altLang="ru-RU" sz="5400" b="1" dirty="0">
                <a:solidFill>
                  <a:srgbClr val="FF0000"/>
                </a:solidFill>
                <a:latin typeface="Arial" panose="020B0604020202020204" pitchFamily="34" charset="0"/>
                <a:cs typeface="Arial" panose="020B0604020202020204" pitchFamily="34" charset="0"/>
              </a:rPr>
              <a:t>7. Описание объекта закупки</a:t>
            </a:r>
          </a:p>
        </p:txBody>
      </p:sp>
    </p:spTree>
    <p:extLst>
      <p:ext uri="{BB962C8B-B14F-4D97-AF65-F5344CB8AC3E}">
        <p14:creationId xmlns:p14="http://schemas.microsoft.com/office/powerpoint/2010/main" val="29516000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Типичные нарушения</a:t>
            </a:r>
          </a:p>
        </p:txBody>
      </p:sp>
      <p:sp>
        <p:nvSpPr>
          <p:cNvPr id="5123" name="Rectangle 3"/>
          <p:cNvSpPr>
            <a:spLocks noGrp="1" noChangeArrowheads="1"/>
          </p:cNvSpPr>
          <p:nvPr>
            <p:ph type="body" idx="4294967295"/>
          </p:nvPr>
        </p:nvSpPr>
        <p:spPr>
          <a:xfrm>
            <a:off x="0" y="1687513"/>
            <a:ext cx="11718925" cy="4986337"/>
          </a:xfrm>
          <a:prstGeom prst="rect">
            <a:avLst/>
          </a:prstGeom>
        </p:spPr>
        <p:txBody>
          <a:bodyPr>
            <a:normAutofit/>
          </a:bodyPr>
          <a:lstStyle/>
          <a:p>
            <a:pPr>
              <a:spcBef>
                <a:spcPts val="600"/>
              </a:spcBef>
            </a:pPr>
            <a:r>
              <a:rPr lang="ru-RU" altLang="ru-RU" dirty="0">
                <a:latin typeface="Arial" panose="020B0604020202020204" pitchFamily="34" charset="0"/>
                <a:cs typeface="Arial" panose="020B0604020202020204" pitchFamily="34" charset="0"/>
              </a:rPr>
              <a:t>Некорректное название закупки (с целью замаскировать закупку или из ОКПД по неграмотности)</a:t>
            </a:r>
          </a:p>
          <a:p>
            <a:pPr>
              <a:spcBef>
                <a:spcPts val="600"/>
              </a:spcBef>
            </a:pPr>
            <a:r>
              <a:rPr lang="ru-RU" altLang="ru-RU" dirty="0">
                <a:latin typeface="Arial" panose="020B0604020202020204" pitchFamily="34" charset="0"/>
                <a:cs typeface="Arial" panose="020B0604020202020204" pitchFamily="34" charset="0"/>
              </a:rPr>
              <a:t>Минимальное описание объекта закупки (непонятно, что нужно заказчику)</a:t>
            </a:r>
          </a:p>
          <a:p>
            <a:pPr>
              <a:spcBef>
                <a:spcPts val="600"/>
              </a:spcBef>
            </a:pPr>
            <a:r>
              <a:rPr lang="ru-RU" altLang="ru-RU" dirty="0">
                <a:latin typeface="Arial" panose="020B0604020202020204" pitchFamily="34" charset="0"/>
                <a:cs typeface="Arial" panose="020B0604020202020204" pitchFamily="34" charset="0"/>
              </a:rPr>
              <a:t>Избыточное описание (усложняет подготовку заявки, заказчик не проверяет эти параметры) </a:t>
            </a:r>
          </a:p>
          <a:p>
            <a:pPr>
              <a:spcBef>
                <a:spcPts val="600"/>
              </a:spcBef>
            </a:pPr>
            <a:r>
              <a:rPr lang="ru-RU" altLang="ru-RU" dirty="0">
                <a:latin typeface="Arial" panose="020B0604020202020204" pitchFamily="34" charset="0"/>
                <a:cs typeface="Arial" panose="020B0604020202020204" pitchFamily="34" charset="0"/>
              </a:rPr>
              <a:t>Техзадание «для своих» (ловушки и хитрости)</a:t>
            </a:r>
          </a:p>
          <a:p>
            <a:pPr>
              <a:spcBef>
                <a:spcPts val="600"/>
              </a:spcBef>
            </a:pPr>
            <a:r>
              <a:rPr lang="ru-RU" altLang="ru-RU" dirty="0">
                <a:latin typeface="Arial" panose="020B0604020202020204" pitchFamily="34" charset="0"/>
                <a:cs typeface="Arial" panose="020B0604020202020204" pitchFamily="34" charset="0"/>
              </a:rPr>
              <a:t>Неприменение КТРУ</a:t>
            </a:r>
          </a:p>
          <a:p>
            <a:pPr>
              <a:spcBef>
                <a:spcPts val="600"/>
              </a:spcBef>
            </a:pPr>
            <a:r>
              <a:rPr lang="ru-RU" altLang="ru-RU" dirty="0" err="1">
                <a:latin typeface="Arial" panose="020B0604020202020204" pitchFamily="34" charset="0"/>
                <a:cs typeface="Arial" panose="020B0604020202020204" pitchFamily="34" charset="0"/>
              </a:rPr>
              <a:t>Доп.характеристики</a:t>
            </a:r>
            <a:r>
              <a:rPr lang="ru-RU" altLang="ru-RU" dirty="0">
                <a:latin typeface="Arial" panose="020B0604020202020204" pitchFamily="34" charset="0"/>
                <a:cs typeface="Arial" panose="020B0604020202020204" pitchFamily="34" charset="0"/>
              </a:rPr>
              <a:t> к КТРУ когда нельзя или без обоснования, или со ссылкой на «потребность заказчика»</a:t>
            </a:r>
          </a:p>
          <a:p>
            <a:pPr>
              <a:spcBef>
                <a:spcPts val="600"/>
              </a:spcBef>
            </a:pPr>
            <a:r>
              <a:rPr lang="ru-RU" altLang="ru-RU" dirty="0">
                <a:latin typeface="Arial" panose="020B0604020202020204" pitchFamily="34" charset="0"/>
                <a:cs typeface="Arial" panose="020B0604020202020204" pitchFamily="34" charset="0"/>
              </a:rPr>
              <a:t>Неприменение структурированного описания объекта закупки</a:t>
            </a:r>
          </a:p>
          <a:p>
            <a:pPr>
              <a:spcBef>
                <a:spcPts val="600"/>
              </a:spcBef>
            </a:pP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210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eaLnBrk="1" hangingPunct="1"/>
            <a:r>
              <a:rPr lang="ru-RU" altLang="ru-RU" dirty="0">
                <a:latin typeface="Arial" panose="020B0604020202020204" pitchFamily="34" charset="0"/>
                <a:cs typeface="Arial" panose="020B0604020202020204" pitchFamily="34" charset="0"/>
              </a:rPr>
              <a:t>Ключевые принципы</a:t>
            </a:r>
          </a:p>
        </p:txBody>
      </p:sp>
      <p:sp>
        <p:nvSpPr>
          <p:cNvPr id="4099" name="Rectangle 3"/>
          <p:cNvSpPr>
            <a:spLocks noGrp="1" noChangeArrowheads="1"/>
          </p:cNvSpPr>
          <p:nvPr>
            <p:ph type="body" idx="4294967295"/>
          </p:nvPr>
        </p:nvSpPr>
        <p:spPr>
          <a:xfrm>
            <a:off x="0" y="1665288"/>
            <a:ext cx="11061700" cy="4540250"/>
          </a:xfrm>
          <a:prstGeom prst="rect">
            <a:avLst/>
          </a:prstGeom>
        </p:spPr>
        <p:txBody>
          <a:bodyPr/>
          <a:lstStyle/>
          <a:p>
            <a:pPr eaLnBrk="1" hangingPunct="1"/>
            <a:r>
              <a:rPr lang="ru-RU" altLang="ru-RU" b="1" dirty="0">
                <a:latin typeface="Arial" panose="020B0604020202020204" pitchFamily="34" charset="0"/>
                <a:cs typeface="Arial" panose="020B0604020202020204" pitchFamily="34" charset="0"/>
              </a:rPr>
              <a:t>Статья 6. Принципы контрактной системы в сфере закупок</a:t>
            </a:r>
            <a:endParaRPr lang="ru-RU" altLang="ru-RU" dirty="0">
              <a:latin typeface="Arial" panose="020B0604020202020204" pitchFamily="34" charset="0"/>
              <a:cs typeface="Arial" panose="020B0604020202020204" pitchFamily="34" charset="0"/>
            </a:endParaRP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   Контрактная система в сфере закупок основывается на принципах... (</a:t>
            </a:r>
            <a:r>
              <a:rPr lang="ru-RU" altLang="ru-RU" b="1" dirty="0">
                <a:latin typeface="Arial" panose="020B0604020202020204" pitchFamily="34" charset="0"/>
                <a:cs typeface="Arial" panose="020B0604020202020204" pitchFamily="34" charset="0"/>
              </a:rPr>
              <a:t>1</a:t>
            </a:r>
            <a:r>
              <a:rPr lang="ru-RU" altLang="ru-RU" dirty="0">
                <a:latin typeface="Arial" panose="020B0604020202020204" pitchFamily="34" charset="0"/>
                <a:cs typeface="Arial" panose="020B0604020202020204" pitchFamily="34" charset="0"/>
              </a:rPr>
              <a:t>) </a:t>
            </a:r>
            <a:r>
              <a:rPr lang="ru-RU" altLang="ru-RU" dirty="0">
                <a:solidFill>
                  <a:srgbClr val="FF0000"/>
                </a:solidFill>
                <a:latin typeface="Arial" panose="020B0604020202020204" pitchFamily="34" charset="0"/>
                <a:cs typeface="Arial" panose="020B0604020202020204" pitchFamily="34" charset="0"/>
              </a:rPr>
              <a:t>обеспечения конкуренции</a:t>
            </a:r>
            <a:r>
              <a:rPr lang="ru-RU" altLang="ru-RU" dirty="0">
                <a:latin typeface="Arial" panose="020B0604020202020204" pitchFamily="34" charset="0"/>
                <a:cs typeface="Arial" panose="020B0604020202020204" pitchFamily="34" charset="0"/>
              </a:rPr>
              <a:t>, ...(</a:t>
            </a:r>
            <a:r>
              <a:rPr lang="ru-RU" altLang="ru-RU" b="1" dirty="0">
                <a:latin typeface="Arial" panose="020B0604020202020204" pitchFamily="34" charset="0"/>
                <a:cs typeface="Arial" panose="020B0604020202020204" pitchFamily="34" charset="0"/>
              </a:rPr>
              <a:t>2</a:t>
            </a:r>
            <a:r>
              <a:rPr lang="ru-RU" altLang="ru-RU" dirty="0">
                <a:latin typeface="Arial" panose="020B0604020202020204" pitchFamily="34" charset="0"/>
                <a:cs typeface="Arial" panose="020B0604020202020204" pitchFamily="34" charset="0"/>
              </a:rPr>
              <a:t>) </a:t>
            </a:r>
            <a:r>
              <a:rPr lang="ru-RU" altLang="ru-RU" dirty="0">
                <a:solidFill>
                  <a:srgbClr val="FF0000"/>
                </a:solidFill>
                <a:latin typeface="Arial" panose="020B0604020202020204" pitchFamily="34" charset="0"/>
                <a:cs typeface="Arial" panose="020B0604020202020204" pitchFamily="34" charset="0"/>
              </a:rPr>
              <a:t>эффективности осуществления закупок</a:t>
            </a:r>
            <a:r>
              <a:rPr lang="ru-RU" altLang="ru-RU" dirty="0">
                <a:latin typeface="Arial" panose="020B0604020202020204" pitchFamily="34" charset="0"/>
                <a:cs typeface="Arial" panose="020B0604020202020204" pitchFamily="34" charset="0"/>
              </a:rPr>
              <a:t>.</a:t>
            </a:r>
          </a:p>
          <a:p>
            <a:pPr eaLnBrk="1" hangingPunct="1">
              <a:buFont typeface="Wingdings" panose="05000000000000000000" pitchFamily="2" charset="2"/>
              <a:buNone/>
            </a:pPr>
            <a:endParaRPr lang="ru-RU" altLang="ru-RU" dirty="0">
              <a:latin typeface="Arial" panose="020B0604020202020204" pitchFamily="34" charset="0"/>
              <a:cs typeface="Arial" panose="020B0604020202020204" pitchFamily="34" charset="0"/>
            </a:endParaRPr>
          </a:p>
          <a:p>
            <a:pPr eaLnBrk="1" hangingPunct="1"/>
            <a:r>
              <a:rPr lang="ru-RU" altLang="ru-RU" b="1" dirty="0">
                <a:latin typeface="Arial" panose="020B0604020202020204" pitchFamily="34" charset="0"/>
                <a:cs typeface="Arial" panose="020B0604020202020204" pitchFamily="34" charset="0"/>
              </a:rPr>
              <a:t>Статья 8. Принцип обеспечения конкуренции</a:t>
            </a: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   (</a:t>
            </a:r>
            <a:r>
              <a:rPr lang="ru-RU" altLang="ru-RU" b="1" dirty="0">
                <a:latin typeface="Arial" panose="020B0604020202020204" pitchFamily="34" charset="0"/>
                <a:cs typeface="Arial" panose="020B0604020202020204" pitchFamily="34" charset="0"/>
              </a:rPr>
              <a:t>3</a:t>
            </a:r>
            <a:r>
              <a:rPr lang="ru-RU" altLang="ru-RU" dirty="0">
                <a:latin typeface="Arial" panose="020B0604020202020204" pitchFamily="34" charset="0"/>
                <a:cs typeface="Arial" panose="020B0604020202020204" pitchFamily="34" charset="0"/>
              </a:rPr>
              <a:t>) </a:t>
            </a:r>
            <a:r>
              <a:rPr lang="ru-RU" altLang="ru-RU" dirty="0">
                <a:solidFill>
                  <a:srgbClr val="FF0000"/>
                </a:solidFill>
                <a:latin typeface="Arial" panose="020B0604020202020204" pitchFamily="34" charset="0"/>
                <a:cs typeface="Arial" panose="020B0604020202020204" pitchFamily="34" charset="0"/>
              </a:rPr>
              <a:t>Запрещается совершение любых действий, которые приводят к необоснованному ограничению числа участников закупок</a:t>
            </a: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07845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algn="ctr" eaLnBrk="1" hangingPunct="1">
              <a:defRPr/>
            </a:pPr>
            <a:r>
              <a:rPr lang="ru-RU" altLang="ru-RU" dirty="0">
                <a:latin typeface="+mn-lt"/>
              </a:rPr>
              <a:t>Общее правило: обеспечение конкуренции</a:t>
            </a:r>
          </a:p>
        </p:txBody>
      </p:sp>
      <p:sp>
        <p:nvSpPr>
          <p:cNvPr id="5123" name="Rectangle 3"/>
          <p:cNvSpPr>
            <a:spLocks noGrp="1" noChangeArrowheads="1"/>
          </p:cNvSpPr>
          <p:nvPr>
            <p:ph type="body" idx="4294967295"/>
          </p:nvPr>
        </p:nvSpPr>
        <p:spPr>
          <a:xfrm>
            <a:off x="0" y="1919288"/>
            <a:ext cx="11544300" cy="1787525"/>
          </a:xfrm>
          <a:prstGeom prst="rect">
            <a:avLst/>
          </a:prstGeom>
        </p:spPr>
        <p:txBody>
          <a:bodyPr/>
          <a:lstStyle/>
          <a:p>
            <a:pPr eaLnBrk="1" hangingPunct="1"/>
            <a:r>
              <a:rPr lang="ru-RU" altLang="ru-RU" sz="3200" dirty="0"/>
              <a:t>Все условия закупки должны быть такими, чтобы участвовать могло минимум 2 участника (для маленького рынка) или 4-6 участников (для большого рынка)</a:t>
            </a:r>
          </a:p>
          <a:p>
            <a:pPr eaLnBrk="1" hangingPunct="1"/>
            <a:endParaRPr lang="ru-RU" altLang="ru-RU"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239" y="4037920"/>
            <a:ext cx="3095625"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043" y="4025560"/>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690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ru-RU" altLang="ru-RU" dirty="0">
                <a:latin typeface="Arial" panose="020B0604020202020204" pitchFamily="34" charset="0"/>
                <a:cs typeface="Arial" panose="020B0604020202020204" pitchFamily="34" charset="0"/>
              </a:rPr>
              <a:t>Пример совмещения контроля</a:t>
            </a:r>
          </a:p>
        </p:txBody>
      </p:sp>
      <p:sp>
        <p:nvSpPr>
          <p:cNvPr id="21507" name="Rectangle 3"/>
          <p:cNvSpPr>
            <a:spLocks noGrp="1" noChangeArrowheads="1"/>
          </p:cNvSpPr>
          <p:nvPr>
            <p:ph type="body" idx="4294967295"/>
          </p:nvPr>
        </p:nvSpPr>
        <p:spPr>
          <a:xfrm>
            <a:off x="266007" y="1644706"/>
            <a:ext cx="11506200" cy="5024438"/>
          </a:xfrm>
          <a:prstGeom prst="rect">
            <a:avLst/>
          </a:prstGeom>
        </p:spPr>
        <p:txBody>
          <a:bodyPr>
            <a:normAutofit/>
          </a:bodyPr>
          <a:lstStyle/>
          <a:p>
            <a:r>
              <a:rPr lang="ru-RU" altLang="ru-RU" dirty="0">
                <a:latin typeface="Arial" panose="020B0604020202020204" pitchFamily="34" charset="0"/>
                <a:cs typeface="Arial" panose="020B0604020202020204" pitchFamily="34" charset="0"/>
              </a:rPr>
              <a:t>1. Определить </a:t>
            </a:r>
            <a:r>
              <a:rPr lang="ru-RU" altLang="ru-RU" b="1" dirty="0">
                <a:latin typeface="Arial" panose="020B0604020202020204" pitchFamily="34" charset="0"/>
                <a:cs typeface="Arial" panose="020B0604020202020204" pitchFamily="34" charset="0"/>
              </a:rPr>
              <a:t>министерство финансов </a:t>
            </a:r>
            <a:r>
              <a:rPr lang="ru-RU" altLang="ru-RU" dirty="0">
                <a:latin typeface="Arial" panose="020B0604020202020204" pitchFamily="34" charset="0"/>
                <a:cs typeface="Arial" panose="020B0604020202020204" pitchFamily="34" charset="0"/>
              </a:rPr>
              <a:t>Сахалинской области уполномоченным органом исполнительной власти Сахалинской области </a:t>
            </a:r>
            <a:r>
              <a:rPr lang="ru-RU" altLang="ru-RU" b="1" dirty="0">
                <a:latin typeface="Arial" panose="020B0604020202020204" pitchFamily="34" charset="0"/>
                <a:cs typeface="Arial" panose="020B0604020202020204" pitchFamily="34" charset="0"/>
              </a:rPr>
              <a:t>на осуществление внутреннего государственного финансового контроля.</a:t>
            </a:r>
          </a:p>
          <a:p>
            <a:r>
              <a:rPr lang="ru-RU" altLang="ru-RU" dirty="0">
                <a:latin typeface="Arial" panose="020B0604020202020204" pitchFamily="34" charset="0"/>
                <a:cs typeface="Arial" panose="020B0604020202020204" pitchFamily="34" charset="0"/>
              </a:rPr>
              <a:t>2. Определить </a:t>
            </a:r>
            <a:r>
              <a:rPr lang="ru-RU" altLang="ru-RU" b="1" dirty="0">
                <a:latin typeface="Arial" panose="020B0604020202020204" pitchFamily="34" charset="0"/>
                <a:cs typeface="Arial" panose="020B0604020202020204" pitchFamily="34" charset="0"/>
              </a:rPr>
              <a:t>министерство финансов </a:t>
            </a:r>
            <a:r>
              <a:rPr lang="ru-RU" altLang="ru-RU" dirty="0">
                <a:latin typeface="Arial" panose="020B0604020202020204" pitchFamily="34" charset="0"/>
                <a:cs typeface="Arial" panose="020B0604020202020204" pitchFamily="34" charset="0"/>
              </a:rPr>
              <a:t>Сахалинской области уполномоченным органом исполнительной власти Сахалинской области </a:t>
            </a:r>
            <a:r>
              <a:rPr lang="ru-RU" altLang="ru-RU" b="1" dirty="0">
                <a:latin typeface="Arial" panose="020B0604020202020204" pitchFamily="34" charset="0"/>
                <a:cs typeface="Arial" panose="020B0604020202020204" pitchFamily="34" charset="0"/>
              </a:rPr>
              <a:t>на осуществление контроля в сфере закупок.</a:t>
            </a:r>
          </a:p>
          <a:p>
            <a:r>
              <a:rPr lang="ru-RU" altLang="ru-RU" dirty="0">
                <a:solidFill>
                  <a:srgbClr val="0000FF"/>
                </a:solidFill>
                <a:latin typeface="Arial" panose="020B0604020202020204" pitchFamily="34" charset="0"/>
                <a:cs typeface="Arial" panose="020B0604020202020204" pitchFamily="34" charset="0"/>
              </a:rPr>
              <a:t>Распоряжение правительства Сахалинской области от 3 октября 2013 года N 725-р «Об определении уполномоченных органов исполнительной власти Сахалинской области в сфере закупок»</a:t>
            </a:r>
          </a:p>
        </p:txBody>
      </p:sp>
    </p:spTree>
    <p:extLst>
      <p:ext uri="{BB962C8B-B14F-4D97-AF65-F5344CB8AC3E}">
        <p14:creationId xmlns:p14="http://schemas.microsoft.com/office/powerpoint/2010/main" val="128119060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Заголовок 1"/>
          <p:cNvSpPr>
            <a:spLocks noGrp="1"/>
          </p:cNvSpPr>
          <p:nvPr>
            <p:ph type="title"/>
          </p:nvPr>
        </p:nvSpPr>
        <p:spPr/>
        <p:txBody>
          <a:bodyPr/>
          <a:lstStyle/>
          <a:p>
            <a:pPr algn="ctr"/>
            <a:r>
              <a:rPr lang="ru-RU" altLang="ru-RU" dirty="0"/>
              <a:t>Отличия маленького рынка</a:t>
            </a:r>
          </a:p>
        </p:txBody>
      </p:sp>
      <p:sp>
        <p:nvSpPr>
          <p:cNvPr id="3" name="Объект 2"/>
          <p:cNvSpPr>
            <a:spLocks noGrp="1"/>
          </p:cNvSpPr>
          <p:nvPr>
            <p:ph sz="half" idx="4294967295"/>
          </p:nvPr>
        </p:nvSpPr>
        <p:spPr>
          <a:xfrm>
            <a:off x="0" y="1700213"/>
            <a:ext cx="4335463" cy="4824412"/>
          </a:xfrm>
          <a:prstGeom prst="rect">
            <a:avLst/>
          </a:prstGeom>
        </p:spPr>
        <p:txBody>
          <a:bodyPr/>
          <a:lstStyle/>
          <a:p>
            <a:pPr marL="0" indent="0">
              <a:buNone/>
              <a:defRPr/>
            </a:pPr>
            <a:r>
              <a:rPr lang="ru-RU" sz="3200" b="1" dirty="0"/>
              <a:t>География</a:t>
            </a:r>
          </a:p>
          <a:p>
            <a:pPr>
              <a:defRPr/>
            </a:pPr>
            <a:r>
              <a:rPr lang="ru-RU" sz="3200" dirty="0"/>
              <a:t>Удаленные населенные пункты</a:t>
            </a:r>
          </a:p>
          <a:p>
            <a:pPr>
              <a:defRPr/>
            </a:pPr>
            <a:r>
              <a:rPr lang="ru-RU" sz="3200" dirty="0"/>
              <a:t>Удаленные регионы</a:t>
            </a:r>
          </a:p>
          <a:p>
            <a:pPr>
              <a:defRPr/>
            </a:pPr>
            <a:r>
              <a:rPr lang="ru-RU" sz="3200" dirty="0"/>
              <a:t>Сложная логистика</a:t>
            </a:r>
          </a:p>
          <a:p>
            <a:pPr>
              <a:defRPr/>
            </a:pPr>
            <a:r>
              <a:rPr lang="ru-RU" sz="3200" dirty="0"/>
              <a:t>(северные Курилы, Крайний Север и т.п.)</a:t>
            </a:r>
            <a:endParaRPr lang="ru-RU" dirty="0"/>
          </a:p>
        </p:txBody>
      </p:sp>
      <p:sp>
        <p:nvSpPr>
          <p:cNvPr id="4" name="Объект 3"/>
          <p:cNvSpPr>
            <a:spLocks noGrp="1"/>
          </p:cNvSpPr>
          <p:nvPr>
            <p:ph sz="half" idx="4294967295"/>
          </p:nvPr>
        </p:nvSpPr>
        <p:spPr>
          <a:xfrm>
            <a:off x="7204075" y="1701800"/>
            <a:ext cx="4987925" cy="4824413"/>
          </a:xfrm>
          <a:prstGeom prst="rect">
            <a:avLst/>
          </a:prstGeom>
        </p:spPr>
        <p:txBody>
          <a:bodyPr/>
          <a:lstStyle/>
          <a:p>
            <a:pPr marL="0" indent="0">
              <a:buNone/>
              <a:defRPr/>
            </a:pPr>
            <a:r>
              <a:rPr lang="ru-RU" sz="3200" b="1" dirty="0"/>
              <a:t>Товар (работы, услуга)</a:t>
            </a:r>
          </a:p>
          <a:p>
            <a:pPr>
              <a:defRPr/>
            </a:pPr>
            <a:r>
              <a:rPr lang="ru-RU" sz="3200" dirty="0"/>
              <a:t>Редкие</a:t>
            </a:r>
          </a:p>
          <a:p>
            <a:pPr>
              <a:defRPr/>
            </a:pPr>
            <a:r>
              <a:rPr lang="ru-RU" sz="3200" dirty="0"/>
              <a:t>Уникальные</a:t>
            </a:r>
          </a:p>
          <a:p>
            <a:pPr>
              <a:defRPr/>
            </a:pPr>
            <a:r>
              <a:rPr lang="ru-RU" sz="3200" dirty="0"/>
              <a:t>Мало поставщиков</a:t>
            </a:r>
          </a:p>
          <a:p>
            <a:pPr>
              <a:defRPr/>
            </a:pPr>
            <a:r>
              <a:rPr lang="ru-RU" sz="3200" dirty="0"/>
              <a:t>(лечение клыков у моржей, поставка космических ракет и т.п.)</a:t>
            </a:r>
          </a:p>
        </p:txBody>
      </p:sp>
    </p:spTree>
    <p:extLst>
      <p:ext uri="{BB962C8B-B14F-4D97-AF65-F5344CB8AC3E}">
        <p14:creationId xmlns:p14="http://schemas.microsoft.com/office/powerpoint/2010/main" val="42339266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normAutofit/>
          </a:bodyPr>
          <a:lstStyle/>
          <a:p>
            <a:r>
              <a:rPr lang="ru-RU" altLang="ru-RU" b="1" dirty="0"/>
              <a:t>Правила </a:t>
            </a:r>
            <a:r>
              <a:rPr lang="ru-RU" altLang="ru-RU" b="1"/>
              <a:t>описания ОЗ </a:t>
            </a:r>
            <a:r>
              <a:rPr lang="ru-RU" altLang="ru-RU" b="1" dirty="0"/>
              <a:t>(ст. 33)</a:t>
            </a:r>
          </a:p>
        </p:txBody>
      </p:sp>
      <p:sp>
        <p:nvSpPr>
          <p:cNvPr id="8195" name="Объект 2"/>
          <p:cNvSpPr>
            <a:spLocks noGrp="1"/>
          </p:cNvSpPr>
          <p:nvPr>
            <p:ph idx="4294967295"/>
          </p:nvPr>
        </p:nvSpPr>
        <p:spPr>
          <a:xfrm>
            <a:off x="0" y="1698625"/>
            <a:ext cx="11306175" cy="4718050"/>
          </a:xfrm>
          <a:prstGeom prst="rect">
            <a:avLst/>
          </a:prstGeom>
        </p:spPr>
        <p:txBody>
          <a:bodyPr>
            <a:normAutofit/>
          </a:bodyPr>
          <a:lstStyle/>
          <a:p>
            <a:pPr marL="0" indent="0">
              <a:buNone/>
            </a:pPr>
            <a:r>
              <a:rPr lang="ru-RU" altLang="ru-RU" sz="3000" dirty="0"/>
              <a:t>1. Необходимо указывать нужные заказчику характеристики (</a:t>
            </a:r>
            <a:r>
              <a:rPr lang="en-US" altLang="ru-RU" sz="3000" dirty="0"/>
              <a:t>min</a:t>
            </a:r>
            <a:r>
              <a:rPr lang="ru-RU" altLang="ru-RU" sz="3000" dirty="0"/>
              <a:t>/</a:t>
            </a:r>
            <a:r>
              <a:rPr lang="en-US" altLang="ru-RU" sz="3000" dirty="0"/>
              <a:t>max</a:t>
            </a:r>
            <a:r>
              <a:rPr lang="ru-RU" altLang="ru-RU" sz="3000" dirty="0"/>
              <a:t>, конкретные)</a:t>
            </a:r>
          </a:p>
          <a:p>
            <a:pPr marL="0" indent="0">
              <a:buNone/>
            </a:pPr>
            <a:r>
              <a:rPr lang="ru-RU" altLang="ru-RU" sz="3000" dirty="0"/>
              <a:t>2. Нельзя указывать требования или указания, которые влекут (необоснованное) ограничение конкуренции</a:t>
            </a:r>
          </a:p>
          <a:p>
            <a:pPr marL="0" indent="0">
              <a:buNone/>
            </a:pPr>
            <a:r>
              <a:rPr lang="ru-RU" altLang="ru-RU" sz="3000" dirty="0"/>
              <a:t>3. Необходимо использовать стандартные показатели:</a:t>
            </a:r>
          </a:p>
          <a:p>
            <a:pPr marL="0" indent="0">
              <a:buNone/>
            </a:pPr>
            <a:r>
              <a:rPr lang="ru-RU" altLang="ru-RU" sz="3000" dirty="0"/>
              <a:t>3.1. единицы измерения – м, см, л, кг, а не футы, дюймы, унции и иные</a:t>
            </a:r>
          </a:p>
          <a:p>
            <a:pPr marL="0" indent="0">
              <a:buNone/>
            </a:pPr>
            <a:r>
              <a:rPr lang="ru-RU" altLang="ru-RU" sz="3000" dirty="0"/>
              <a:t>3.2. при ссылке на ГОСТ - использовать показатели ГОСТов (в то же время заказчик не обязан указывать ГОСТы в ООЗ)</a:t>
            </a:r>
          </a:p>
        </p:txBody>
      </p:sp>
    </p:spTree>
    <p:extLst>
      <p:ext uri="{BB962C8B-B14F-4D97-AF65-F5344CB8AC3E}">
        <p14:creationId xmlns:p14="http://schemas.microsoft.com/office/powerpoint/2010/main" val="330494231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r>
              <a:rPr lang="ru-RU" altLang="ru-RU" b="1" dirty="0"/>
              <a:t>Правила описания ОЗ</a:t>
            </a:r>
          </a:p>
        </p:txBody>
      </p:sp>
      <p:sp>
        <p:nvSpPr>
          <p:cNvPr id="9219" name="Объект 2"/>
          <p:cNvSpPr>
            <a:spLocks noGrp="1"/>
          </p:cNvSpPr>
          <p:nvPr>
            <p:ph idx="4294967295"/>
          </p:nvPr>
        </p:nvSpPr>
        <p:spPr>
          <a:xfrm>
            <a:off x="0" y="1714500"/>
            <a:ext cx="11503025" cy="4587875"/>
          </a:xfrm>
          <a:prstGeom prst="rect">
            <a:avLst/>
          </a:prstGeom>
        </p:spPr>
        <p:txBody>
          <a:bodyPr>
            <a:normAutofit lnSpcReduction="10000"/>
          </a:bodyPr>
          <a:lstStyle/>
          <a:p>
            <a:pPr marL="0" indent="0">
              <a:buNone/>
            </a:pPr>
            <a:r>
              <a:rPr lang="ru-RU" altLang="ru-RU" sz="3200" dirty="0"/>
              <a:t>4. Необходимо указывать МНН (лекарства)</a:t>
            </a:r>
          </a:p>
          <a:p>
            <a:pPr marL="0" indent="0">
              <a:buNone/>
            </a:pPr>
            <a:r>
              <a:rPr lang="ru-RU" altLang="ru-RU" sz="3200" dirty="0"/>
              <a:t>5. По умолчанию заказчик покупает новый товар</a:t>
            </a:r>
          </a:p>
          <a:p>
            <a:pPr marL="0" indent="0">
              <a:buNone/>
            </a:pPr>
            <a:r>
              <a:rPr lang="ru-RU" altLang="ru-RU" sz="3200" dirty="0"/>
              <a:t>6. Нельзя указывать требования к участнику, производителю товара, к репутации, к наличию ресурсов, опыта, квалификации и т.п.</a:t>
            </a:r>
          </a:p>
          <a:p>
            <a:pPr marL="0" indent="0">
              <a:buNone/>
            </a:pPr>
            <a:endParaRPr lang="ru-RU" altLang="ru-RU" sz="3200" dirty="0"/>
          </a:p>
          <a:p>
            <a:pPr marL="0" indent="0">
              <a:buNone/>
            </a:pPr>
            <a:r>
              <a:rPr lang="ru-RU" altLang="ru-RU" sz="3200" dirty="0"/>
              <a:t>С 1 октября 2023 года у заказчиков появилась новая обязанность — </a:t>
            </a:r>
            <a:r>
              <a:rPr lang="ru-RU" altLang="ru-RU" sz="3200" b="1" dirty="0"/>
              <a:t>формировать структурированное описание объекта закупки в ЕИС </a:t>
            </a:r>
            <a:r>
              <a:rPr lang="ru-RU" altLang="ru-RU" sz="3200" dirty="0"/>
              <a:t>(подп. «б» п. 8 постановления Правительства от 31.10.2022 № 1946). </a:t>
            </a:r>
          </a:p>
        </p:txBody>
      </p:sp>
    </p:spTree>
    <p:extLst>
      <p:ext uri="{BB962C8B-B14F-4D97-AF65-F5344CB8AC3E}">
        <p14:creationId xmlns:p14="http://schemas.microsoft.com/office/powerpoint/2010/main" val="15458403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r>
              <a:rPr lang="ru-RU" altLang="ru-RU" b="1" dirty="0"/>
              <a:t>Минфин по «структуре»</a:t>
            </a:r>
          </a:p>
        </p:txBody>
      </p:sp>
      <p:sp>
        <p:nvSpPr>
          <p:cNvPr id="9219" name="Объект 2"/>
          <p:cNvSpPr>
            <a:spLocks noGrp="1"/>
          </p:cNvSpPr>
          <p:nvPr>
            <p:ph idx="4294967295"/>
          </p:nvPr>
        </p:nvSpPr>
        <p:spPr>
          <a:xfrm>
            <a:off x="0" y="1555750"/>
            <a:ext cx="11695113" cy="5133975"/>
          </a:xfrm>
          <a:prstGeom prst="rect">
            <a:avLst/>
          </a:prstGeom>
        </p:spPr>
        <p:txBody>
          <a:bodyPr>
            <a:normAutofit fontScale="92500"/>
          </a:bodyPr>
          <a:lstStyle/>
          <a:p>
            <a:pPr marL="0" indent="0">
              <a:buNone/>
            </a:pPr>
            <a:r>
              <a:rPr lang="ru-RU" altLang="ru-RU" sz="3200" dirty="0"/>
              <a:t>Если в КТРУ нет соответствующей позиции, то с 1 октября при описании объекта закупки его параметры указывают через ЕИС. </a:t>
            </a:r>
          </a:p>
          <a:p>
            <a:pPr marL="0" indent="0">
              <a:buNone/>
            </a:pPr>
            <a:r>
              <a:rPr lang="ru-RU" altLang="ru-RU" sz="3200" dirty="0"/>
              <a:t>В этом случае при размещении извещения с указанной даты характеристики объекта закупки, например технические, приводят в структурированном виде через ЕИС. </a:t>
            </a:r>
          </a:p>
          <a:p>
            <a:pPr marL="0" indent="0">
              <a:buNone/>
            </a:pPr>
            <a:r>
              <a:rPr lang="ru-RU" altLang="ru-RU" sz="3200" dirty="0"/>
              <a:t>К извещению также прилагают документ с полным описанием объекта закупки, который сформировали без системы.</a:t>
            </a:r>
          </a:p>
          <a:p>
            <a:pPr marL="0" indent="0">
              <a:buNone/>
            </a:pPr>
            <a:endParaRPr lang="ru-RU" altLang="ru-RU" sz="3200" dirty="0"/>
          </a:p>
          <a:p>
            <a:pPr marL="0" indent="0">
              <a:buNone/>
            </a:pPr>
            <a:r>
              <a:rPr lang="ru-RU" altLang="ru-RU" sz="3200" dirty="0"/>
              <a:t>Письмо Минфина России от 25.09.2023 N 24-03-09/90944</a:t>
            </a:r>
            <a:endParaRPr lang="ru-RU" altLang="ru-RU" sz="3200" dirty="0">
              <a:solidFill>
                <a:srgbClr val="FF0000"/>
              </a:solidFill>
            </a:endParaRPr>
          </a:p>
        </p:txBody>
      </p:sp>
    </p:spTree>
    <p:extLst>
      <p:ext uri="{BB962C8B-B14F-4D97-AF65-F5344CB8AC3E}">
        <p14:creationId xmlns:p14="http://schemas.microsoft.com/office/powerpoint/2010/main" val="216562185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lstStyle/>
          <a:p>
            <a:r>
              <a:rPr lang="ru-RU" altLang="ru-RU" b="1" dirty="0"/>
              <a:t>Доля вторичного сырья</a:t>
            </a:r>
          </a:p>
        </p:txBody>
      </p:sp>
      <p:sp>
        <p:nvSpPr>
          <p:cNvPr id="9219" name="Объект 2"/>
          <p:cNvSpPr>
            <a:spLocks noGrp="1"/>
          </p:cNvSpPr>
          <p:nvPr>
            <p:ph idx="4294967295"/>
          </p:nvPr>
        </p:nvSpPr>
        <p:spPr>
          <a:xfrm>
            <a:off x="0" y="1555750"/>
            <a:ext cx="11695113" cy="5133975"/>
          </a:xfrm>
          <a:prstGeom prst="rect">
            <a:avLst/>
          </a:prstGeom>
        </p:spPr>
        <p:txBody>
          <a:bodyPr>
            <a:normAutofit fontScale="77500" lnSpcReduction="20000"/>
          </a:bodyPr>
          <a:lstStyle/>
          <a:p>
            <a:pPr marL="0" indent="0">
              <a:buNone/>
            </a:pPr>
            <a:r>
              <a:rPr lang="ru-RU" altLang="ru-RU" sz="3200" dirty="0"/>
              <a:t>С 1 января 2023 года при описании объекта закупки, относящегося к перечисленным ниже товарам, </a:t>
            </a:r>
            <a:r>
              <a:rPr lang="ru-RU" altLang="ru-RU" sz="3200" b="1" dirty="0"/>
              <a:t>заказчики обязаны </a:t>
            </a:r>
            <a:r>
              <a:rPr lang="ru-RU" altLang="ru-RU" sz="3200" dirty="0"/>
              <a:t>требовать указания </a:t>
            </a:r>
            <a:r>
              <a:rPr lang="ru-RU" altLang="ru-RU" sz="3200" b="1" dirty="0"/>
              <a:t>доли вторичного сырья</a:t>
            </a:r>
            <a:r>
              <a:rPr lang="ru-RU" altLang="ru-RU" sz="3200" dirty="0"/>
              <a:t>, использованного при производстве товара.</a:t>
            </a:r>
          </a:p>
          <a:p>
            <a:pPr marL="0" indent="0">
              <a:buNone/>
            </a:pPr>
            <a:endParaRPr lang="ru-RU" altLang="ru-RU" sz="3200" dirty="0"/>
          </a:p>
          <a:p>
            <a:pPr marL="0" indent="0">
              <a:buNone/>
            </a:pPr>
            <a:r>
              <a:rPr lang="ru-RU" altLang="ru-RU" sz="3200" b="1" dirty="0"/>
              <a:t>К таким товарам относятся:</a:t>
            </a:r>
          </a:p>
          <a:p>
            <a:r>
              <a:rPr lang="ru-RU" altLang="ru-RU" sz="3200" dirty="0"/>
              <a:t>изделия из бумаги бытового и санитарно-гигиенического назначения – туалетная бумага, полотенца бумажные, платки носовые бумажные, скатерти бумажные, салфетки разного назначения;</a:t>
            </a:r>
          </a:p>
          <a:p>
            <a:r>
              <a:rPr lang="ru-RU" altLang="ru-RU" sz="3200" dirty="0"/>
              <a:t>твердые поверхностные покрытия и элементы благоустройства – покрытия из переработанных материалов, тротуарная плитка, бордюры, ограждения;</a:t>
            </a:r>
          </a:p>
          <a:p>
            <a:r>
              <a:rPr lang="ru-RU" altLang="ru-RU" sz="3200" dirty="0"/>
              <a:t>мягкие покрытия – резиновая плитка, покрытия из резиновой крошки, мягкая кровля или иные гидроизоляционные материалы;</a:t>
            </a:r>
          </a:p>
          <a:p>
            <a:r>
              <a:rPr lang="ru-RU" altLang="ru-RU" sz="3200" dirty="0"/>
              <a:t>контейнеры и урны для мусора;</a:t>
            </a:r>
          </a:p>
          <a:p>
            <a:r>
              <a:rPr lang="ru-RU" altLang="ru-RU" sz="3200" dirty="0"/>
              <a:t>удобрения органические, </a:t>
            </a:r>
            <a:r>
              <a:rPr lang="ru-RU" altLang="ru-RU" sz="3200" dirty="0" err="1"/>
              <a:t>почвогрунт</a:t>
            </a:r>
            <a:r>
              <a:rPr lang="ru-RU" altLang="ru-RU" sz="3200" dirty="0"/>
              <a:t> и грунт, пригодный для технических целей.</a:t>
            </a:r>
            <a:endParaRPr lang="ru-RU" altLang="ru-RU" sz="3200" dirty="0">
              <a:solidFill>
                <a:srgbClr val="FF0000"/>
              </a:solidFill>
            </a:endParaRPr>
          </a:p>
        </p:txBody>
      </p:sp>
    </p:spTree>
    <p:extLst>
      <p:ext uri="{BB962C8B-B14F-4D97-AF65-F5344CB8AC3E}">
        <p14:creationId xmlns:p14="http://schemas.microsoft.com/office/powerpoint/2010/main" val="9323789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p:txBody>
          <a:bodyPr/>
          <a:lstStyle/>
          <a:p>
            <a:pPr algn="ctr"/>
            <a:r>
              <a:rPr lang="ru-RU" altLang="ru-RU" sz="4000" dirty="0">
                <a:latin typeface="Arial" panose="020B0604020202020204" pitchFamily="34" charset="0"/>
                <a:cs typeface="Arial" panose="020B0604020202020204" pitchFamily="34" charset="0"/>
              </a:rPr>
              <a:t>Нюансы описания объекта закупки</a:t>
            </a:r>
          </a:p>
        </p:txBody>
      </p:sp>
      <p:sp>
        <p:nvSpPr>
          <p:cNvPr id="4099" name="Объект 2"/>
          <p:cNvSpPr>
            <a:spLocks noGrp="1"/>
          </p:cNvSpPr>
          <p:nvPr>
            <p:ph idx="4294967295"/>
          </p:nvPr>
        </p:nvSpPr>
        <p:spPr>
          <a:xfrm>
            <a:off x="0" y="1371600"/>
            <a:ext cx="11617325" cy="5224463"/>
          </a:xfrm>
          <a:prstGeom prst="rect">
            <a:avLst/>
          </a:prstGeom>
        </p:spPr>
        <p:txBody>
          <a:bodyPr>
            <a:normAutofit fontScale="92500"/>
          </a:bodyPr>
          <a:lstStyle/>
          <a:p>
            <a:pPr marL="0" indent="0">
              <a:buNone/>
              <a:defRPr/>
            </a:pPr>
            <a:r>
              <a:rPr lang="ru-RU" altLang="ru-RU" b="1" dirty="0">
                <a:latin typeface="Arial" panose="020B0604020202020204" pitchFamily="34" charset="0"/>
                <a:cs typeface="Arial" panose="020B0604020202020204" pitchFamily="34" charset="0"/>
              </a:rPr>
              <a:t>Услуги: </a:t>
            </a:r>
          </a:p>
          <a:p>
            <a:pPr>
              <a:defRPr/>
            </a:pPr>
            <a:r>
              <a:rPr lang="ru-RU" altLang="ru-RU" dirty="0">
                <a:latin typeface="Arial" panose="020B0604020202020204" pitchFamily="34" charset="0"/>
                <a:cs typeface="Arial" panose="020B0604020202020204" pitchFamily="34" charset="0"/>
              </a:rPr>
              <a:t>ООЗ состоит из 1 или 2/3 частей:</a:t>
            </a:r>
          </a:p>
          <a:p>
            <a:pPr>
              <a:defRPr/>
            </a:pPr>
            <a:r>
              <a:rPr lang="ru-RU" altLang="ru-RU" u="sng" dirty="0">
                <a:latin typeface="Arial" panose="020B0604020202020204" pitchFamily="34" charset="0"/>
                <a:cs typeface="Arial" panose="020B0604020202020204" pitchFamily="34" charset="0"/>
              </a:rPr>
              <a:t>Часть 1</a:t>
            </a:r>
            <a:r>
              <a:rPr lang="ru-RU" altLang="ru-RU" dirty="0">
                <a:latin typeface="Arial" panose="020B0604020202020204" pitchFamily="34" charset="0"/>
                <a:cs typeface="Arial" panose="020B0604020202020204" pitchFamily="34" charset="0"/>
              </a:rPr>
              <a:t>: описание услуг (пример: сухая и влажная уборка 2 раза в день 300 </a:t>
            </a:r>
            <a:r>
              <a:rPr lang="ru-RU" altLang="ru-RU" dirty="0" err="1">
                <a:latin typeface="Arial" panose="020B0604020202020204" pitchFamily="34" charset="0"/>
                <a:cs typeface="Arial" panose="020B0604020202020204" pitchFamily="34" charset="0"/>
              </a:rPr>
              <a:t>кв.м</a:t>
            </a:r>
            <a:r>
              <a:rPr lang="ru-RU" altLang="ru-RU" dirty="0">
                <a:latin typeface="Arial" panose="020B0604020202020204" pitchFamily="34" charset="0"/>
                <a:cs typeface="Arial" panose="020B0604020202020204" pitchFamily="34" charset="0"/>
              </a:rPr>
              <a:t>. здания)</a:t>
            </a:r>
          </a:p>
          <a:p>
            <a:pPr>
              <a:defRPr/>
            </a:pPr>
            <a:r>
              <a:rPr lang="ru-RU" altLang="ru-RU" u="sng" dirty="0">
                <a:latin typeface="Arial" panose="020B0604020202020204" pitchFamily="34" charset="0"/>
                <a:cs typeface="Arial" panose="020B0604020202020204" pitchFamily="34" charset="0"/>
              </a:rPr>
              <a:t>Часть 2 </a:t>
            </a:r>
            <a:r>
              <a:rPr lang="ru-RU" altLang="ru-RU" dirty="0">
                <a:latin typeface="Arial" panose="020B0604020202020204" pitchFamily="34" charset="0"/>
                <a:cs typeface="Arial" panose="020B0604020202020204" pitchFamily="34" charset="0"/>
              </a:rPr>
              <a:t>(</a:t>
            </a:r>
            <a:r>
              <a:rPr lang="ru-RU" altLang="ru-RU" i="1" dirty="0">
                <a:latin typeface="Arial" panose="020B0604020202020204" pitchFamily="34" charset="0"/>
                <a:cs typeface="Arial" panose="020B0604020202020204" pitchFamily="34" charset="0"/>
              </a:rPr>
              <a:t>по необходимости</a:t>
            </a:r>
            <a:r>
              <a:rPr lang="ru-RU" altLang="ru-RU" dirty="0">
                <a:latin typeface="Arial" panose="020B0604020202020204" pitchFamily="34" charset="0"/>
                <a:cs typeface="Arial" panose="020B0604020202020204" pitchFamily="34" charset="0"/>
              </a:rPr>
              <a:t>): </a:t>
            </a:r>
          </a:p>
          <a:p>
            <a:pPr>
              <a:defRPr/>
            </a:pPr>
            <a:r>
              <a:rPr lang="ru-RU" altLang="ru-RU" dirty="0">
                <a:latin typeface="Arial" panose="020B0604020202020204" pitchFamily="34" charset="0"/>
                <a:cs typeface="Arial" panose="020B0604020202020204" pitchFamily="34" charset="0"/>
              </a:rPr>
              <a:t>2.1. описание </a:t>
            </a:r>
            <a:r>
              <a:rPr lang="ru-RU" altLang="ru-RU" b="1" dirty="0">
                <a:latin typeface="Arial" panose="020B0604020202020204" pitchFamily="34" charset="0"/>
                <a:cs typeface="Arial" panose="020B0604020202020204" pitchFamily="34" charset="0"/>
              </a:rPr>
              <a:t>используемых</a:t>
            </a:r>
            <a:r>
              <a:rPr lang="ru-RU" altLang="ru-RU" dirty="0">
                <a:latin typeface="Arial" panose="020B0604020202020204" pitchFamily="34" charset="0"/>
                <a:cs typeface="Arial" panose="020B0604020202020204" pitchFamily="34" charset="0"/>
              </a:rPr>
              <a:t> товаров по общим правилам (пример: чистящие средства – антиаллергические, ветошь – чистая)</a:t>
            </a:r>
          </a:p>
          <a:p>
            <a:pPr>
              <a:defRPr/>
            </a:pPr>
            <a:r>
              <a:rPr lang="ru-RU" altLang="ru-RU" dirty="0">
                <a:latin typeface="Arial" panose="020B0604020202020204" pitchFamily="34" charset="0"/>
                <a:cs typeface="Arial" panose="020B0604020202020204" pitchFamily="34" charset="0"/>
              </a:rPr>
              <a:t>2.2. описание </a:t>
            </a:r>
            <a:r>
              <a:rPr lang="ru-RU" altLang="ru-RU" b="1" dirty="0">
                <a:latin typeface="Arial" panose="020B0604020202020204" pitchFamily="34" charset="0"/>
                <a:cs typeface="Arial" panose="020B0604020202020204" pitchFamily="34" charset="0"/>
              </a:rPr>
              <a:t>поставляемых</a:t>
            </a:r>
            <a:r>
              <a:rPr lang="ru-RU" altLang="ru-RU" dirty="0">
                <a:latin typeface="Arial" panose="020B0604020202020204" pitchFamily="34" charset="0"/>
                <a:cs typeface="Arial" panose="020B0604020202020204" pitchFamily="34" charset="0"/>
              </a:rPr>
              <a:t> товаров по общим правилам (передающихся по акту, ТН или ставящихся на баланс)</a:t>
            </a:r>
          </a:p>
          <a:p>
            <a:pPr>
              <a:defRPr/>
            </a:pPr>
            <a:r>
              <a:rPr lang="ru-RU" altLang="ru-RU" dirty="0">
                <a:latin typeface="Arial" panose="020B0604020202020204" pitchFamily="34" charset="0"/>
                <a:cs typeface="Arial" panose="020B0604020202020204" pitchFamily="34" charset="0"/>
              </a:rPr>
              <a:t>Нельзя устанавливать требования к сотрудникам и оборудованию (запрещено: «уборщики должны быть русскими», «швабра должны быть деревянной») – </a:t>
            </a:r>
            <a:r>
              <a:rPr lang="ru-RU" altLang="ru-RU" i="1" dirty="0">
                <a:latin typeface="Arial" panose="020B0604020202020204" pitchFamily="34" charset="0"/>
                <a:cs typeface="Arial" panose="020B0604020202020204" pitchFamily="34" charset="0"/>
              </a:rPr>
              <a:t>есть исключения!</a:t>
            </a:r>
          </a:p>
        </p:txBody>
      </p:sp>
    </p:spTree>
    <p:extLst>
      <p:ext uri="{BB962C8B-B14F-4D97-AF65-F5344CB8AC3E}">
        <p14:creationId xmlns:p14="http://schemas.microsoft.com/office/powerpoint/2010/main" val="20235461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Заголовок 1"/>
          <p:cNvSpPr>
            <a:spLocks noGrp="1"/>
          </p:cNvSpPr>
          <p:nvPr>
            <p:ph type="title"/>
          </p:nvPr>
        </p:nvSpPr>
        <p:spPr/>
        <p:txBody>
          <a:bodyPr/>
          <a:lstStyle/>
          <a:p>
            <a:r>
              <a:rPr lang="ru-RU" altLang="ru-RU" sz="4000">
                <a:latin typeface="Arial" panose="020B0604020202020204" pitchFamily="34" charset="0"/>
                <a:cs typeface="Arial" panose="020B0604020202020204" pitchFamily="34" charset="0"/>
              </a:rPr>
              <a:t>Нюансы описания объекта закупки</a:t>
            </a:r>
          </a:p>
        </p:txBody>
      </p:sp>
      <p:sp>
        <p:nvSpPr>
          <p:cNvPr id="4099" name="Объект 2"/>
          <p:cNvSpPr>
            <a:spLocks noGrp="1"/>
          </p:cNvSpPr>
          <p:nvPr>
            <p:ph idx="4294967295"/>
          </p:nvPr>
        </p:nvSpPr>
        <p:spPr>
          <a:xfrm>
            <a:off x="0" y="1273175"/>
            <a:ext cx="11658600" cy="5356225"/>
          </a:xfrm>
          <a:prstGeom prst="rect">
            <a:avLst/>
          </a:prstGeom>
        </p:spPr>
        <p:txBody>
          <a:bodyPr>
            <a:noAutofit/>
          </a:bodyPr>
          <a:lstStyle/>
          <a:p>
            <a:pPr marL="0" indent="0">
              <a:spcBef>
                <a:spcPts val="600"/>
              </a:spcBef>
              <a:buNone/>
              <a:defRPr/>
            </a:pPr>
            <a:r>
              <a:rPr lang="ru-RU" altLang="ru-RU" sz="2300" b="1" dirty="0">
                <a:latin typeface="Arial" panose="020B0604020202020204" pitchFamily="34" charset="0"/>
                <a:cs typeface="Arial" panose="020B0604020202020204" pitchFamily="34" charset="0"/>
              </a:rPr>
              <a:t>Работы: </a:t>
            </a:r>
          </a:p>
          <a:p>
            <a:pPr>
              <a:spcBef>
                <a:spcPts val="600"/>
              </a:spcBef>
              <a:defRPr/>
            </a:pPr>
            <a:r>
              <a:rPr lang="ru-RU" altLang="ru-RU" sz="2300" dirty="0">
                <a:latin typeface="Arial" panose="020B0604020202020204" pitchFamily="34" charset="0"/>
                <a:cs typeface="Arial" panose="020B0604020202020204" pitchFamily="34" charset="0"/>
              </a:rPr>
              <a:t>ООЗ состоит из 1 или 2 частей:</a:t>
            </a:r>
          </a:p>
          <a:p>
            <a:pPr>
              <a:spcBef>
                <a:spcPts val="600"/>
              </a:spcBef>
              <a:defRPr/>
            </a:pPr>
            <a:r>
              <a:rPr lang="ru-RU" altLang="ru-RU" sz="2300" u="sng" dirty="0">
                <a:latin typeface="Arial" panose="020B0604020202020204" pitchFamily="34" charset="0"/>
                <a:cs typeface="Arial" panose="020B0604020202020204" pitchFamily="34" charset="0"/>
              </a:rPr>
              <a:t>Часть 1</a:t>
            </a:r>
            <a:r>
              <a:rPr lang="ru-RU" altLang="ru-RU" sz="2300" dirty="0">
                <a:latin typeface="Arial" panose="020B0604020202020204" pitchFamily="34" charset="0"/>
                <a:cs typeface="Arial" panose="020B0604020202020204" pitchFamily="34" charset="0"/>
              </a:rPr>
              <a:t>: описание работ (пример: ремонт фасада 100 </a:t>
            </a:r>
            <a:r>
              <a:rPr lang="ru-RU" altLang="ru-RU" sz="2300" dirty="0" err="1">
                <a:latin typeface="Arial" panose="020B0604020202020204" pitchFamily="34" charset="0"/>
                <a:cs typeface="Arial" panose="020B0604020202020204" pitchFamily="34" charset="0"/>
              </a:rPr>
              <a:t>кв.м</a:t>
            </a:r>
            <a:r>
              <a:rPr lang="ru-RU" altLang="ru-RU" sz="2300" dirty="0">
                <a:latin typeface="Arial" panose="020B0604020202020204" pitchFamily="34" charset="0"/>
                <a:cs typeface="Arial" panose="020B0604020202020204" pitchFamily="34" charset="0"/>
              </a:rPr>
              <a:t>. с отбивкой старой штукатурки, укладкой новой и покраской)</a:t>
            </a:r>
          </a:p>
          <a:p>
            <a:pPr>
              <a:spcBef>
                <a:spcPts val="600"/>
              </a:spcBef>
              <a:defRPr/>
            </a:pPr>
            <a:r>
              <a:rPr lang="ru-RU" altLang="ru-RU" sz="2300" u="sng" dirty="0">
                <a:latin typeface="Arial" panose="020B0604020202020204" pitchFamily="34" charset="0"/>
                <a:cs typeface="Arial" panose="020B0604020202020204" pitchFamily="34" charset="0"/>
              </a:rPr>
              <a:t>Часть 2 </a:t>
            </a:r>
            <a:r>
              <a:rPr lang="ru-RU" altLang="ru-RU" sz="2300" dirty="0">
                <a:latin typeface="Arial" panose="020B0604020202020204" pitchFamily="34" charset="0"/>
                <a:cs typeface="Arial" panose="020B0604020202020204" pitchFamily="34" charset="0"/>
              </a:rPr>
              <a:t>(</a:t>
            </a:r>
            <a:r>
              <a:rPr lang="ru-RU" altLang="ru-RU" sz="2300" i="1" dirty="0">
                <a:latin typeface="Arial" panose="020B0604020202020204" pitchFamily="34" charset="0"/>
                <a:cs typeface="Arial" panose="020B0604020202020204" pitchFamily="34" charset="0"/>
              </a:rPr>
              <a:t>как правило</a:t>
            </a:r>
            <a:r>
              <a:rPr lang="ru-RU" altLang="ru-RU" sz="2300" dirty="0">
                <a:latin typeface="Arial" panose="020B0604020202020204" pitchFamily="34" charset="0"/>
                <a:cs typeface="Arial" panose="020B0604020202020204" pitchFamily="34" charset="0"/>
              </a:rPr>
              <a:t>): </a:t>
            </a:r>
          </a:p>
          <a:p>
            <a:pPr>
              <a:spcBef>
                <a:spcPts val="600"/>
              </a:spcBef>
              <a:defRPr/>
            </a:pPr>
            <a:r>
              <a:rPr lang="ru-RU" altLang="ru-RU" sz="2300" dirty="0">
                <a:latin typeface="Arial" panose="020B0604020202020204" pitchFamily="34" charset="0"/>
                <a:cs typeface="Arial" panose="020B0604020202020204" pitchFamily="34" charset="0"/>
              </a:rPr>
              <a:t>2.1. описание </a:t>
            </a:r>
            <a:r>
              <a:rPr lang="ru-RU" altLang="ru-RU" sz="2300" b="1" dirty="0">
                <a:latin typeface="Arial" panose="020B0604020202020204" pitchFamily="34" charset="0"/>
                <a:cs typeface="Arial" panose="020B0604020202020204" pitchFamily="34" charset="0"/>
              </a:rPr>
              <a:t>используемых</a:t>
            </a:r>
            <a:r>
              <a:rPr lang="ru-RU" altLang="ru-RU" sz="2300" dirty="0">
                <a:latin typeface="Arial" panose="020B0604020202020204" pitchFamily="34" charset="0"/>
                <a:cs typeface="Arial" panose="020B0604020202020204" pitchFamily="34" charset="0"/>
              </a:rPr>
              <a:t> товаров по общим правилам (пример: краска не менее… не более…)</a:t>
            </a:r>
          </a:p>
          <a:p>
            <a:pPr>
              <a:spcBef>
                <a:spcPts val="600"/>
              </a:spcBef>
              <a:defRPr/>
            </a:pPr>
            <a:r>
              <a:rPr lang="ru-RU" altLang="ru-RU" sz="2300" dirty="0">
                <a:latin typeface="Arial" panose="020B0604020202020204" pitchFamily="34" charset="0"/>
                <a:cs typeface="Arial" panose="020B0604020202020204" pitchFamily="34" charset="0"/>
              </a:rPr>
              <a:t>2.2. описание </a:t>
            </a:r>
            <a:r>
              <a:rPr lang="ru-RU" altLang="ru-RU" sz="2300" b="1" dirty="0">
                <a:latin typeface="Arial" panose="020B0604020202020204" pitchFamily="34" charset="0"/>
                <a:cs typeface="Arial" panose="020B0604020202020204" pitchFamily="34" charset="0"/>
              </a:rPr>
              <a:t>поставляемых</a:t>
            </a:r>
            <a:r>
              <a:rPr lang="ru-RU" altLang="ru-RU" sz="2300" dirty="0">
                <a:latin typeface="Arial" panose="020B0604020202020204" pitchFamily="34" charset="0"/>
                <a:cs typeface="Arial" panose="020B0604020202020204" pitchFamily="34" charset="0"/>
              </a:rPr>
              <a:t> товаров по общим правилам (передающихся по акту, ТН или ставящихся на баланс)</a:t>
            </a:r>
          </a:p>
          <a:p>
            <a:pPr>
              <a:spcBef>
                <a:spcPts val="600"/>
              </a:spcBef>
              <a:defRPr/>
            </a:pPr>
            <a:r>
              <a:rPr lang="ru-RU" altLang="ru-RU" sz="2300" dirty="0">
                <a:latin typeface="Arial" panose="020B0604020202020204" pitchFamily="34" charset="0"/>
                <a:cs typeface="Arial" panose="020B0604020202020204" pitchFamily="34" charset="0"/>
              </a:rPr>
              <a:t>Нельзя устанавливать требования к сотрудникам и оборудованию – </a:t>
            </a:r>
            <a:r>
              <a:rPr lang="ru-RU" altLang="ru-RU" sz="2300" i="1" dirty="0">
                <a:latin typeface="Arial" panose="020B0604020202020204" pitchFamily="34" charset="0"/>
                <a:cs typeface="Arial" panose="020B0604020202020204" pitchFamily="34" charset="0"/>
              </a:rPr>
              <a:t>есть исключения!</a:t>
            </a:r>
          </a:p>
          <a:p>
            <a:pPr>
              <a:spcBef>
                <a:spcPts val="600"/>
              </a:spcBef>
              <a:defRPr/>
            </a:pPr>
            <a:r>
              <a:rPr lang="ru-RU" altLang="ru-RU" sz="2300" dirty="0">
                <a:latin typeface="Arial" panose="020B0604020202020204" pitchFamily="34" charset="0"/>
                <a:cs typeface="Arial" panose="020B0604020202020204" pitchFamily="34" charset="0"/>
              </a:rPr>
              <a:t>Нельзя указывать сильно избыточные показатели (% пыли в ветоши), нельзя указывать сильно мало показателей (окно 1 х 2 м), нельзя использовать нестандартные показатели (отсутствующие в ГОСТе).</a:t>
            </a:r>
          </a:p>
          <a:p>
            <a:pPr>
              <a:spcBef>
                <a:spcPts val="600"/>
              </a:spcBef>
              <a:defRPr/>
            </a:pPr>
            <a:r>
              <a:rPr lang="ru-RU" altLang="ru-RU" sz="2300" b="1" dirty="0">
                <a:solidFill>
                  <a:srgbClr val="FF0000"/>
                </a:solidFill>
                <a:latin typeface="Arial" panose="020B0604020202020204" pitchFamily="34" charset="0"/>
                <a:cs typeface="Arial" panose="020B0604020202020204" pitchFamily="34" charset="0"/>
              </a:rPr>
              <a:t>Смета НЕ является описанием объекта закупки!!!</a:t>
            </a:r>
          </a:p>
        </p:txBody>
      </p:sp>
    </p:spTree>
    <p:extLst>
      <p:ext uri="{BB962C8B-B14F-4D97-AF65-F5344CB8AC3E}">
        <p14:creationId xmlns:p14="http://schemas.microsoft.com/office/powerpoint/2010/main" val="284512002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p:txBody>
          <a:bodyPr>
            <a:noAutofit/>
          </a:bodyPr>
          <a:lstStyle/>
          <a:p>
            <a:pPr algn="ctr"/>
            <a:r>
              <a:rPr lang="ru-RU" altLang="ru-RU" sz="3600" b="1" dirty="0">
                <a:latin typeface="Arial" panose="020B0604020202020204" pitchFamily="34" charset="0"/>
                <a:cs typeface="Arial" panose="020B0604020202020204" pitchFamily="34" charset="0"/>
              </a:rPr>
              <a:t>«Поставляемый при работах/услугах товар»</a:t>
            </a:r>
          </a:p>
        </p:txBody>
      </p:sp>
      <p:sp>
        <p:nvSpPr>
          <p:cNvPr id="4099" name="Объект 2"/>
          <p:cNvSpPr>
            <a:spLocks noGrp="1"/>
          </p:cNvSpPr>
          <p:nvPr>
            <p:ph idx="4294967295"/>
          </p:nvPr>
        </p:nvSpPr>
        <p:spPr>
          <a:xfrm>
            <a:off x="0" y="1527175"/>
            <a:ext cx="11447463" cy="4906963"/>
          </a:xfrm>
          <a:prstGeom prst="rect">
            <a:avLst/>
          </a:prstGeom>
        </p:spPr>
        <p:txBody>
          <a:bodyPr>
            <a:normAutofit/>
          </a:bodyPr>
          <a:lstStyle/>
          <a:p>
            <a:pPr marL="0" indent="0">
              <a:spcBef>
                <a:spcPts val="450"/>
              </a:spcBef>
              <a:buNone/>
              <a:defRPr/>
            </a:pPr>
            <a:r>
              <a:rPr lang="ru-RU" sz="2000" dirty="0">
                <a:latin typeface="Arial" panose="020B0604020202020204" pitchFamily="34" charset="0"/>
                <a:cs typeface="Arial" panose="020B0604020202020204" pitchFamily="34" charset="0"/>
                <a:sym typeface="Wingdings" panose="05000000000000000000" pitchFamily="2" charset="2"/>
              </a:rPr>
              <a:t>ФАС России выпустила письмо от 25.06.2020 № ИА/53616/20 </a:t>
            </a:r>
            <a:r>
              <a:rPr lang="ru-RU" sz="2000" b="1" dirty="0">
                <a:latin typeface="Arial" panose="020B0604020202020204" pitchFamily="34" charset="0"/>
                <a:cs typeface="Arial" panose="020B0604020202020204" pitchFamily="34" charset="0"/>
                <a:sym typeface="Wingdings" panose="05000000000000000000" pitchFamily="2" charset="2"/>
              </a:rPr>
              <a:t>по поводу понятия "поставляемый при выполнении работ/оказании услуг товар". </a:t>
            </a:r>
            <a:r>
              <a:rPr lang="ru-RU" sz="2000" dirty="0">
                <a:latin typeface="Arial" panose="020B0604020202020204" pitchFamily="34" charset="0"/>
                <a:cs typeface="Arial" panose="020B0604020202020204" pitchFamily="34" charset="0"/>
                <a:sym typeface="Wingdings" panose="05000000000000000000" pitchFamily="2" charset="2"/>
              </a:rPr>
              <a:t>Основное:</a:t>
            </a:r>
          </a:p>
          <a:p>
            <a:pPr marL="0" indent="0">
              <a:spcBef>
                <a:spcPts val="450"/>
              </a:spcBef>
              <a:buNone/>
              <a:defRPr/>
            </a:pPr>
            <a:endParaRPr lang="ru-RU" sz="2000" dirty="0">
              <a:latin typeface="Arial" panose="020B0604020202020204" pitchFamily="34" charset="0"/>
              <a:cs typeface="Arial" panose="020B0604020202020204" pitchFamily="34" charset="0"/>
              <a:sym typeface="Wingdings" panose="05000000000000000000" pitchFamily="2" charset="2"/>
            </a:endParaRPr>
          </a:p>
          <a:p>
            <a:pPr marL="0" indent="0">
              <a:spcBef>
                <a:spcPts val="450"/>
              </a:spcBef>
              <a:buNone/>
              <a:defRPr/>
            </a:pPr>
            <a:r>
              <a:rPr lang="ru-RU" sz="2400" b="1" dirty="0">
                <a:solidFill>
                  <a:srgbClr val="FF0000"/>
                </a:solidFill>
                <a:latin typeface="Arial" panose="020B0604020202020204" pitchFamily="34" charset="0"/>
                <a:cs typeface="Arial" panose="020B0604020202020204" pitchFamily="34" charset="0"/>
                <a:sym typeface="Wingdings" panose="05000000000000000000" pitchFamily="2" charset="2"/>
              </a:rPr>
              <a:t>Не</a:t>
            </a:r>
            <a:r>
              <a:rPr lang="ru-RU" sz="2400" b="1" dirty="0">
                <a:latin typeface="Arial" panose="020B0604020202020204" pitchFamily="34" charset="0"/>
                <a:cs typeface="Arial" panose="020B0604020202020204" pitchFamily="34" charset="0"/>
                <a:sym typeface="Wingdings" panose="05000000000000000000" pitchFamily="2" charset="2"/>
              </a:rPr>
              <a:t> является "поставляемым товаром" и заказчику </a:t>
            </a:r>
            <a:r>
              <a:rPr lang="ru-RU" sz="2400" b="1" dirty="0">
                <a:solidFill>
                  <a:srgbClr val="FF0000"/>
                </a:solidFill>
                <a:latin typeface="Arial" panose="020B0604020202020204" pitchFamily="34" charset="0"/>
                <a:cs typeface="Arial" panose="020B0604020202020204" pitchFamily="34" charset="0"/>
                <a:sym typeface="Wingdings" panose="05000000000000000000" pitchFamily="2" charset="2"/>
              </a:rPr>
              <a:t>нельзя</a:t>
            </a:r>
            <a:r>
              <a:rPr lang="ru-RU" sz="2400" b="1" dirty="0">
                <a:latin typeface="Arial" panose="020B0604020202020204" pitchFamily="34" charset="0"/>
                <a:cs typeface="Arial" panose="020B0604020202020204" pitchFamily="34" charset="0"/>
                <a:sym typeface="Wingdings" panose="05000000000000000000" pitchFamily="2" charset="2"/>
              </a:rPr>
              <a:t> требовать конкретных показателей товара, если</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1) товар не передается заказчику по товарной накладной или акту приема-передачи</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2) товар не принимается к </a:t>
            </a:r>
            <a:r>
              <a:rPr lang="ru-RU" sz="2400" dirty="0" err="1">
                <a:latin typeface="Arial" panose="020B0604020202020204" pitchFamily="34" charset="0"/>
                <a:cs typeface="Arial" panose="020B0604020202020204" pitchFamily="34" charset="0"/>
                <a:sym typeface="Wingdings" panose="05000000000000000000" pitchFamily="2" charset="2"/>
              </a:rPr>
              <a:t>бух.учету</a:t>
            </a:r>
            <a:r>
              <a:rPr lang="ru-RU" sz="2400" dirty="0">
                <a:latin typeface="Arial" panose="020B0604020202020204" pitchFamily="34" charset="0"/>
                <a:cs typeface="Arial" panose="020B0604020202020204" pitchFamily="34" charset="0"/>
                <a:sym typeface="Wingdings" panose="05000000000000000000" pitchFamily="2" charset="2"/>
              </a:rPr>
              <a:t> заказчика</a:t>
            </a:r>
          </a:p>
          <a:p>
            <a:pPr marL="0" indent="0">
              <a:spcBef>
                <a:spcPts val="45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3) товаром являются </a:t>
            </a:r>
            <a:r>
              <a:rPr lang="ru-RU" sz="2400" dirty="0">
                <a:solidFill>
                  <a:srgbClr val="FF0000"/>
                </a:solidFill>
                <a:latin typeface="Arial" panose="020B0604020202020204" pitchFamily="34" charset="0"/>
                <a:cs typeface="Arial" panose="020B0604020202020204" pitchFamily="34" charset="0"/>
                <a:sym typeface="Wingdings" panose="05000000000000000000" pitchFamily="2" charset="2"/>
              </a:rPr>
              <a:t>строительные</a:t>
            </a:r>
            <a:r>
              <a:rPr lang="ru-RU" sz="2400" dirty="0">
                <a:latin typeface="Arial" panose="020B0604020202020204" pitchFamily="34" charset="0"/>
                <a:cs typeface="Arial" panose="020B0604020202020204" pitchFamily="34" charset="0"/>
                <a:sym typeface="Wingdings" panose="05000000000000000000" pitchFamily="2" charset="2"/>
              </a:rPr>
              <a:t> и расходные </a:t>
            </a:r>
            <a:r>
              <a:rPr lang="ru-RU" sz="2400" dirty="0">
                <a:solidFill>
                  <a:srgbClr val="FF0000"/>
                </a:solidFill>
                <a:latin typeface="Arial" panose="020B0604020202020204" pitchFamily="34" charset="0"/>
                <a:cs typeface="Arial" panose="020B0604020202020204" pitchFamily="34" charset="0"/>
                <a:sym typeface="Wingdings" panose="05000000000000000000" pitchFamily="2" charset="2"/>
              </a:rPr>
              <a:t>материалы</a:t>
            </a:r>
            <a:r>
              <a:rPr lang="ru-RU" sz="2400" dirty="0">
                <a:latin typeface="Arial" panose="020B0604020202020204" pitchFamily="34" charset="0"/>
                <a:cs typeface="Arial" panose="020B0604020202020204" pitchFamily="34" charset="0"/>
                <a:sym typeface="Wingdings" panose="05000000000000000000" pitchFamily="2" charset="2"/>
              </a:rPr>
              <a:t>, моющие средства и т.п., используемые в услугах/работах, без которых их невозможно оказать/выполнить</a:t>
            </a:r>
          </a:p>
          <a:p>
            <a:pPr marL="0" indent="0">
              <a:spcBef>
                <a:spcPts val="450"/>
              </a:spcBef>
              <a:buNone/>
              <a:defRPr/>
            </a:pPr>
            <a:endParaRPr lang="ru-RU" sz="2000" dirty="0">
              <a:latin typeface="Arial" panose="020B0604020202020204" pitchFamily="34" charset="0"/>
              <a:cs typeface="Arial" panose="020B0604020202020204" pitchFamily="34" charset="0"/>
              <a:sym typeface="Wingdings" panose="05000000000000000000" pitchFamily="2" charset="2"/>
            </a:endParaRPr>
          </a:p>
          <a:p>
            <a:pPr marL="0" indent="0">
              <a:spcBef>
                <a:spcPts val="450"/>
              </a:spcBef>
              <a:buNone/>
              <a:defRPr/>
            </a:pPr>
            <a:r>
              <a:rPr lang="ru-RU" sz="2000" dirty="0">
                <a:latin typeface="Arial" panose="020B0604020202020204" pitchFamily="34" charset="0"/>
                <a:cs typeface="Arial" panose="020B0604020202020204" pitchFamily="34" charset="0"/>
                <a:sym typeface="Wingdings" panose="05000000000000000000" pitchFamily="2" charset="2"/>
              </a:rPr>
              <a:t>Ссылка на письмо: </a:t>
            </a:r>
            <a:r>
              <a:rPr lang="ru-RU" sz="2000" dirty="0">
                <a:latin typeface="Arial" panose="020B0604020202020204" pitchFamily="34" charset="0"/>
                <a:cs typeface="Arial" panose="020B0604020202020204" pitchFamily="34" charset="0"/>
                <a:sym typeface="Wingdings" panose="05000000000000000000" pitchFamily="2" charset="2"/>
                <a:hlinkClick r:id="rId2"/>
              </a:rPr>
              <a:t>https://fas.gov.ru/documents/686843</a:t>
            </a:r>
            <a:r>
              <a:rPr lang="ru-RU" sz="2000" dirty="0">
                <a:latin typeface="Arial" panose="020B0604020202020204" pitchFamily="34" charset="0"/>
                <a:cs typeface="Arial" panose="020B0604020202020204" pitchFamily="34" charset="0"/>
                <a:sym typeface="Wingdings" panose="05000000000000000000" pitchFamily="2" charset="2"/>
              </a:rPr>
              <a:t> </a:t>
            </a:r>
          </a:p>
        </p:txBody>
      </p:sp>
    </p:spTree>
    <p:extLst>
      <p:ext uri="{BB962C8B-B14F-4D97-AF65-F5344CB8AC3E}">
        <p14:creationId xmlns:p14="http://schemas.microsoft.com/office/powerpoint/2010/main" val="406820201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r>
              <a:rPr lang="ru-RU" altLang="ru-RU">
                <a:latin typeface="Arial" panose="020B0604020202020204" pitchFamily="34" charset="0"/>
                <a:cs typeface="Arial" panose="020B0604020202020204" pitchFamily="34" charset="0"/>
              </a:rPr>
              <a:t>Нельзя делать ТЗ из сметы!</a:t>
            </a:r>
          </a:p>
        </p:txBody>
      </p:sp>
      <p:sp>
        <p:nvSpPr>
          <p:cNvPr id="33795" name="Rectangle 3"/>
          <p:cNvSpPr>
            <a:spLocks noGrp="1" noChangeArrowheads="1"/>
          </p:cNvSpPr>
          <p:nvPr>
            <p:ph type="body" idx="4294967295"/>
          </p:nvPr>
        </p:nvSpPr>
        <p:spPr>
          <a:xfrm>
            <a:off x="0" y="1290638"/>
            <a:ext cx="11593513" cy="5314950"/>
          </a:xfrm>
          <a:prstGeom prst="rect">
            <a:avLst/>
          </a:prstGeom>
        </p:spPr>
        <p:txBody>
          <a:bodyPr>
            <a:noAutofit/>
          </a:bodyPr>
          <a:lstStyle/>
          <a:p>
            <a:pPr eaLnBrk="1" hangingPunct="1">
              <a:defRPr/>
            </a:pPr>
            <a:r>
              <a:rPr lang="ru-RU" altLang="ru-RU" sz="2400" dirty="0">
                <a:latin typeface="Arial" panose="020B0604020202020204" pitchFamily="34" charset="0"/>
                <a:cs typeface="Arial" panose="020B0604020202020204" pitchFamily="34" charset="0"/>
              </a:rPr>
              <a:t>…в приложении № 2 к техническому заданию «Ведомости объемов работ» документации об Аукционе установлено, например: «п. 47 Разработка грунта в котлованах объемом до 500 м3 </a:t>
            </a:r>
            <a:r>
              <a:rPr lang="ru-RU" altLang="ru-RU" sz="2400" b="1" dirty="0">
                <a:latin typeface="Arial" panose="020B0604020202020204" pitchFamily="34" charset="0"/>
                <a:cs typeface="Arial" panose="020B0604020202020204" pitchFamily="34" charset="0"/>
              </a:rPr>
              <a:t>экскаваторами с ковшом вместимостью не менее 0,25м3</a:t>
            </a:r>
            <a:r>
              <a:rPr lang="ru-RU" altLang="ru-RU" sz="2400" dirty="0">
                <a:latin typeface="Arial" panose="020B0604020202020204" pitchFamily="34" charset="0"/>
                <a:cs typeface="Arial" panose="020B0604020202020204" pitchFamily="34" charset="0"/>
              </a:rPr>
              <a:t>, группа грунтов: 2; п. 48 Засыпка траншей и котлованов предварительно разрыхленным скальным грунтом с перемещением до 10 м </a:t>
            </a:r>
            <a:r>
              <a:rPr lang="ru-RU" altLang="ru-RU" sz="2400" b="1" dirty="0">
                <a:latin typeface="Arial" panose="020B0604020202020204" pitchFamily="34" charset="0"/>
                <a:cs typeface="Arial" panose="020B0604020202020204" pitchFamily="34" charset="0"/>
              </a:rPr>
              <a:t>бульдозерами мощностью не менее  79 кВт (108 </a:t>
            </a:r>
            <a:r>
              <a:rPr lang="ru-RU" altLang="ru-RU" sz="2400" b="1" dirty="0" err="1">
                <a:latin typeface="Arial" panose="020B0604020202020204" pitchFamily="34" charset="0"/>
                <a:cs typeface="Arial" panose="020B0604020202020204" pitchFamily="34" charset="0"/>
              </a:rPr>
              <a:t>л.с</a:t>
            </a:r>
            <a:r>
              <a:rPr lang="ru-RU" altLang="ru-RU" sz="2400" b="1" dirty="0">
                <a:latin typeface="Arial" panose="020B0604020202020204" pitchFamily="34" charset="0"/>
                <a:cs typeface="Arial" panose="020B0604020202020204" pitchFamily="34" charset="0"/>
              </a:rPr>
              <a:t>.)</a:t>
            </a:r>
            <a:r>
              <a:rPr lang="ru-RU" altLang="ru-RU" sz="2400" dirty="0">
                <a:latin typeface="Arial" panose="020B0604020202020204" pitchFamily="34" charset="0"/>
                <a:cs typeface="Arial" panose="020B0604020202020204" pitchFamily="34" charset="0"/>
              </a:rPr>
              <a:t>».</a:t>
            </a:r>
          </a:p>
          <a:p>
            <a:pPr eaLnBrk="1" hangingPunct="1">
              <a:defRPr/>
            </a:pPr>
            <a:r>
              <a:rPr lang="ru-RU" altLang="ru-RU" sz="2400" dirty="0">
                <a:latin typeface="Arial" panose="020B0604020202020204" pitchFamily="34" charset="0"/>
                <a:cs typeface="Arial" panose="020B0604020202020204" pitchFamily="34" charset="0"/>
              </a:rPr>
              <a:t>Комиссия ФАС России приходит к выводу, что действия Заказчика, установившего требования к наличию у участника закупки производственных мощностей и технологического оборудования, необходимого для выполнения работы, являющейся предметом Аукциона, </a:t>
            </a:r>
            <a:r>
              <a:rPr lang="ru-RU" altLang="ru-RU" sz="2400" b="1" dirty="0">
                <a:latin typeface="Arial" panose="020B0604020202020204" pitchFamily="34" charset="0"/>
                <a:cs typeface="Arial" panose="020B0604020202020204" pitchFamily="34" charset="0"/>
              </a:rPr>
              <a:t>не соответствуют требованиям части 3 статьи 33, нарушают пункт 1 части 1 статьи 64 Закона 44-ФЗ и содержат признаки состава административного правонарушения, предусмотренного частью 4.1 статьи 7.30 КоАП РФ</a:t>
            </a:r>
          </a:p>
          <a:p>
            <a:pPr marL="0" indent="0">
              <a:buNone/>
              <a:defRPr/>
            </a:pPr>
            <a:r>
              <a:rPr lang="ru-RU" altLang="ru-RU" sz="2100" dirty="0">
                <a:latin typeface="Arial" panose="020B0604020202020204" pitchFamily="34" charset="0"/>
                <a:cs typeface="Arial" panose="020B0604020202020204" pitchFamily="34" charset="0"/>
              </a:rPr>
              <a:t>(с)Решение ФАС России от 10.10.2017 № КГОЗ – 354/17 </a:t>
            </a:r>
          </a:p>
        </p:txBody>
      </p:sp>
    </p:spTree>
    <p:extLst>
      <p:ext uri="{BB962C8B-B14F-4D97-AF65-F5344CB8AC3E}">
        <p14:creationId xmlns:p14="http://schemas.microsoft.com/office/powerpoint/2010/main" val="35898860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r>
              <a:rPr lang="ru-RU" altLang="ru-RU" sz="4000">
                <a:latin typeface="Arial" panose="020B0604020202020204" pitchFamily="34" charset="0"/>
                <a:cs typeface="Arial" panose="020B0604020202020204" pitchFamily="34" charset="0"/>
              </a:rPr>
              <a:t>Нюансы описания объекта закупки</a:t>
            </a:r>
          </a:p>
        </p:txBody>
      </p:sp>
      <p:sp>
        <p:nvSpPr>
          <p:cNvPr id="4099" name="Объект 2"/>
          <p:cNvSpPr>
            <a:spLocks noGrp="1"/>
          </p:cNvSpPr>
          <p:nvPr>
            <p:ph idx="4294967295"/>
          </p:nvPr>
        </p:nvSpPr>
        <p:spPr>
          <a:xfrm>
            <a:off x="0" y="1363663"/>
            <a:ext cx="11625263" cy="5314950"/>
          </a:xfrm>
          <a:prstGeom prst="rect">
            <a:avLst/>
          </a:prstGeom>
        </p:spPr>
        <p:txBody>
          <a:bodyPr>
            <a:normAutofit/>
          </a:bodyPr>
          <a:lstStyle/>
          <a:p>
            <a:pPr marL="0" indent="0">
              <a:spcBef>
                <a:spcPts val="600"/>
              </a:spcBef>
              <a:buNone/>
              <a:defRPr/>
            </a:pPr>
            <a:r>
              <a:rPr lang="ru-RU" altLang="ru-RU" sz="2400" b="1" dirty="0">
                <a:latin typeface="Arial" panose="020B0604020202020204" pitchFamily="34" charset="0"/>
                <a:cs typeface="Arial" panose="020B0604020202020204" pitchFamily="34" charset="0"/>
              </a:rPr>
              <a:t>Товар: </a:t>
            </a:r>
          </a:p>
          <a:p>
            <a:pPr>
              <a:spcBef>
                <a:spcPts val="600"/>
              </a:spcBef>
              <a:defRPr/>
            </a:pPr>
            <a:r>
              <a:rPr lang="ru-RU" altLang="ru-RU" sz="2400" dirty="0">
                <a:latin typeface="Arial" panose="020B0604020202020204" pitchFamily="34" charset="0"/>
                <a:cs typeface="Arial" panose="020B0604020202020204" pitchFamily="34" charset="0"/>
              </a:rPr>
              <a:t>Нельзя указывать сильно избыточные показатели (% пыли в ветоши), нельзя указывать сильно мало показателей (окно 1 х 2 м), нельзя использовать нестандартные показатели (отсутствующие в ГОСТе).</a:t>
            </a:r>
          </a:p>
          <a:p>
            <a:pPr>
              <a:spcBef>
                <a:spcPts val="600"/>
              </a:spcBef>
              <a:defRPr/>
            </a:pPr>
            <a:r>
              <a:rPr lang="ru-RU" altLang="ru-RU" sz="2400" dirty="0">
                <a:latin typeface="Arial" panose="020B0604020202020204" pitchFamily="34" charset="0"/>
                <a:cs typeface="Arial" panose="020B0604020202020204" pitchFamily="34" charset="0"/>
              </a:rPr>
              <a:t>Можно указывать товарный знак со словами «или эквивалент» и показателями эквивалентности</a:t>
            </a:r>
          </a:p>
          <a:p>
            <a:pPr>
              <a:spcBef>
                <a:spcPts val="600"/>
              </a:spcBef>
              <a:defRPr/>
            </a:pPr>
            <a:r>
              <a:rPr lang="ru-RU" altLang="ru-RU" sz="2400" dirty="0">
                <a:latin typeface="Arial" panose="020B0604020202020204" pitchFamily="34" charset="0"/>
                <a:cs typeface="Arial" panose="020B0604020202020204" pitchFamily="34" charset="0"/>
              </a:rPr>
              <a:t>Можно указывать неизменные показатели (например, «толщина крышки стола – 30 мм»), не обязательно указывать «не менее, не более», «от, до», если это не приводит к ограничению количества участников закупки</a:t>
            </a:r>
          </a:p>
          <a:p>
            <a:pPr>
              <a:spcBef>
                <a:spcPts val="600"/>
              </a:spcBef>
              <a:defRPr/>
            </a:pPr>
            <a:r>
              <a:rPr lang="ru-RU" altLang="ru-RU" sz="2400" dirty="0">
                <a:latin typeface="Arial" panose="020B0604020202020204" pitchFamily="34" charset="0"/>
                <a:cs typeface="Arial" panose="020B0604020202020204" pitchFamily="34" charset="0"/>
              </a:rPr>
              <a:t>Можно ссылаться на ГОСТы, а можно НЕ ссылаться</a:t>
            </a:r>
          </a:p>
          <a:p>
            <a:pPr>
              <a:spcBef>
                <a:spcPts val="600"/>
              </a:spcBef>
              <a:defRPr/>
            </a:pPr>
            <a:r>
              <a:rPr lang="ru-RU" altLang="ru-RU" sz="2400" dirty="0">
                <a:latin typeface="Arial" panose="020B0604020202020204" pitchFamily="34" charset="0"/>
                <a:cs typeface="Arial" panose="020B0604020202020204" pitchFamily="34" charset="0"/>
              </a:rPr>
              <a:t>Можно прикладывать фото, эскиз, рисунок и т.п.</a:t>
            </a:r>
          </a:p>
          <a:p>
            <a:pPr>
              <a:spcBef>
                <a:spcPts val="600"/>
              </a:spcBef>
              <a:defRPr/>
            </a:pPr>
            <a:r>
              <a:rPr lang="ru-RU" altLang="ru-RU" sz="2400" dirty="0">
                <a:latin typeface="Arial" panose="020B0604020202020204" pitchFamily="34" charset="0"/>
                <a:cs typeface="Arial" panose="020B0604020202020204" pitchFamily="34" charset="0"/>
              </a:rPr>
              <a:t>Можно указывать конкретные показатели при обоснованной необходимости</a:t>
            </a:r>
          </a:p>
        </p:txBody>
      </p:sp>
    </p:spTree>
    <p:extLst>
      <p:ext uri="{BB962C8B-B14F-4D97-AF65-F5344CB8AC3E}">
        <p14:creationId xmlns:p14="http://schemas.microsoft.com/office/powerpoint/2010/main" val="632032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p:txBody>
          <a:bodyPr>
            <a:normAutofit fontScale="90000"/>
          </a:bodyPr>
          <a:lstStyle/>
          <a:p>
            <a:pPr algn="ctr"/>
            <a:r>
              <a:rPr lang="ru-RU" altLang="ru-RU" sz="4000" dirty="0">
                <a:latin typeface="Arial" panose="020B0604020202020204" pitchFamily="34" charset="0"/>
                <a:cs typeface="Arial" panose="020B0604020202020204" pitchFamily="34" charset="0"/>
              </a:rPr>
              <a:t>Документы ведомственного контроля</a:t>
            </a:r>
          </a:p>
        </p:txBody>
      </p:sp>
      <p:sp>
        <p:nvSpPr>
          <p:cNvPr id="20483" name="Объект 2"/>
          <p:cNvSpPr>
            <a:spLocks noGrp="1"/>
          </p:cNvSpPr>
          <p:nvPr>
            <p:ph idx="4294967295"/>
          </p:nvPr>
        </p:nvSpPr>
        <p:spPr>
          <a:xfrm>
            <a:off x="99753" y="1571105"/>
            <a:ext cx="11878887" cy="5098039"/>
          </a:xfrm>
          <a:prstGeom prst="rect">
            <a:avLst/>
          </a:prstGeom>
        </p:spPr>
        <p:txBody>
          <a:bodyPr>
            <a:normAutofit/>
          </a:bodyPr>
          <a:lstStyle/>
          <a:p>
            <a:pPr marL="0" indent="0">
              <a:buNone/>
            </a:pPr>
            <a:r>
              <a:rPr lang="ru-RU" altLang="ru-RU" sz="3200" dirty="0">
                <a:latin typeface="Arial" panose="020B0604020202020204" pitchFamily="34" charset="0"/>
                <a:cs typeface="Arial" panose="020B0604020202020204" pitchFamily="34" charset="0"/>
              </a:rPr>
              <a:t>0. НПА – например, постановление Правительства Брянской области от 24 марта 2014 года № 82-п "Об утверждении Правил осуществления ведомственного контроля в сфере закупок для обеспечения нужд Брянской области"</a:t>
            </a:r>
          </a:p>
          <a:p>
            <a:pPr marL="0" indent="0">
              <a:buNone/>
            </a:pPr>
            <a:r>
              <a:rPr lang="ru-RU" altLang="ru-RU" sz="3200" dirty="0">
                <a:latin typeface="Arial" panose="020B0604020202020204" pitchFamily="34" charset="0"/>
                <a:cs typeface="Arial" panose="020B0604020202020204" pitchFamily="34" charset="0"/>
              </a:rPr>
              <a:t>1. Положение о КО (</a:t>
            </a:r>
            <a:r>
              <a:rPr lang="ru-RU" altLang="ru-RU" sz="3200" u="sng" dirty="0">
                <a:latin typeface="Arial" panose="020B0604020202020204" pitchFamily="34" charset="0"/>
                <a:cs typeface="Arial" panose="020B0604020202020204" pitchFamily="34" charset="0"/>
              </a:rPr>
              <a:t>в котором может быть указано всё</a:t>
            </a:r>
            <a:r>
              <a:rPr lang="ru-RU" altLang="ru-RU" sz="3200" dirty="0">
                <a:latin typeface="Arial" panose="020B0604020202020204" pitchFamily="34" charset="0"/>
                <a:cs typeface="Arial" panose="020B0604020202020204" pitchFamily="34" charset="0"/>
              </a:rPr>
              <a:t>)</a:t>
            </a:r>
          </a:p>
          <a:p>
            <a:pPr marL="0" indent="0">
              <a:buNone/>
            </a:pPr>
            <a:r>
              <a:rPr lang="ru-RU" altLang="ru-RU" sz="3200" dirty="0">
                <a:latin typeface="Arial" panose="020B0604020202020204" pitchFamily="34" charset="0"/>
                <a:cs typeface="Arial" panose="020B0604020202020204" pitchFamily="34" charset="0"/>
              </a:rPr>
              <a:t>2. Направления контроля</a:t>
            </a:r>
          </a:p>
          <a:p>
            <a:pPr marL="0" indent="0">
              <a:buNone/>
            </a:pPr>
            <a:r>
              <a:rPr lang="ru-RU" altLang="ru-RU" sz="3200" dirty="0">
                <a:latin typeface="Arial" panose="020B0604020202020204" pitchFamily="34" charset="0"/>
                <a:cs typeface="Arial" panose="020B0604020202020204" pitchFamily="34" charset="0"/>
              </a:rPr>
              <a:t>3. Порядок проведения контроля (кто, как, сроки и т.п.)</a:t>
            </a:r>
          </a:p>
          <a:p>
            <a:pPr marL="0" indent="0">
              <a:buNone/>
            </a:pPr>
            <a:r>
              <a:rPr lang="ru-RU" altLang="ru-RU" sz="3200" dirty="0">
                <a:latin typeface="Arial" panose="020B0604020202020204" pitchFamily="34" charset="0"/>
                <a:cs typeface="Arial" panose="020B0604020202020204" pitchFamily="34" charset="0"/>
              </a:rPr>
              <a:t>4. Порядок взаимодействия с субъектами контроля</a:t>
            </a:r>
          </a:p>
          <a:p>
            <a:pPr marL="0" indent="0">
              <a:buNone/>
            </a:pPr>
            <a:r>
              <a:rPr lang="ru-RU" altLang="ru-RU" sz="3200" dirty="0">
                <a:latin typeface="Arial" panose="020B0604020202020204" pitchFamily="34" charset="0"/>
                <a:cs typeface="Arial" panose="020B0604020202020204" pitchFamily="34" charset="0"/>
              </a:rPr>
              <a:t>5. (можно) Порядок осуществления мониторинга</a:t>
            </a:r>
          </a:p>
        </p:txBody>
      </p:sp>
    </p:spTree>
    <p:extLst>
      <p:ext uri="{BB962C8B-B14F-4D97-AF65-F5344CB8AC3E}">
        <p14:creationId xmlns:p14="http://schemas.microsoft.com/office/powerpoint/2010/main" val="117772573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eaLnBrk="1" hangingPunct="1"/>
            <a:r>
              <a:rPr lang="ru-RU" altLang="ru-RU" dirty="0">
                <a:latin typeface="Arial" panose="020B0604020202020204" pitchFamily="34" charset="0"/>
                <a:cs typeface="Arial" panose="020B0604020202020204" pitchFamily="34" charset="0"/>
              </a:rPr>
              <a:t>Эффективность закупки</a:t>
            </a:r>
          </a:p>
        </p:txBody>
      </p:sp>
      <p:sp>
        <p:nvSpPr>
          <p:cNvPr id="38915" name="Rectangle 3"/>
          <p:cNvSpPr>
            <a:spLocks noGrp="1" noChangeArrowheads="1"/>
          </p:cNvSpPr>
          <p:nvPr>
            <p:ph type="body" idx="4294967295"/>
          </p:nvPr>
        </p:nvSpPr>
        <p:spPr>
          <a:xfrm>
            <a:off x="0" y="1951038"/>
            <a:ext cx="11577638" cy="4311650"/>
          </a:xfrm>
          <a:prstGeom prst="rect">
            <a:avLst/>
          </a:prstGeom>
        </p:spPr>
        <p:txBody>
          <a:bodyPr/>
          <a:lstStyle/>
          <a:p>
            <a:pPr eaLnBrk="1" hangingPunct="1"/>
            <a:r>
              <a:rPr lang="ru-RU" altLang="ru-RU" sz="3200" dirty="0">
                <a:latin typeface="Arial" panose="020B0604020202020204" pitchFamily="34" charset="0"/>
                <a:cs typeface="Arial" panose="020B0604020202020204" pitchFamily="34" charset="0"/>
              </a:rPr>
              <a:t>1. Удовлетворение </a:t>
            </a:r>
            <a:r>
              <a:rPr lang="ru-RU" altLang="ru-RU" sz="3200" dirty="0">
                <a:solidFill>
                  <a:srgbClr val="FF0000"/>
                </a:solidFill>
                <a:latin typeface="Arial" panose="020B0604020202020204" pitchFamily="34" charset="0"/>
                <a:cs typeface="Arial" panose="020B0604020202020204" pitchFamily="34" charset="0"/>
              </a:rPr>
              <a:t>объективной</a:t>
            </a:r>
            <a:r>
              <a:rPr lang="ru-RU" altLang="ru-RU" sz="3200" dirty="0">
                <a:latin typeface="Arial" panose="020B0604020202020204" pitchFamily="34" charset="0"/>
                <a:cs typeface="Arial" panose="020B0604020202020204" pitchFamily="34" charset="0"/>
              </a:rPr>
              <a:t> потребности заказчика</a:t>
            </a:r>
          </a:p>
          <a:p>
            <a:pPr eaLnBrk="1" hangingPunct="1">
              <a:buFont typeface="Wingdings" panose="05000000000000000000" pitchFamily="2" charset="2"/>
              <a:buNone/>
            </a:pPr>
            <a:r>
              <a:rPr lang="ru-RU" altLang="ru-RU" sz="3200" dirty="0">
                <a:latin typeface="Arial" panose="020B0604020202020204" pitchFamily="34" charset="0"/>
                <a:cs typeface="Arial" panose="020B0604020202020204" pitchFamily="34" charset="0"/>
              </a:rPr>
              <a:t>- правильное описание объекта закупки</a:t>
            </a:r>
          </a:p>
          <a:p>
            <a:pPr eaLnBrk="1" hangingPunct="1"/>
            <a:endParaRPr lang="ru-RU" altLang="ru-RU" sz="3200" dirty="0">
              <a:latin typeface="Arial" panose="020B0604020202020204" pitchFamily="34" charset="0"/>
              <a:cs typeface="Arial" panose="020B0604020202020204" pitchFamily="34" charset="0"/>
            </a:endParaRPr>
          </a:p>
          <a:p>
            <a:pPr eaLnBrk="1" hangingPunct="1"/>
            <a:r>
              <a:rPr lang="ru-RU" altLang="ru-RU" sz="3200" dirty="0">
                <a:latin typeface="Arial" panose="020B0604020202020204" pitchFamily="34" charset="0"/>
                <a:cs typeface="Arial" panose="020B0604020202020204" pitchFamily="34" charset="0"/>
              </a:rPr>
              <a:t>2. </a:t>
            </a:r>
            <a:r>
              <a:rPr lang="ru-RU" altLang="ru-RU" sz="3200" dirty="0">
                <a:solidFill>
                  <a:srgbClr val="FF0000"/>
                </a:solidFill>
                <a:latin typeface="Arial" panose="020B0604020202020204" pitchFamily="34" charset="0"/>
                <a:cs typeface="Arial" panose="020B0604020202020204" pitchFamily="34" charset="0"/>
              </a:rPr>
              <a:t>Экономия</a:t>
            </a:r>
            <a:r>
              <a:rPr lang="ru-RU" altLang="ru-RU" sz="3200" dirty="0">
                <a:latin typeface="Arial" panose="020B0604020202020204" pitchFamily="34" charset="0"/>
                <a:cs typeface="Arial" panose="020B0604020202020204" pitchFamily="34" charset="0"/>
              </a:rPr>
              <a:t> бюджетных средств</a:t>
            </a:r>
          </a:p>
          <a:p>
            <a:pPr eaLnBrk="1" hangingPunct="1">
              <a:buFont typeface="Wingdings" panose="05000000000000000000" pitchFamily="2" charset="2"/>
              <a:buNone/>
            </a:pPr>
            <a:r>
              <a:rPr lang="ru-RU" altLang="ru-RU" sz="3200" dirty="0">
                <a:latin typeface="Arial" panose="020B0604020202020204" pitchFamily="34" charset="0"/>
                <a:cs typeface="Arial" panose="020B0604020202020204" pitchFamily="34" charset="0"/>
              </a:rPr>
              <a:t>- правильное обоснование НМЦК </a:t>
            </a:r>
          </a:p>
        </p:txBody>
      </p:sp>
    </p:spTree>
    <p:extLst>
      <p:ext uri="{BB962C8B-B14F-4D97-AF65-F5344CB8AC3E}">
        <p14:creationId xmlns:p14="http://schemas.microsoft.com/office/powerpoint/2010/main" val="13454938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ru-RU" altLang="ru-RU">
                <a:latin typeface="Arial" panose="020B0604020202020204" pitchFamily="34" charset="0"/>
                <a:cs typeface="Arial" panose="020B0604020202020204" pitchFamily="34" charset="0"/>
              </a:rPr>
              <a:t>Эффективность закупки</a:t>
            </a:r>
          </a:p>
        </p:txBody>
      </p:sp>
      <p:sp>
        <p:nvSpPr>
          <p:cNvPr id="39939" name="Rectangle 4"/>
          <p:cNvSpPr>
            <a:spLocks noGrp="1" noChangeArrowheads="1"/>
          </p:cNvSpPr>
          <p:nvPr>
            <p:ph type="body" idx="4294967295"/>
          </p:nvPr>
        </p:nvSpPr>
        <p:spPr>
          <a:xfrm>
            <a:off x="0" y="1698625"/>
            <a:ext cx="5726113" cy="4530725"/>
          </a:xfrm>
          <a:prstGeom prst="rect">
            <a:avLst/>
          </a:prstGeom>
          <a:noFill/>
        </p:spPr>
        <p:txBody>
          <a:bodyPr/>
          <a:lstStyle/>
          <a:p>
            <a:pPr marL="0" indent="0" eaLnBrk="1" hangingPunct="1">
              <a:buNone/>
            </a:pPr>
            <a:r>
              <a:rPr lang="ru-RU" altLang="ru-RU" b="1" dirty="0"/>
              <a:t>Объективная потребность</a:t>
            </a:r>
          </a:p>
          <a:p>
            <a:pPr marL="0" indent="0" eaLnBrk="1" hangingPunct="1">
              <a:buNone/>
            </a:pPr>
            <a:r>
              <a:rPr lang="ru-RU" altLang="ru-RU" dirty="0"/>
              <a:t>- Факты и цифры</a:t>
            </a:r>
          </a:p>
          <a:p>
            <a:pPr marL="0" indent="0" eaLnBrk="1" hangingPunct="1">
              <a:buNone/>
            </a:pPr>
            <a:r>
              <a:rPr lang="ru-RU" altLang="ru-RU" dirty="0"/>
              <a:t>- </a:t>
            </a:r>
            <a:r>
              <a:rPr lang="ru-RU" altLang="ru-RU" dirty="0" err="1"/>
              <a:t>СанПины</a:t>
            </a:r>
            <a:endParaRPr lang="ru-RU" altLang="ru-RU" dirty="0"/>
          </a:p>
          <a:p>
            <a:pPr marL="0" indent="0" eaLnBrk="1" hangingPunct="1">
              <a:buNone/>
            </a:pPr>
            <a:r>
              <a:rPr lang="ru-RU" altLang="ru-RU" dirty="0"/>
              <a:t>- ГОСТы</a:t>
            </a:r>
          </a:p>
          <a:p>
            <a:pPr marL="0" indent="0" eaLnBrk="1" hangingPunct="1">
              <a:buNone/>
            </a:pPr>
            <a:r>
              <a:rPr lang="ru-RU" altLang="ru-RU" dirty="0"/>
              <a:t>- Экспертизы</a:t>
            </a:r>
          </a:p>
          <a:p>
            <a:pPr marL="0" indent="0" eaLnBrk="1" hangingPunct="1">
              <a:buNone/>
            </a:pPr>
            <a:r>
              <a:rPr lang="ru-RU" altLang="ru-RU" dirty="0"/>
              <a:t>- Исследования</a:t>
            </a:r>
          </a:p>
          <a:p>
            <a:pPr marL="0" indent="0" eaLnBrk="1" hangingPunct="1">
              <a:buNone/>
            </a:pPr>
            <a:r>
              <a:rPr lang="ru-RU" altLang="ru-RU" dirty="0"/>
              <a:t>- Заключения</a:t>
            </a:r>
          </a:p>
          <a:p>
            <a:pPr marL="0" indent="0" eaLnBrk="1" hangingPunct="1">
              <a:buNone/>
            </a:pPr>
            <a:r>
              <a:rPr lang="ru-RU" altLang="ru-RU" dirty="0"/>
              <a:t>- Рекомендации</a:t>
            </a:r>
          </a:p>
        </p:txBody>
      </p:sp>
      <p:sp>
        <p:nvSpPr>
          <p:cNvPr id="39940" name="Rectangle 5"/>
          <p:cNvSpPr>
            <a:spLocks noChangeArrowheads="1"/>
          </p:cNvSpPr>
          <p:nvPr/>
        </p:nvSpPr>
        <p:spPr bwMode="auto">
          <a:xfrm>
            <a:off x="6180364" y="1698172"/>
            <a:ext cx="5755821" cy="445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
                <a:srgbClr val="5B9BD5"/>
              </a:buClr>
              <a:buSzPct val="65000"/>
              <a:buFont typeface="Arial" panose="020B0604020202020204" pitchFamily="34" charset="0"/>
              <a:buNone/>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Субъективная потребность</a:t>
            </a:r>
          </a:p>
          <a:p>
            <a:pPr marL="342900" marR="0" lvl="0" indent="-342900" algn="l" defTabSz="914400" rtl="0" eaLnBrk="1" fontAlgn="auto" latinLnBrk="0" hangingPunct="1">
              <a:lnSpc>
                <a:spcPct val="100000"/>
              </a:lnSpc>
              <a:spcBef>
                <a:spcPct val="20000"/>
              </a:spcBef>
              <a:spcAft>
                <a:spcPts val="0"/>
              </a:spcAft>
              <a:buClr>
                <a:srgbClr val="5B9BD5"/>
              </a:buClr>
              <a:buSzPct val="65000"/>
              <a:buFont typeface="Wingdings" panose="05000000000000000000" pitchFamily="2" charset="2"/>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«нравится»</a:t>
            </a:r>
          </a:p>
          <a:p>
            <a:pPr marL="342900" marR="0" lvl="0" indent="-342900" algn="l" defTabSz="914400" rtl="0" eaLnBrk="1" fontAlgn="auto" latinLnBrk="0" hangingPunct="1">
              <a:lnSpc>
                <a:spcPct val="100000"/>
              </a:lnSpc>
              <a:spcBef>
                <a:spcPct val="20000"/>
              </a:spcBef>
              <a:spcAft>
                <a:spcPts val="0"/>
              </a:spcAft>
              <a:buClr>
                <a:srgbClr val="5B9BD5"/>
              </a:buClr>
              <a:buSzPct val="65000"/>
              <a:buFont typeface="Wingdings" panose="05000000000000000000" pitchFamily="2" charset="2"/>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«хочу»</a:t>
            </a:r>
          </a:p>
          <a:p>
            <a:pPr marL="342900" marR="0" lvl="0" indent="-342900" algn="l" defTabSz="914400" rtl="0" eaLnBrk="1" fontAlgn="auto" latinLnBrk="0" hangingPunct="1">
              <a:lnSpc>
                <a:spcPct val="100000"/>
              </a:lnSpc>
              <a:spcBef>
                <a:spcPct val="20000"/>
              </a:spcBef>
              <a:spcAft>
                <a:spcPts val="0"/>
              </a:spcAft>
              <a:buClr>
                <a:srgbClr val="5B9BD5"/>
              </a:buClr>
              <a:buSzPct val="65000"/>
              <a:buFont typeface="Wingdings" panose="05000000000000000000" pitchFamily="2" charset="2"/>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«красиво»</a:t>
            </a:r>
          </a:p>
          <a:p>
            <a:pPr marL="342900" marR="0" lvl="0" indent="-342900" algn="l" defTabSz="914400" rtl="0" eaLnBrk="1" fontAlgn="auto" latinLnBrk="0" hangingPunct="1">
              <a:lnSpc>
                <a:spcPct val="100000"/>
              </a:lnSpc>
              <a:spcBef>
                <a:spcPct val="20000"/>
              </a:spcBef>
              <a:spcAft>
                <a:spcPts val="0"/>
              </a:spcAft>
              <a:buClr>
                <a:srgbClr val="5B9BD5"/>
              </a:buClr>
              <a:buSzPct val="65000"/>
              <a:buFont typeface="Wingdings" panose="05000000000000000000" pitchFamily="2" charset="2"/>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«удобно»</a:t>
            </a:r>
          </a:p>
          <a:p>
            <a:pPr marL="342900" marR="0" lvl="0" indent="-342900" algn="l" defTabSz="914400" rtl="0" eaLnBrk="1" fontAlgn="auto" latinLnBrk="0" hangingPunct="1">
              <a:lnSpc>
                <a:spcPct val="100000"/>
              </a:lnSpc>
              <a:spcBef>
                <a:spcPct val="20000"/>
              </a:spcBef>
              <a:spcAft>
                <a:spcPts val="0"/>
              </a:spcAft>
              <a:buClr>
                <a:srgbClr val="5B9BD5"/>
              </a:buClr>
              <a:buSzPct val="65000"/>
              <a:buFont typeface="Wingdings" panose="05000000000000000000" pitchFamily="2" charset="2"/>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«комфортно»</a:t>
            </a:r>
          </a:p>
          <a:p>
            <a:pPr marL="342900" marR="0" lvl="0" indent="-342900" algn="l" defTabSz="914400" rtl="0" eaLnBrk="1" fontAlgn="auto" latinLnBrk="0" hangingPunct="1">
              <a:lnSpc>
                <a:spcPct val="100000"/>
              </a:lnSpc>
              <a:spcBef>
                <a:spcPct val="20000"/>
              </a:spcBef>
              <a:spcAft>
                <a:spcPts val="0"/>
              </a:spcAft>
              <a:buClr>
                <a:srgbClr val="5B9BD5"/>
              </a:buClr>
              <a:buSzPct val="65000"/>
              <a:buFont typeface="Wingdings" panose="05000000000000000000" pitchFamily="2" charset="2"/>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«лучше»</a:t>
            </a:r>
          </a:p>
          <a:p>
            <a:pPr marL="342900" marR="0" lvl="0" indent="-342900" algn="l" defTabSz="914400" rtl="0" eaLnBrk="1" fontAlgn="auto" latinLnBrk="0" hangingPunct="1">
              <a:lnSpc>
                <a:spcPct val="100000"/>
              </a:lnSpc>
              <a:spcBef>
                <a:spcPct val="20000"/>
              </a:spcBef>
              <a:spcAft>
                <a:spcPts val="0"/>
              </a:spcAft>
              <a:buClr>
                <a:srgbClr val="5B9BD5"/>
              </a:buClr>
              <a:buSzPct val="65000"/>
              <a:buFont typeface="Wingdings" panose="05000000000000000000" pitchFamily="2" charset="2"/>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«хороший»</a:t>
            </a:r>
          </a:p>
        </p:txBody>
      </p:sp>
      <p:cxnSp>
        <p:nvCxnSpPr>
          <p:cNvPr id="3" name="Прямая соединительная линия 2"/>
          <p:cNvCxnSpPr/>
          <p:nvPr/>
        </p:nvCxnSpPr>
        <p:spPr>
          <a:xfrm>
            <a:off x="5878286" y="2253343"/>
            <a:ext cx="3331028" cy="337185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p:cNvCxnSpPr/>
          <p:nvPr/>
        </p:nvCxnSpPr>
        <p:spPr>
          <a:xfrm flipV="1">
            <a:off x="5747657" y="2473779"/>
            <a:ext cx="3028950" cy="32412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91658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ctr" eaLnBrk="1" hangingPunct="1"/>
            <a:r>
              <a:rPr lang="ru-RU" altLang="ru-RU" dirty="0" err="1">
                <a:solidFill>
                  <a:srgbClr val="0000FF"/>
                </a:solidFill>
                <a:latin typeface="Arial" panose="020B0604020202020204" pitchFamily="34" charset="0"/>
                <a:cs typeface="Arial" panose="020B0604020202020204" pitchFamily="34" charset="0"/>
              </a:rPr>
              <a:t>Не</a:t>
            </a:r>
            <a:r>
              <a:rPr lang="ru-RU" altLang="ru-RU" dirty="0" err="1">
                <a:latin typeface="Arial" panose="020B0604020202020204" pitchFamily="34" charset="0"/>
                <a:cs typeface="Arial" panose="020B0604020202020204" pitchFamily="34" charset="0"/>
              </a:rPr>
              <a:t>Обоснованное</a:t>
            </a:r>
            <a:r>
              <a:rPr lang="ru-RU" altLang="ru-RU" dirty="0">
                <a:latin typeface="Arial" panose="020B0604020202020204" pitchFamily="34" charset="0"/>
                <a:cs typeface="Arial" panose="020B0604020202020204" pitchFamily="34" charset="0"/>
              </a:rPr>
              <a:t> ограничение</a:t>
            </a:r>
          </a:p>
        </p:txBody>
      </p:sp>
      <p:sp>
        <p:nvSpPr>
          <p:cNvPr id="40963" name="Rectangle 3"/>
          <p:cNvSpPr>
            <a:spLocks noGrp="1" noChangeArrowheads="1"/>
          </p:cNvSpPr>
          <p:nvPr>
            <p:ph type="body" idx="4294967295"/>
          </p:nvPr>
        </p:nvSpPr>
        <p:spPr>
          <a:xfrm>
            <a:off x="860425" y="1779588"/>
            <a:ext cx="11331575" cy="4784725"/>
          </a:xfrm>
          <a:prstGeom prst="rect">
            <a:avLst/>
          </a:prstGeom>
        </p:spPr>
        <p:txBody>
          <a:bodyPr>
            <a:normAutofit/>
          </a:bodyPr>
          <a:lstStyle/>
          <a:p>
            <a:pPr algn="ctr" eaLnBrk="1" hangingPunct="1">
              <a:buFont typeface="Wingdings" panose="05000000000000000000" pitchFamily="2" charset="2"/>
              <a:buNone/>
            </a:pPr>
            <a:r>
              <a:rPr lang="ru-RU" altLang="ru-RU" sz="3200" dirty="0"/>
              <a:t>Ограничивать количество участников </a:t>
            </a:r>
            <a:r>
              <a:rPr lang="ru-RU" altLang="ru-RU" sz="3200" dirty="0">
                <a:solidFill>
                  <a:srgbClr val="FF0000"/>
                </a:solidFill>
              </a:rPr>
              <a:t>можно</a:t>
            </a:r>
            <a:r>
              <a:rPr lang="ru-RU" altLang="ru-RU" sz="3200" dirty="0"/>
              <a:t> – нельзя ограничивать </a:t>
            </a:r>
            <a:r>
              <a:rPr lang="ru-RU" altLang="ru-RU" sz="3200" dirty="0">
                <a:solidFill>
                  <a:srgbClr val="FF0000"/>
                </a:solidFill>
              </a:rPr>
              <a:t>необоснованно</a:t>
            </a:r>
            <a:r>
              <a:rPr lang="ru-RU" altLang="ru-RU" sz="3200" dirty="0"/>
              <a:t>!</a:t>
            </a:r>
          </a:p>
          <a:p>
            <a:pPr eaLnBrk="1" hangingPunct="1">
              <a:buFont typeface="Wingdings" panose="05000000000000000000" pitchFamily="2" charset="2"/>
              <a:buNone/>
            </a:pPr>
            <a:endParaRPr lang="ru-RU" altLang="ru-RU" sz="3200" dirty="0"/>
          </a:p>
          <a:p>
            <a:pPr eaLnBrk="1" hangingPunct="1">
              <a:buFont typeface="Wingdings" panose="05000000000000000000" pitchFamily="2" charset="2"/>
              <a:buNone/>
            </a:pPr>
            <a:r>
              <a:rPr lang="ru-RU" altLang="ru-RU" sz="3200" dirty="0"/>
              <a:t>- требования по лицензиям и допускам СРО</a:t>
            </a:r>
          </a:p>
          <a:p>
            <a:pPr eaLnBrk="1" hangingPunct="1">
              <a:buFont typeface="Wingdings" panose="05000000000000000000" pitchFamily="2" charset="2"/>
              <a:buNone/>
            </a:pPr>
            <a:r>
              <a:rPr lang="ru-RU" altLang="ru-RU" sz="3200" dirty="0"/>
              <a:t>- характеристики товара</a:t>
            </a:r>
          </a:p>
          <a:p>
            <a:pPr eaLnBrk="1" hangingPunct="1">
              <a:buFont typeface="Wingdings" panose="05000000000000000000" pitchFamily="2" charset="2"/>
              <a:buNone/>
            </a:pPr>
            <a:r>
              <a:rPr lang="ru-RU" altLang="ru-RU" sz="3200" dirty="0"/>
              <a:t>- блокирующая позиция</a:t>
            </a:r>
          </a:p>
          <a:p>
            <a:pPr eaLnBrk="1" hangingPunct="1">
              <a:buFont typeface="Wingdings" panose="05000000000000000000" pitchFamily="2" charset="2"/>
              <a:buNone/>
            </a:pPr>
            <a:r>
              <a:rPr lang="ru-RU" altLang="ru-RU" sz="3200" dirty="0"/>
              <a:t>- короткие сроки исполнения контракта и т.д.</a:t>
            </a:r>
          </a:p>
        </p:txBody>
      </p:sp>
    </p:spTree>
    <p:extLst>
      <p:ext uri="{BB962C8B-B14F-4D97-AF65-F5344CB8AC3E}">
        <p14:creationId xmlns:p14="http://schemas.microsoft.com/office/powerpoint/2010/main" val="241369506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Заголовок 1"/>
          <p:cNvSpPr>
            <a:spLocks noGrp="1"/>
          </p:cNvSpPr>
          <p:nvPr>
            <p:ph type="title"/>
          </p:nvPr>
        </p:nvSpPr>
        <p:spPr/>
        <p:txBody>
          <a:bodyPr/>
          <a:lstStyle/>
          <a:p>
            <a:pPr eaLnBrk="1" hangingPunct="1"/>
            <a:r>
              <a:rPr lang="ru-RU" altLang="ru-RU" sz="4000">
                <a:latin typeface="Arial" panose="020B0604020202020204" pitchFamily="34" charset="0"/>
                <a:cs typeface="Arial" panose="020B0604020202020204" pitchFamily="34" charset="0"/>
              </a:rPr>
              <a:t>Каталог ТРУ для Г/М нужд</a:t>
            </a:r>
          </a:p>
        </p:txBody>
      </p:sp>
      <p:sp>
        <p:nvSpPr>
          <p:cNvPr id="61443" name="TextBox 4"/>
          <p:cNvSpPr txBox="1">
            <a:spLocks noChangeArrowheads="1"/>
          </p:cNvSpPr>
          <p:nvPr/>
        </p:nvSpPr>
        <p:spPr bwMode="auto">
          <a:xfrm>
            <a:off x="498021" y="1681843"/>
            <a:ext cx="11299372" cy="484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Утверждён ПП 145 от 08.02.2017</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Для всех обязателен с 1 октября 2017 г.</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Содержание КТРУ: лекарства, </a:t>
            </a:r>
            <a:r>
              <a:rPr kumimoji="0" lang="ru-RU" altLang="ru-RU" sz="2800" b="0" i="0" u="none" strike="noStrike" kern="1200" cap="none" spc="0" normalizeH="0" baseline="0" noProof="0" dirty="0" err="1">
                <a:ln>
                  <a:noFill/>
                </a:ln>
                <a:solidFill>
                  <a:srgbClr val="0000FF"/>
                </a:solidFill>
                <a:effectLst/>
                <a:uLnTx/>
                <a:uFillTx/>
                <a:latin typeface="Arial" panose="020B0604020202020204" pitchFamily="34" charset="0"/>
                <a:ea typeface="+mn-ea"/>
                <a:cs typeface="+mn-cs"/>
              </a:rPr>
              <a:t>мед.изделия</a:t>
            </a: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 топливо, оргтехника, продукты, страхование и т.д.</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Заказчики </a:t>
            </a: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обязаны</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использовать каталог при описании объекта закупки</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но!</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Вправе добавлять характеристики </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ru-RU" altLang="ru-RU"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с обоснованием</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Tree>
    <p:extLst>
      <p:ext uri="{BB962C8B-B14F-4D97-AF65-F5344CB8AC3E}">
        <p14:creationId xmlns:p14="http://schemas.microsoft.com/office/powerpoint/2010/main" val="333581302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Заголовок 1"/>
          <p:cNvSpPr>
            <a:spLocks noGrp="1"/>
          </p:cNvSpPr>
          <p:nvPr>
            <p:ph type="title"/>
          </p:nvPr>
        </p:nvSpPr>
        <p:spPr/>
        <p:txBody>
          <a:bodyPr>
            <a:normAutofit/>
          </a:bodyPr>
          <a:lstStyle/>
          <a:p>
            <a:pPr algn="ctr" eaLnBrk="1" hangingPunct="1"/>
            <a:r>
              <a:rPr lang="ru-RU" altLang="ru-RU" sz="4000" dirty="0">
                <a:latin typeface="Arial" panose="020B0604020202020204" pitchFamily="34" charset="0"/>
                <a:cs typeface="Arial" panose="020B0604020202020204" pitchFamily="34" charset="0"/>
              </a:rPr>
              <a:t>Укрупнённые позиции</a:t>
            </a:r>
          </a:p>
        </p:txBody>
      </p:sp>
      <p:pic>
        <p:nvPicPr>
          <p:cNvPr id="62467"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196976"/>
            <a:ext cx="8510588"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5123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Заголовок 1"/>
          <p:cNvSpPr>
            <a:spLocks noGrp="1"/>
          </p:cNvSpPr>
          <p:nvPr>
            <p:ph type="title"/>
          </p:nvPr>
        </p:nvSpPr>
        <p:spPr/>
        <p:txBody>
          <a:bodyPr/>
          <a:lstStyle/>
          <a:p>
            <a:r>
              <a:rPr lang="ru-RU" altLang="ru-RU">
                <a:latin typeface="Arial" panose="020B0604020202020204" pitchFamily="34" charset="0"/>
                <a:cs typeface="Arial" panose="020B0604020202020204" pitchFamily="34" charset="0"/>
              </a:rPr>
              <a:t>На что обращать внимание</a:t>
            </a:r>
          </a:p>
        </p:txBody>
      </p:sp>
      <p:sp>
        <p:nvSpPr>
          <p:cNvPr id="4099" name="Объект 2"/>
          <p:cNvSpPr>
            <a:spLocks noGrp="1"/>
          </p:cNvSpPr>
          <p:nvPr>
            <p:ph idx="4294967295"/>
          </p:nvPr>
        </p:nvSpPr>
        <p:spPr>
          <a:xfrm>
            <a:off x="0" y="1527175"/>
            <a:ext cx="11528425" cy="5126038"/>
          </a:xfrm>
          <a:prstGeom prst="rect">
            <a:avLst/>
          </a:prstGeom>
        </p:spPr>
        <p:txBody>
          <a:bodyPr>
            <a:normAutofit/>
          </a:bodyPr>
          <a:lstStyle/>
          <a:p>
            <a:pPr>
              <a:spcBef>
                <a:spcPts val="600"/>
              </a:spcBef>
              <a:defRPr/>
            </a:pPr>
            <a:r>
              <a:rPr lang="ru-RU" altLang="ru-RU" sz="2100" dirty="0">
                <a:solidFill>
                  <a:srgbClr val="FF0000"/>
                </a:solidFill>
                <a:latin typeface="Arial" panose="020B0604020202020204" pitchFamily="34" charset="0"/>
                <a:cs typeface="Arial" panose="020B0604020202020204" pitchFamily="34" charset="0"/>
              </a:rPr>
              <a:t>Дата начала обязательного применения позиции каталога</a:t>
            </a:r>
          </a:p>
          <a:p>
            <a:pPr marL="0" indent="0">
              <a:spcBef>
                <a:spcPts val="600"/>
              </a:spcBef>
              <a:buNone/>
              <a:defRPr/>
            </a:pPr>
            <a:r>
              <a:rPr lang="ru-RU" altLang="ru-RU" sz="2100" dirty="0">
                <a:latin typeface="Arial" panose="020B0604020202020204" pitchFamily="34" charset="0"/>
                <a:cs typeface="Arial" panose="020B0604020202020204" pitchFamily="34" charset="0"/>
              </a:rPr>
              <a:t>Пример: 01.01.2018</a:t>
            </a:r>
          </a:p>
          <a:p>
            <a:pPr marL="0" indent="0" algn="ctr">
              <a:spcBef>
                <a:spcPts val="600"/>
              </a:spcBef>
              <a:buNone/>
              <a:defRPr/>
            </a:pPr>
            <a:r>
              <a:rPr lang="ru-RU" altLang="ru-RU" sz="2100" b="1" dirty="0">
                <a:latin typeface="Arial" panose="020B0604020202020204" pitchFamily="34" charset="0"/>
                <a:cs typeface="Arial" panose="020B0604020202020204" pitchFamily="34" charset="0"/>
              </a:rPr>
              <a:t>Обязательно заказчик должен «копировать в ТЗ»</a:t>
            </a:r>
          </a:p>
          <a:p>
            <a:pPr marL="0" indent="0">
              <a:spcBef>
                <a:spcPts val="600"/>
              </a:spcBef>
              <a:buNone/>
              <a:defRPr/>
            </a:pPr>
            <a:r>
              <a:rPr lang="ru-RU" altLang="ru-RU" sz="2100" dirty="0">
                <a:solidFill>
                  <a:srgbClr val="FF0000"/>
                </a:solidFill>
                <a:latin typeface="Arial" panose="020B0604020202020204" pitchFamily="34" charset="0"/>
                <a:cs typeface="Arial" panose="020B0604020202020204" pitchFamily="34" charset="0"/>
              </a:rPr>
              <a:t>Код КТРУ</a:t>
            </a:r>
          </a:p>
          <a:p>
            <a:pPr marL="0" indent="0">
              <a:spcBef>
                <a:spcPts val="600"/>
              </a:spcBef>
              <a:buNone/>
              <a:defRPr/>
            </a:pPr>
            <a:r>
              <a:rPr lang="ru-RU" altLang="ru-RU" sz="2100" dirty="0">
                <a:latin typeface="Arial" panose="020B0604020202020204" pitchFamily="34" charset="0"/>
                <a:cs typeface="Arial" panose="020B0604020202020204" pitchFamily="34" charset="0"/>
              </a:rPr>
              <a:t>Пример: 19.20.21.125-00001</a:t>
            </a:r>
          </a:p>
          <a:p>
            <a:pPr marL="0" indent="0">
              <a:spcBef>
                <a:spcPts val="600"/>
              </a:spcBef>
              <a:buNone/>
              <a:defRPr/>
            </a:pPr>
            <a:r>
              <a:rPr lang="ru-RU" altLang="ru-RU" sz="2100" dirty="0">
                <a:solidFill>
                  <a:srgbClr val="FF0000"/>
                </a:solidFill>
                <a:latin typeface="Arial" panose="020B0604020202020204" pitchFamily="34" charset="0"/>
                <a:cs typeface="Arial" panose="020B0604020202020204" pitchFamily="34" charset="0"/>
              </a:rPr>
              <a:t>Наименование ТРУ</a:t>
            </a:r>
          </a:p>
          <a:p>
            <a:pPr marL="0" indent="0">
              <a:spcBef>
                <a:spcPts val="600"/>
              </a:spcBef>
              <a:buNone/>
              <a:defRPr/>
            </a:pPr>
            <a:r>
              <a:rPr lang="ru-RU" altLang="ru-RU" sz="2100" dirty="0">
                <a:latin typeface="Arial" panose="020B0604020202020204" pitchFamily="34" charset="0"/>
                <a:cs typeface="Arial" panose="020B0604020202020204" pitchFamily="34" charset="0"/>
              </a:rPr>
              <a:t>Пример: Бензин автомобильный АИ-95 экологического класса не ниже К5 (розничная реализация)</a:t>
            </a:r>
          </a:p>
          <a:p>
            <a:pPr marL="0" indent="0">
              <a:spcBef>
                <a:spcPts val="600"/>
              </a:spcBef>
              <a:buNone/>
              <a:defRPr/>
            </a:pPr>
            <a:r>
              <a:rPr lang="ru-RU" altLang="ru-RU" sz="2100" dirty="0">
                <a:solidFill>
                  <a:srgbClr val="FF0000"/>
                </a:solidFill>
                <a:latin typeface="Arial" panose="020B0604020202020204" pitchFamily="34" charset="0"/>
                <a:cs typeface="Arial" panose="020B0604020202020204" pitchFamily="34" charset="0"/>
              </a:rPr>
              <a:t>Описание ТРУ </a:t>
            </a:r>
            <a:r>
              <a:rPr lang="ru-RU" altLang="ru-RU" sz="2100" dirty="0">
                <a:latin typeface="Arial" panose="020B0604020202020204" pitchFamily="34" charset="0"/>
                <a:cs typeface="Arial" panose="020B0604020202020204" pitchFamily="34" charset="0"/>
              </a:rPr>
              <a:t>(обязательно к применению)</a:t>
            </a:r>
          </a:p>
          <a:p>
            <a:pPr marL="0" indent="0">
              <a:spcBef>
                <a:spcPts val="600"/>
              </a:spcBef>
              <a:buNone/>
              <a:defRPr/>
            </a:pPr>
            <a:r>
              <a:rPr lang="ru-RU" altLang="ru-RU" sz="2100" dirty="0">
                <a:latin typeface="Arial" panose="020B0604020202020204" pitchFamily="34" charset="0"/>
                <a:cs typeface="Arial" panose="020B0604020202020204" pitchFamily="34" charset="0"/>
              </a:rPr>
              <a:t>Пример: </a:t>
            </a:r>
          </a:p>
          <a:p>
            <a:pPr marL="0" indent="0">
              <a:spcBef>
                <a:spcPts val="600"/>
              </a:spcBef>
              <a:buNone/>
              <a:defRPr/>
            </a:pPr>
            <a:r>
              <a:rPr lang="ru-RU" altLang="ru-RU" sz="2100" dirty="0">
                <a:latin typeface="Arial" panose="020B0604020202020204" pitchFamily="34" charset="0"/>
                <a:cs typeface="Arial" panose="020B0604020202020204" pitchFamily="34" charset="0"/>
              </a:rPr>
              <a:t>Октановое число бензина автомобильного по исследовательскому методу: ≥ 95  и  &lt; 98 	</a:t>
            </a:r>
          </a:p>
          <a:p>
            <a:pPr marL="0" indent="0">
              <a:spcBef>
                <a:spcPts val="600"/>
              </a:spcBef>
              <a:buNone/>
              <a:defRPr/>
            </a:pPr>
            <a:r>
              <a:rPr lang="ru-RU" altLang="ru-RU" sz="2100" dirty="0">
                <a:latin typeface="Arial" panose="020B0604020202020204" pitchFamily="34" charset="0"/>
                <a:cs typeface="Arial" panose="020B0604020202020204" pitchFamily="34" charset="0"/>
              </a:rPr>
              <a:t>Экологический класс: Не ниже К5</a:t>
            </a:r>
          </a:p>
          <a:p>
            <a:pPr marL="0" indent="0">
              <a:spcBef>
                <a:spcPts val="600"/>
              </a:spcBef>
              <a:buNone/>
              <a:defRPr/>
            </a:pPr>
            <a:r>
              <a:rPr lang="ru-RU" altLang="ru-RU" sz="2100" dirty="0">
                <a:solidFill>
                  <a:srgbClr val="FF0000"/>
                </a:solidFill>
                <a:latin typeface="Arial" panose="020B0604020202020204" pitchFamily="34" charset="0"/>
                <a:cs typeface="Arial" panose="020B0604020202020204" pitchFamily="34" charset="0"/>
              </a:rPr>
              <a:t>Единицы измерения </a:t>
            </a:r>
            <a:r>
              <a:rPr lang="ru-RU" altLang="ru-RU" sz="2100" dirty="0">
                <a:latin typeface="Arial" panose="020B0604020202020204" pitchFamily="34" charset="0"/>
                <a:cs typeface="Arial" panose="020B0604020202020204" pitchFamily="34" charset="0"/>
              </a:rPr>
              <a:t>– пример: л; </a:t>
            </a:r>
            <a:r>
              <a:rPr lang="ru-RU" altLang="ru-RU" sz="2100" dirty="0" err="1">
                <a:latin typeface="Arial" panose="020B0604020202020204" pitchFamily="34" charset="0"/>
                <a:cs typeface="Arial" panose="020B0604020202020204" pitchFamily="34" charset="0"/>
              </a:rPr>
              <a:t>куб.дм</a:t>
            </a:r>
            <a:endParaRPr lang="ru-RU" altLang="ru-RU"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47579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Заголовок 1"/>
          <p:cNvSpPr>
            <a:spLocks noGrp="1"/>
          </p:cNvSpPr>
          <p:nvPr>
            <p:ph type="title"/>
          </p:nvPr>
        </p:nvSpPr>
        <p:spPr/>
        <p:txBody>
          <a:bodyPr>
            <a:normAutofit fontScale="90000"/>
          </a:bodyPr>
          <a:lstStyle/>
          <a:p>
            <a:pPr algn="ctr"/>
            <a:r>
              <a:rPr lang="ru-RU" altLang="ru-RU" dirty="0"/>
              <a:t>Обязательная и необязательная характеристика</a:t>
            </a:r>
          </a:p>
        </p:txBody>
      </p:sp>
      <p:pic>
        <p:nvPicPr>
          <p:cNvPr id="65539" name="Объект 4"/>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533525"/>
            <a:ext cx="8851900" cy="5137150"/>
          </a:xfrm>
          <a:prstGeom prst="rect">
            <a:avLst/>
          </a:prstGeom>
        </p:spPr>
      </p:pic>
      <p:sp>
        <p:nvSpPr>
          <p:cNvPr id="6" name="Прямоугольник 5"/>
          <p:cNvSpPr/>
          <p:nvPr/>
        </p:nvSpPr>
        <p:spPr>
          <a:xfrm>
            <a:off x="3109687" y="3326494"/>
            <a:ext cx="288925"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Прямоугольник 6"/>
          <p:cNvSpPr/>
          <p:nvPr/>
        </p:nvSpPr>
        <p:spPr>
          <a:xfrm>
            <a:off x="3701598" y="5979433"/>
            <a:ext cx="1800225" cy="2889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5542" name="TextBox 7"/>
          <p:cNvSpPr txBox="1">
            <a:spLocks noChangeArrowheads="1"/>
          </p:cNvSpPr>
          <p:nvPr/>
        </p:nvSpPr>
        <p:spPr bwMode="auto">
          <a:xfrm>
            <a:off x="3319689" y="5464701"/>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Копирует в ТЗ обязательно!</a:t>
            </a:r>
          </a:p>
        </p:txBody>
      </p:sp>
    </p:spTree>
    <p:extLst>
      <p:ext uri="{BB962C8B-B14F-4D97-AF65-F5344CB8AC3E}">
        <p14:creationId xmlns:p14="http://schemas.microsoft.com/office/powerpoint/2010/main" val="157682853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p:cNvSpPr>
            <a:spLocks noGrp="1"/>
          </p:cNvSpPr>
          <p:nvPr>
            <p:ph type="title"/>
          </p:nvPr>
        </p:nvSpPr>
        <p:spPr/>
        <p:txBody>
          <a:bodyPr/>
          <a:lstStyle/>
          <a:p>
            <a:pPr algn="ctr"/>
            <a:r>
              <a:rPr lang="ru-RU" altLang="ru-RU" dirty="0">
                <a:latin typeface="Arial" panose="020B0604020202020204" pitchFamily="34" charset="0"/>
                <a:cs typeface="Arial" panose="020B0604020202020204" pitchFamily="34" charset="0"/>
              </a:rPr>
              <a:t>Правила применения КТРУ</a:t>
            </a:r>
          </a:p>
        </p:txBody>
      </p:sp>
      <p:sp>
        <p:nvSpPr>
          <p:cNvPr id="68611" name="Объект 2"/>
          <p:cNvSpPr>
            <a:spLocks noGrp="1"/>
          </p:cNvSpPr>
          <p:nvPr>
            <p:ph idx="4294967295"/>
          </p:nvPr>
        </p:nvSpPr>
        <p:spPr>
          <a:xfrm>
            <a:off x="0" y="1812925"/>
            <a:ext cx="11396663" cy="4808538"/>
          </a:xfrm>
          <a:prstGeom prst="rect">
            <a:avLst/>
          </a:prstGeom>
        </p:spPr>
        <p:txBody>
          <a:bodyPr/>
          <a:lstStyle/>
          <a:p>
            <a:r>
              <a:rPr lang="ru-RU" altLang="ru-RU" sz="2400" b="1" dirty="0">
                <a:latin typeface="Arial" panose="020B0604020202020204" pitchFamily="34" charset="0"/>
                <a:cs typeface="Arial" panose="020B0604020202020204" pitchFamily="34" charset="0"/>
              </a:rPr>
              <a:t>1. Если позиции нет в КТРУ </a:t>
            </a:r>
            <a:r>
              <a:rPr lang="ru-RU" altLang="ru-RU" sz="2400" dirty="0">
                <a:latin typeface="Arial" panose="020B0604020202020204" pitchFamily="34" charset="0"/>
                <a:cs typeface="Arial" panose="020B0604020202020204" pitchFamily="34" charset="0"/>
              </a:rPr>
              <a:t>– заказчик пишет код, наименование, описание ТРУ и единицу измерения самостоятельно</a:t>
            </a:r>
          </a:p>
          <a:p>
            <a:r>
              <a:rPr lang="ru-RU" altLang="ru-RU" sz="2400" b="1" dirty="0">
                <a:latin typeface="Arial" panose="020B0604020202020204" pitchFamily="34" charset="0"/>
                <a:cs typeface="Arial" panose="020B0604020202020204" pitchFamily="34" charset="0"/>
              </a:rPr>
              <a:t>2. Если позиция есть в КТРУ </a:t>
            </a:r>
            <a:r>
              <a:rPr lang="ru-RU" altLang="ru-RU" sz="2400" dirty="0">
                <a:latin typeface="Arial" panose="020B0604020202020204" pitchFamily="34" charset="0"/>
                <a:cs typeface="Arial" panose="020B0604020202020204" pitchFamily="34" charset="0"/>
              </a:rPr>
              <a:t>– обязательно заказчик указывает из КТРУ: код, наименование, описание ТРУ и единицу измерения</a:t>
            </a:r>
          </a:p>
          <a:p>
            <a:r>
              <a:rPr lang="ru-RU" altLang="ru-RU" sz="2400" b="1" dirty="0">
                <a:latin typeface="Arial" panose="020B0604020202020204" pitchFamily="34" charset="0"/>
                <a:cs typeface="Arial" panose="020B0604020202020204" pitchFamily="34" charset="0"/>
              </a:rPr>
              <a:t>3. Если позиция есть в КТРУ, </a:t>
            </a:r>
            <a:r>
              <a:rPr lang="ru-RU" altLang="ru-RU" sz="2400" b="1" u="sng" dirty="0">
                <a:latin typeface="Arial" panose="020B0604020202020204" pitchFamily="34" charset="0"/>
                <a:cs typeface="Arial" panose="020B0604020202020204" pitchFamily="34" charset="0"/>
              </a:rPr>
              <a:t>но не нравится</a:t>
            </a:r>
            <a:r>
              <a:rPr lang="ru-RU" altLang="ru-RU" sz="2400" b="1" dirty="0">
                <a:latin typeface="Arial" panose="020B0604020202020204" pitchFamily="34" charset="0"/>
                <a:cs typeface="Arial" panose="020B0604020202020204" pitchFamily="34" charset="0"/>
              </a:rPr>
              <a:t> </a:t>
            </a:r>
            <a:r>
              <a:rPr lang="ru-RU" altLang="ru-RU" sz="2400" dirty="0">
                <a:latin typeface="Arial" panose="020B0604020202020204" pitchFamily="34" charset="0"/>
                <a:cs typeface="Arial" panose="020B0604020202020204" pitchFamily="34" charset="0"/>
              </a:rPr>
              <a:t>– заказчик может указать </a:t>
            </a:r>
            <a:r>
              <a:rPr lang="ru-RU" altLang="ru-RU" sz="2400" u="sng" dirty="0">
                <a:latin typeface="Arial" panose="020B0604020202020204" pitchFamily="34" charset="0"/>
                <a:cs typeface="Arial" panose="020B0604020202020204" pitchFamily="34" charset="0"/>
              </a:rPr>
              <a:t>дополнительную</a:t>
            </a:r>
            <a:r>
              <a:rPr lang="ru-RU" altLang="ru-RU" sz="2400" dirty="0">
                <a:latin typeface="Arial" panose="020B0604020202020204" pitchFamily="34" charset="0"/>
                <a:cs typeface="Arial" panose="020B0604020202020204" pitchFamily="34" charset="0"/>
              </a:rPr>
              <a:t> информацию, </a:t>
            </a:r>
            <a:r>
              <a:rPr lang="ru-RU" altLang="ru-RU" sz="2400" u="sng" dirty="0">
                <a:latin typeface="Arial" panose="020B0604020202020204" pitchFamily="34" charset="0"/>
                <a:cs typeface="Arial" panose="020B0604020202020204" pitchFamily="34" charset="0"/>
              </a:rPr>
              <a:t>дополнительные</a:t>
            </a:r>
            <a:r>
              <a:rPr lang="ru-RU" altLang="ru-RU" sz="2400" dirty="0">
                <a:latin typeface="Arial" panose="020B0604020202020204" pitchFamily="34" charset="0"/>
                <a:cs typeface="Arial" panose="020B0604020202020204" pitchFamily="34" charset="0"/>
              </a:rPr>
              <a:t> потребительские свойства, в том числе функциональные, технические, качественные, эксплуатационные характеристики, НО в этом случае</a:t>
            </a:r>
          </a:p>
          <a:p>
            <a:r>
              <a:rPr lang="ru-RU" altLang="ru-RU" sz="2400" dirty="0">
                <a:solidFill>
                  <a:srgbClr val="FF0000"/>
                </a:solidFill>
                <a:latin typeface="Arial" panose="020B0604020202020204" pitchFamily="34" charset="0"/>
                <a:cs typeface="Arial" panose="020B0604020202020204" pitchFamily="34" charset="0"/>
              </a:rPr>
              <a:t>«заказчик обязан включить в описание товара, работы, услуги обоснование необходимости использования такой информации» </a:t>
            </a:r>
            <a:r>
              <a:rPr lang="ru-RU" altLang="ru-RU" sz="2400" dirty="0">
                <a:solidFill>
                  <a:srgbClr val="0000CC"/>
                </a:solidFill>
                <a:latin typeface="Arial" panose="020B0604020202020204" pitchFamily="34" charset="0"/>
                <a:cs typeface="Arial" panose="020B0604020202020204" pitchFamily="34" charset="0"/>
              </a:rPr>
              <a:t>(исходя из объективной потребности)</a:t>
            </a:r>
          </a:p>
          <a:p>
            <a:r>
              <a:rPr lang="ru-RU" altLang="ru-RU" sz="2400" b="1" dirty="0">
                <a:latin typeface="Arial" panose="020B0604020202020204" pitchFamily="34" charset="0"/>
                <a:cs typeface="Arial" panose="020B0604020202020204" pitchFamily="34" charset="0"/>
              </a:rPr>
              <a:t>4. Много позиций </a:t>
            </a:r>
            <a:r>
              <a:rPr lang="ru-RU" altLang="ru-RU" sz="2400" dirty="0">
                <a:latin typeface="Arial" panose="020B0604020202020204" pitchFamily="34" charset="0"/>
                <a:cs typeface="Arial" panose="020B0604020202020204" pitchFamily="34" charset="0"/>
              </a:rPr>
              <a:t>– п. 1 и п. 2 (3) применять одновременно</a:t>
            </a:r>
          </a:p>
          <a:p>
            <a:endParaRPr lang="ru-RU" alt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55640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Заголовок 1"/>
          <p:cNvSpPr>
            <a:spLocks noGrp="1"/>
          </p:cNvSpPr>
          <p:nvPr>
            <p:ph type="title"/>
          </p:nvPr>
        </p:nvSpPr>
        <p:spPr/>
        <p:txBody>
          <a:bodyPr/>
          <a:lstStyle/>
          <a:p>
            <a:pPr algn="ctr"/>
            <a:r>
              <a:rPr lang="ru-RU" altLang="ru-RU" sz="3000" b="1">
                <a:latin typeface="Arial" panose="020B0604020202020204" pitchFamily="34" charset="0"/>
                <a:cs typeface="Arial" panose="020B0604020202020204" pitchFamily="34" charset="0"/>
              </a:rPr>
              <a:t>Применение КТРУ - пример</a:t>
            </a:r>
          </a:p>
        </p:txBody>
      </p:sp>
      <p:pic>
        <p:nvPicPr>
          <p:cNvPr id="69635"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45250" y="1540968"/>
            <a:ext cx="4745392" cy="44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2371" y="1540968"/>
            <a:ext cx="4717597" cy="448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4"/>
          <p:cNvSpPr txBox="1">
            <a:spLocks noChangeArrowheads="1"/>
          </p:cNvSpPr>
          <p:nvPr/>
        </p:nvSpPr>
        <p:spPr bwMode="auto">
          <a:xfrm>
            <a:off x="1168401" y="2132012"/>
            <a:ext cx="1446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Сделано поваром заказчика</a:t>
            </a:r>
          </a:p>
        </p:txBody>
      </p:sp>
      <p:sp>
        <p:nvSpPr>
          <p:cNvPr id="69638" name="TextBox 7"/>
          <p:cNvSpPr txBox="1">
            <a:spLocks noChangeArrowheads="1"/>
          </p:cNvSpPr>
          <p:nvPr/>
        </p:nvSpPr>
        <p:spPr bwMode="auto">
          <a:xfrm>
            <a:off x="8813801" y="1993900"/>
            <a:ext cx="1381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А так должно быть по КТРУ</a:t>
            </a:r>
          </a:p>
        </p:txBody>
      </p:sp>
      <p:sp>
        <p:nvSpPr>
          <p:cNvPr id="69639" name="TextBox 8"/>
          <p:cNvSpPr txBox="1">
            <a:spLocks noChangeArrowheads="1"/>
          </p:cNvSpPr>
          <p:nvPr/>
        </p:nvSpPr>
        <p:spPr bwMode="auto">
          <a:xfrm>
            <a:off x="5041900" y="6021388"/>
            <a:ext cx="280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Штраф – 15 000 рублей</a:t>
            </a:r>
          </a:p>
        </p:txBody>
      </p:sp>
      <p:sp>
        <p:nvSpPr>
          <p:cNvPr id="69640" name="TextBox 1"/>
          <p:cNvSpPr txBox="1">
            <a:spLocks noChangeArrowheads="1"/>
          </p:cNvSpPr>
          <p:nvPr/>
        </p:nvSpPr>
        <p:spPr bwMode="auto">
          <a:xfrm>
            <a:off x="6527801" y="3790951"/>
            <a:ext cx="1320799" cy="5361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10.51.52.200-00000004</a:t>
            </a:r>
          </a:p>
        </p:txBody>
      </p:sp>
    </p:spTree>
    <p:extLst>
      <p:ext uri="{BB962C8B-B14F-4D97-AF65-F5344CB8AC3E}">
        <p14:creationId xmlns:p14="http://schemas.microsoft.com/office/powerpoint/2010/main" val="369776953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p:txBody>
          <a:bodyPr>
            <a:normAutofit fontScale="90000"/>
          </a:bodyPr>
          <a:lstStyle/>
          <a:p>
            <a:pPr algn="ctr">
              <a:defRPr/>
            </a:pPr>
            <a:r>
              <a:rPr lang="ru-RU" altLang="ru-RU" sz="3000" b="1" dirty="0">
                <a:latin typeface="Arial" panose="020B0604020202020204" pitchFamily="34" charset="0"/>
                <a:cs typeface="Arial" panose="020B0604020202020204" pitchFamily="34" charset="0"/>
              </a:rPr>
              <a:t>Обоснование изменений по описанию из КТРУ</a:t>
            </a:r>
          </a:p>
        </p:txBody>
      </p:sp>
      <p:sp>
        <p:nvSpPr>
          <p:cNvPr id="73730" name="Объект 2"/>
          <p:cNvSpPr>
            <a:spLocks noGrp="1"/>
          </p:cNvSpPr>
          <p:nvPr>
            <p:ph idx="4294967295"/>
          </p:nvPr>
        </p:nvSpPr>
        <p:spPr>
          <a:xfrm>
            <a:off x="0" y="1125538"/>
            <a:ext cx="8718550" cy="5616575"/>
          </a:xfrm>
          <a:prstGeom prst="rect">
            <a:avLst/>
          </a:prstGeom>
        </p:spPr>
        <p:txBody>
          <a:bodyPr/>
          <a:lstStyle/>
          <a:p>
            <a:pPr marL="0" indent="0">
              <a:spcBef>
                <a:spcPts val="450"/>
              </a:spcBef>
              <a:buNone/>
            </a:pPr>
            <a:r>
              <a:rPr lang="ru-RU" altLang="ru-RU" sz="2200" dirty="0">
                <a:solidFill>
                  <a:srgbClr val="0000FF"/>
                </a:solidFill>
                <a:latin typeface="Arial" panose="020B0604020202020204" pitchFamily="34" charset="0"/>
                <a:cs typeface="Arial" panose="020B0604020202020204" pitchFamily="34" charset="0"/>
                <a:sym typeface="Wingdings" panose="05000000000000000000" pitchFamily="2" charset="2"/>
              </a:rPr>
              <a:t>Пример</a:t>
            </a:r>
            <a:endParaRPr lang="ru-RU" altLang="ru-RU" dirty="0">
              <a:latin typeface="Arial" panose="020B0604020202020204" pitchFamily="34" charset="0"/>
              <a:cs typeface="Arial" panose="020B0604020202020204" pitchFamily="34" charset="0"/>
              <a:sym typeface="Wingdings" panose="05000000000000000000" pitchFamily="2" charset="2"/>
            </a:endParaRPr>
          </a:p>
        </p:txBody>
      </p:sp>
      <p:pic>
        <p:nvPicPr>
          <p:cNvPr id="73732"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206" y="1789115"/>
            <a:ext cx="11099572" cy="4815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946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463062" y="188856"/>
            <a:ext cx="8835174" cy="1182744"/>
          </a:xfrm>
        </p:spPr>
        <p:txBody>
          <a:bodyPr>
            <a:noAutofit/>
          </a:bodyPr>
          <a:lstStyle/>
          <a:p>
            <a:r>
              <a:rPr lang="ru-RU" altLang="ru-RU" sz="3600" b="1" dirty="0">
                <a:latin typeface="Arial" panose="020B0604020202020204" pitchFamily="34" charset="0"/>
                <a:cs typeface="Arial" panose="020B0604020202020204" pitchFamily="34" charset="0"/>
              </a:rPr>
              <a:t>Новации 2025-2026 гг.</a:t>
            </a:r>
          </a:p>
        </p:txBody>
      </p:sp>
      <p:sp>
        <p:nvSpPr>
          <p:cNvPr id="20483" name="Содержимое 2"/>
          <p:cNvSpPr>
            <a:spLocks noGrp="1"/>
          </p:cNvSpPr>
          <p:nvPr>
            <p:ph idx="4294967295"/>
          </p:nvPr>
        </p:nvSpPr>
        <p:spPr>
          <a:xfrm>
            <a:off x="182880" y="1571104"/>
            <a:ext cx="11745884" cy="5098039"/>
          </a:xfrm>
          <a:prstGeom prst="rect">
            <a:avLst/>
          </a:prstGeom>
        </p:spPr>
        <p:txBody>
          <a:bodyPr>
            <a:normAutofit/>
          </a:bodyPr>
          <a:lstStyle/>
          <a:p>
            <a:r>
              <a:rPr lang="ru-RU" altLang="ru-RU" sz="3200" dirty="0">
                <a:latin typeface="Arial" panose="020B0604020202020204" pitchFamily="34" charset="0"/>
                <a:cs typeface="Arial" panose="020B0604020202020204" pitchFamily="34" charset="0"/>
              </a:rPr>
              <a:t>Поправки в КоАП – в т.ч. 2 «новых» штрафа – за нормирование и определение ЦК с ЕП</a:t>
            </a:r>
          </a:p>
          <a:p>
            <a:r>
              <a:rPr lang="ru-RU" altLang="ru-RU" sz="3200" b="1" dirty="0">
                <a:latin typeface="Arial" panose="020B0604020202020204" pitchFamily="34" charset="0"/>
                <a:cs typeface="Arial" panose="020B0604020202020204" pitchFamily="34" charset="0"/>
              </a:rPr>
              <a:t>Национальный режим!</a:t>
            </a:r>
          </a:p>
          <a:p>
            <a:r>
              <a:rPr lang="ru-RU" altLang="ru-RU" sz="2400" i="1" dirty="0">
                <a:latin typeface="Arial" panose="020B0604020202020204" pitchFamily="34" charset="0"/>
                <a:cs typeface="Arial" panose="020B0604020202020204" pitchFamily="34" charset="0"/>
              </a:rPr>
              <a:t>Президент также поручил совершенствовать </a:t>
            </a:r>
            <a:r>
              <a:rPr lang="ru-RU" altLang="ru-RU" sz="2400" b="1" i="1" dirty="0">
                <a:latin typeface="Arial" panose="020B0604020202020204" pitchFamily="34" charset="0"/>
                <a:cs typeface="Arial" panose="020B0604020202020204" pitchFamily="34" charset="0"/>
              </a:rPr>
              <a:t>контроль за соблюдением </a:t>
            </a:r>
            <a:r>
              <a:rPr lang="ru-RU" altLang="ru-RU" sz="2400" b="1" i="1" dirty="0" err="1">
                <a:latin typeface="Arial" panose="020B0604020202020204" pitchFamily="34" charset="0"/>
                <a:cs typeface="Arial" panose="020B0604020202020204" pitchFamily="34" charset="0"/>
              </a:rPr>
              <a:t>нацрежима</a:t>
            </a:r>
            <a:r>
              <a:rPr lang="ru-RU" altLang="ru-RU" sz="2400" b="1" i="1" dirty="0">
                <a:latin typeface="Arial" panose="020B0604020202020204" pitchFamily="34" charset="0"/>
                <a:cs typeface="Arial" panose="020B0604020202020204" pitchFamily="34" charset="0"/>
              </a:rPr>
              <a:t> в госзакупках и закупках отдельных заказчиков</a:t>
            </a:r>
            <a:r>
              <a:rPr lang="ru-RU" altLang="ru-RU" sz="2400" i="1" dirty="0">
                <a:latin typeface="Arial" panose="020B0604020202020204" pitchFamily="34" charset="0"/>
                <a:cs typeface="Arial" panose="020B0604020202020204" pitchFamily="34" charset="0"/>
              </a:rPr>
              <a:t>. Особый акцент — на необходимость расширения перечня случаев, когда требуется обязательная закупка российских товаров. </a:t>
            </a:r>
          </a:p>
          <a:p>
            <a:endParaRPr lang="ru-RU" altLang="ru-RU" sz="3200" dirty="0">
              <a:latin typeface="Arial" panose="020B0604020202020204" pitchFamily="34" charset="0"/>
              <a:cs typeface="Arial" panose="020B0604020202020204" pitchFamily="34" charset="0"/>
            </a:endParaRPr>
          </a:p>
          <a:p>
            <a:r>
              <a:rPr lang="ru-RU" altLang="ru-RU" sz="3200" dirty="0">
                <a:latin typeface="Arial" panose="020B0604020202020204" pitchFamily="34" charset="0"/>
                <a:cs typeface="Arial" panose="020B0604020202020204" pitchFamily="34" charset="0"/>
              </a:rPr>
              <a:t>«Электронизация» – контракты с ЕП через ЕИС с 1 июля – ПП 590 ввело переходный период</a:t>
            </a:r>
          </a:p>
          <a:p>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13297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p:txBody>
          <a:bodyPr>
            <a:normAutofit fontScale="90000"/>
          </a:bodyPr>
          <a:lstStyle/>
          <a:p>
            <a:pPr algn="ctr">
              <a:defRPr/>
            </a:pPr>
            <a:r>
              <a:rPr lang="ru-RU" altLang="ru-RU" sz="3000" b="1" dirty="0">
                <a:latin typeface="Arial" panose="020B0604020202020204" pitchFamily="34" charset="0"/>
                <a:cs typeface="Arial" panose="020B0604020202020204" pitchFamily="34" charset="0"/>
              </a:rPr>
              <a:t>Обоснование изменений по описанию из КТРУ</a:t>
            </a:r>
          </a:p>
        </p:txBody>
      </p:sp>
      <p:sp>
        <p:nvSpPr>
          <p:cNvPr id="74754" name="Объект 2"/>
          <p:cNvSpPr>
            <a:spLocks noGrp="1"/>
          </p:cNvSpPr>
          <p:nvPr>
            <p:ph idx="4294967295"/>
          </p:nvPr>
        </p:nvSpPr>
        <p:spPr>
          <a:xfrm>
            <a:off x="0" y="1290638"/>
            <a:ext cx="11136313" cy="5380037"/>
          </a:xfrm>
          <a:prstGeom prst="rect">
            <a:avLst/>
          </a:prstGeom>
        </p:spPr>
        <p:txBody>
          <a:bodyPr/>
          <a:lstStyle/>
          <a:p>
            <a:pPr marL="0" indent="0">
              <a:spcBef>
                <a:spcPts val="450"/>
              </a:spcBef>
              <a:buNone/>
            </a:pPr>
            <a:r>
              <a:rPr lang="ru-RU" altLang="ru-RU" b="1" dirty="0">
                <a:latin typeface="Arial" panose="020B0604020202020204" pitchFamily="34" charset="0"/>
                <a:cs typeface="Arial" panose="020B0604020202020204" pitchFamily="34" charset="0"/>
                <a:sym typeface="Wingdings" panose="05000000000000000000" pitchFamily="2" charset="2"/>
              </a:rPr>
              <a:t>Есть такая практика: </a:t>
            </a:r>
          </a:p>
          <a:p>
            <a:pPr marL="0" indent="0">
              <a:spcBef>
                <a:spcPts val="450"/>
              </a:spcBef>
              <a:buNone/>
            </a:pPr>
            <a:r>
              <a:rPr lang="ru-RU" altLang="ru-RU" dirty="0">
                <a:latin typeface="Arial" panose="020B0604020202020204" pitchFamily="34" charset="0"/>
                <a:cs typeface="Arial" panose="020B0604020202020204" pitchFamily="34" charset="0"/>
                <a:sym typeface="Wingdings" panose="05000000000000000000" pitchFamily="2" charset="2"/>
              </a:rPr>
              <a:t>- поскольку в законодательстве о контрактной системе нет требований к форме и содержанию обоснования необходимости показателей вне КТРУ, то заказчики могут обосновать такую необходимость в произвольной форме. Например, сослаться на свои потребности. </a:t>
            </a:r>
          </a:p>
          <a:p>
            <a:pPr marL="0" indent="0">
              <a:spcBef>
                <a:spcPts val="450"/>
              </a:spcBef>
              <a:buNone/>
            </a:pPr>
            <a:r>
              <a:rPr lang="ru-RU" altLang="ru-RU" dirty="0">
                <a:solidFill>
                  <a:srgbClr val="0000FF"/>
                </a:solidFill>
              </a:rPr>
              <a:t>Определение Верховного Суда РФ от 28.09.2020 N 304-ЭС20-14279 по делу N А46-12288/2019</a:t>
            </a:r>
          </a:p>
          <a:p>
            <a:pPr marL="0" indent="0">
              <a:spcBef>
                <a:spcPts val="450"/>
              </a:spcBef>
              <a:buNone/>
            </a:pPr>
            <a:endParaRPr lang="ru-RU" altLang="ru-RU" b="1" dirty="0">
              <a:latin typeface="Arial" panose="020B0604020202020204" pitchFamily="34" charset="0"/>
              <a:cs typeface="Arial" panose="020B0604020202020204" pitchFamily="34" charset="0"/>
              <a:sym typeface="Wingdings" panose="05000000000000000000" pitchFamily="2" charset="2"/>
            </a:endParaRPr>
          </a:p>
          <a:p>
            <a:pPr marL="0" indent="0">
              <a:spcBef>
                <a:spcPts val="450"/>
              </a:spcBef>
              <a:buNone/>
            </a:pPr>
            <a:r>
              <a:rPr lang="ru-RU" altLang="ru-RU" b="1" dirty="0">
                <a:latin typeface="Arial" panose="020B0604020202020204" pitchFamily="34" charset="0"/>
                <a:cs typeface="Arial" panose="020B0604020202020204" pitchFamily="34" charset="0"/>
                <a:sym typeface="Wingdings" panose="05000000000000000000" pitchFamily="2" charset="2"/>
              </a:rPr>
              <a:t>Но потребности нужно обосновать.</a:t>
            </a:r>
          </a:p>
        </p:txBody>
      </p:sp>
    </p:spTree>
    <p:extLst>
      <p:ext uri="{BB962C8B-B14F-4D97-AF65-F5344CB8AC3E}">
        <p14:creationId xmlns:p14="http://schemas.microsoft.com/office/powerpoint/2010/main" val="2444165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eaLnBrk="1" hangingPunct="1"/>
            <a:r>
              <a:rPr lang="ru-RU" altLang="ru-RU" dirty="0">
                <a:latin typeface="Arial" panose="020B0604020202020204" pitchFamily="34" charset="0"/>
                <a:cs typeface="Arial" panose="020B0604020202020204" pitchFamily="34" charset="0"/>
              </a:rPr>
              <a:t>Структурированное ООЗ из КТРУ</a:t>
            </a:r>
          </a:p>
        </p:txBody>
      </p:sp>
      <p:pic>
        <p:nvPicPr>
          <p:cNvPr id="3" name="Рисунок 2"/>
          <p:cNvPicPr>
            <a:picLocks noChangeAspect="1"/>
          </p:cNvPicPr>
          <p:nvPr/>
        </p:nvPicPr>
        <p:blipFill>
          <a:blip r:embed="rId2"/>
          <a:stretch>
            <a:fillRect/>
          </a:stretch>
        </p:blipFill>
        <p:spPr>
          <a:xfrm>
            <a:off x="559733" y="1216194"/>
            <a:ext cx="11061931" cy="5415193"/>
          </a:xfrm>
          <a:prstGeom prst="rect">
            <a:avLst/>
          </a:prstGeom>
        </p:spPr>
      </p:pic>
    </p:spTree>
    <p:extLst>
      <p:ext uri="{BB962C8B-B14F-4D97-AF65-F5344CB8AC3E}">
        <p14:creationId xmlns:p14="http://schemas.microsoft.com/office/powerpoint/2010/main" val="12279458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eaLnBrk="1" hangingPunct="1"/>
            <a:r>
              <a:rPr lang="ru-RU" altLang="ru-RU" dirty="0">
                <a:latin typeface="Arial" panose="020B0604020202020204" pitchFamily="34" charset="0"/>
                <a:cs typeface="Arial" panose="020B0604020202020204" pitchFamily="34" charset="0"/>
              </a:rPr>
              <a:t>Структурированное ООЗ из КТРУ</a:t>
            </a:r>
          </a:p>
        </p:txBody>
      </p:sp>
      <p:pic>
        <p:nvPicPr>
          <p:cNvPr id="2" name="Рисунок 1"/>
          <p:cNvPicPr>
            <a:picLocks noChangeAspect="1"/>
          </p:cNvPicPr>
          <p:nvPr/>
        </p:nvPicPr>
        <p:blipFill>
          <a:blip r:embed="rId2"/>
          <a:stretch>
            <a:fillRect/>
          </a:stretch>
        </p:blipFill>
        <p:spPr>
          <a:xfrm>
            <a:off x="552801" y="1129085"/>
            <a:ext cx="11075795" cy="5511218"/>
          </a:xfrm>
          <a:prstGeom prst="rect">
            <a:avLst/>
          </a:prstGeom>
        </p:spPr>
      </p:pic>
    </p:spTree>
    <p:extLst>
      <p:ext uri="{BB962C8B-B14F-4D97-AF65-F5344CB8AC3E}">
        <p14:creationId xmlns:p14="http://schemas.microsoft.com/office/powerpoint/2010/main" val="14930250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Типичные ошибки</a:t>
            </a:r>
          </a:p>
        </p:txBody>
      </p:sp>
      <p:sp>
        <p:nvSpPr>
          <p:cNvPr id="4099" name="Rectangle 3"/>
          <p:cNvSpPr>
            <a:spLocks noGrp="1" noChangeArrowheads="1"/>
          </p:cNvSpPr>
          <p:nvPr>
            <p:ph type="body" idx="4294967295"/>
          </p:nvPr>
        </p:nvSpPr>
        <p:spPr>
          <a:xfrm>
            <a:off x="0" y="1479550"/>
            <a:ext cx="11720513" cy="5167313"/>
          </a:xfrm>
          <a:prstGeom prst="rect">
            <a:avLst/>
          </a:prstGeom>
        </p:spPr>
        <p:txBody>
          <a:bodyPr>
            <a:normAutofit fontScale="92500"/>
          </a:bodyPr>
          <a:lstStyle/>
          <a:p>
            <a:r>
              <a:rPr lang="ru-RU" altLang="ru-RU" dirty="0">
                <a:latin typeface="Arial" panose="020B0604020202020204" pitchFamily="34" charset="0"/>
                <a:cs typeface="Arial" panose="020B0604020202020204" pitchFamily="34" charset="0"/>
              </a:rPr>
              <a:t>В закупках работ/услуг вообще не указаны характеристики работ/услуг в структурированном виде. Только в прикрепленных файлах</a:t>
            </a:r>
          </a:p>
          <a:p>
            <a:r>
              <a:rPr lang="ru-RU" altLang="ru-RU" dirty="0">
                <a:latin typeface="Arial" panose="020B0604020202020204" pitchFamily="34" charset="0"/>
                <a:cs typeface="Arial" panose="020B0604020202020204" pitchFamily="34" charset="0"/>
              </a:rPr>
              <a:t>В структурированном виде только часть характеристик, остальные в прикрепленном файле</a:t>
            </a:r>
          </a:p>
          <a:p>
            <a:r>
              <a:rPr lang="ru-RU" altLang="ru-RU" dirty="0">
                <a:latin typeface="Arial" panose="020B0604020202020204" pitchFamily="34" charset="0"/>
                <a:cs typeface="Arial" panose="020B0604020202020204" pitchFamily="34" charset="0"/>
              </a:rPr>
              <a:t>Дополнительные характеристики товара без использования ЕИС, просто в текстовом виде в файле с описанием объекта закупки</a:t>
            </a:r>
          </a:p>
          <a:p>
            <a:r>
              <a:rPr lang="ru-RU" altLang="ru-RU" dirty="0">
                <a:latin typeface="Arial" panose="020B0604020202020204" pitchFamily="34" charset="0"/>
                <a:cs typeface="Arial" panose="020B0604020202020204" pitchFamily="34" charset="0"/>
              </a:rPr>
              <a:t>Инструкция по заполнению заявок в структурированном виде отсутствует или не соответствует инструкции в прикрепленных файлах</a:t>
            </a:r>
          </a:p>
          <a:p>
            <a:r>
              <a:rPr lang="ru-RU" altLang="ru-RU" dirty="0">
                <a:latin typeface="Arial" panose="020B0604020202020204" pitchFamily="34" charset="0"/>
                <a:cs typeface="Arial" panose="020B0604020202020204" pitchFamily="34" charset="0"/>
              </a:rPr>
              <a:t>В структурированной инструкции неправильные варианты заполнения характеристик, например, указано, что участник должен указать конкретное значение характеристики, в случае, когда это технически невозможно сделать</a:t>
            </a:r>
          </a:p>
        </p:txBody>
      </p:sp>
    </p:spTree>
    <p:extLst>
      <p:ext uri="{BB962C8B-B14F-4D97-AF65-F5344CB8AC3E}">
        <p14:creationId xmlns:p14="http://schemas.microsoft.com/office/powerpoint/2010/main" val="23322535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63062" y="188855"/>
            <a:ext cx="10900436" cy="5197791"/>
          </a:xfrm>
        </p:spPr>
        <p:txBody>
          <a:bodyPr>
            <a:noAutofit/>
          </a:bodyPr>
          <a:lstStyle/>
          <a:p>
            <a:pPr algn="ctr"/>
            <a:r>
              <a:rPr lang="ru-RU" altLang="ru-RU" sz="5400" b="1" dirty="0">
                <a:solidFill>
                  <a:srgbClr val="FF0000"/>
                </a:solidFill>
                <a:latin typeface="Arial" panose="020B0604020202020204" pitchFamily="34" charset="0"/>
                <a:cs typeface="Arial" panose="020B0604020202020204" pitchFamily="34" charset="0"/>
              </a:rPr>
              <a:t>8. Заключение, расторжение, исполнение контракта</a:t>
            </a:r>
          </a:p>
        </p:txBody>
      </p:sp>
    </p:spTree>
    <p:extLst>
      <p:ext uri="{BB962C8B-B14F-4D97-AF65-F5344CB8AC3E}">
        <p14:creationId xmlns:p14="http://schemas.microsoft.com/office/powerpoint/2010/main" val="24947386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p:txBody>
          <a:bodyPr>
            <a:normAutofit/>
          </a:bodyPr>
          <a:lstStyle/>
          <a:p>
            <a:pPr algn="ctr"/>
            <a:r>
              <a:rPr lang="ru-RU" altLang="ru-RU" sz="4000" b="1" dirty="0">
                <a:solidFill>
                  <a:srgbClr val="FF0000"/>
                </a:solidFill>
              </a:rPr>
              <a:t>Условно:</a:t>
            </a:r>
            <a:r>
              <a:rPr lang="ru-RU" altLang="ru-RU" sz="4000" b="1" dirty="0"/>
              <a:t> 3 типа контрактов</a:t>
            </a:r>
          </a:p>
        </p:txBody>
      </p:sp>
      <p:sp>
        <p:nvSpPr>
          <p:cNvPr id="55299" name="Объект 2"/>
          <p:cNvSpPr>
            <a:spLocks noGrp="1"/>
          </p:cNvSpPr>
          <p:nvPr>
            <p:ph idx="4294967295"/>
          </p:nvPr>
        </p:nvSpPr>
        <p:spPr>
          <a:xfrm>
            <a:off x="0" y="1698625"/>
            <a:ext cx="3692525" cy="4903788"/>
          </a:xfrm>
          <a:prstGeom prst="rect">
            <a:avLst/>
          </a:prstGeom>
        </p:spPr>
        <p:txBody>
          <a:bodyPr>
            <a:normAutofit/>
          </a:bodyPr>
          <a:lstStyle/>
          <a:p>
            <a:pPr marL="0" indent="0">
              <a:buNone/>
            </a:pPr>
            <a:r>
              <a:rPr lang="ru-RU" altLang="ru-RU" b="1" dirty="0"/>
              <a:t>Проверять по ситуации</a:t>
            </a:r>
          </a:p>
          <a:p>
            <a:r>
              <a:rPr lang="ru-RU" altLang="ru-RU" dirty="0"/>
              <a:t>«Коммуналка»</a:t>
            </a:r>
          </a:p>
          <a:p>
            <a:r>
              <a:rPr lang="ru-RU" altLang="ru-RU" dirty="0"/>
              <a:t>ЕП, конкурентные процедуры на мелкие суммы и простые ТРУ</a:t>
            </a:r>
          </a:p>
          <a:p>
            <a:r>
              <a:rPr lang="ru-RU" altLang="ru-RU" dirty="0"/>
              <a:t>Полностью исполненные без проблем</a:t>
            </a:r>
          </a:p>
          <a:p>
            <a:endParaRPr lang="ru-RU" altLang="ru-RU" dirty="0"/>
          </a:p>
        </p:txBody>
      </p:sp>
      <p:sp>
        <p:nvSpPr>
          <p:cNvPr id="6" name="Объект 2">
            <a:extLst>
              <a:ext uri="{FF2B5EF4-FFF2-40B4-BE49-F238E27FC236}">
                <a16:creationId xmlns:a16="http://schemas.microsoft.com/office/drawing/2014/main" id="{ABD3BA01-2EBC-46E0-B2B8-DE539CEF136B}"/>
              </a:ext>
            </a:extLst>
          </p:cNvPr>
          <p:cNvSpPr txBox="1">
            <a:spLocks/>
          </p:cNvSpPr>
          <p:nvPr/>
        </p:nvSpPr>
        <p:spPr>
          <a:xfrm>
            <a:off x="3978442" y="1698171"/>
            <a:ext cx="3769896" cy="4904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1" i="0" u="sng" strike="noStrike" kern="1200" cap="none" spc="0" normalizeH="0" baseline="0" noProof="0" dirty="0">
                <a:ln>
                  <a:noFill/>
                </a:ln>
                <a:solidFill>
                  <a:prstClr val="black"/>
                </a:solidFill>
                <a:effectLst/>
                <a:uLnTx/>
                <a:uFillTx/>
                <a:latin typeface="Arial" panose="020B0604020202020204"/>
                <a:ea typeface="+mn-ea"/>
                <a:cs typeface="+mn-cs"/>
              </a:rPr>
              <a:t>Надо проверять</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err="1">
                <a:ln>
                  <a:noFill/>
                </a:ln>
                <a:solidFill>
                  <a:prstClr val="black"/>
                </a:solidFill>
                <a:effectLst/>
                <a:uLnTx/>
                <a:uFillTx/>
                <a:latin typeface="Arial" panose="020B0604020202020204"/>
                <a:ea typeface="+mn-ea"/>
                <a:cs typeface="+mn-cs"/>
              </a:rPr>
              <a:t>Нац.проекты</a:t>
            </a: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ru-RU" altLang="ru-RU" sz="2800" b="0" i="0" u="none" strike="noStrike" kern="1200" cap="none" spc="0" normalizeH="0" baseline="0" noProof="0" dirty="0" err="1">
                <a:ln>
                  <a:noFill/>
                </a:ln>
                <a:solidFill>
                  <a:prstClr val="black"/>
                </a:solidFill>
                <a:effectLst/>
                <a:uLnTx/>
                <a:uFillTx/>
                <a:latin typeface="Arial" panose="020B0604020202020204"/>
                <a:ea typeface="+mn-ea"/>
                <a:cs typeface="+mn-cs"/>
              </a:rPr>
              <a:t>гос</a:t>
            </a: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ru-RU" altLang="ru-RU" sz="2800" b="0" i="0" u="none" strike="noStrike" kern="1200" cap="none" spc="0" normalizeH="0" baseline="0" noProof="0" dirty="0" err="1">
                <a:ln>
                  <a:noFill/>
                </a:ln>
                <a:solidFill>
                  <a:prstClr val="black"/>
                </a:solidFill>
                <a:effectLst/>
                <a:uLnTx/>
                <a:uFillTx/>
                <a:latin typeface="Arial" panose="020B0604020202020204"/>
                <a:ea typeface="+mn-ea"/>
                <a:cs typeface="+mn-cs"/>
              </a:rPr>
              <a:t>мун</a:t>
            </a: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 программы, ФЦП и т.п.</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Большие суммы</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Дорогие товары (авто, техника)</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«Непонятные услуги» (сайты, логотипы, фирменный стиль)</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Объект 2">
            <a:extLst>
              <a:ext uri="{FF2B5EF4-FFF2-40B4-BE49-F238E27FC236}">
                <a16:creationId xmlns:a16="http://schemas.microsoft.com/office/drawing/2014/main" id="{23298CC9-DB6F-40C1-AA0A-FE85E7D36770}"/>
              </a:ext>
            </a:extLst>
          </p:cNvPr>
          <p:cNvSpPr txBox="1">
            <a:spLocks/>
          </p:cNvSpPr>
          <p:nvPr/>
        </p:nvSpPr>
        <p:spPr>
          <a:xfrm>
            <a:off x="7972926" y="1703900"/>
            <a:ext cx="3934066" cy="49045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a:ea typeface="+mn-ea"/>
                <a:cs typeface="+mn-cs"/>
              </a:rPr>
              <a:t>Стоит проверять</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С просрочкой</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С претензиями</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С изменениями</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С расторжением</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С неполным исполнением</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mn-cs"/>
              </a:rPr>
              <a:t>С другими сложностями при исполнении</a:t>
            </a:r>
          </a:p>
        </p:txBody>
      </p:sp>
    </p:spTree>
    <p:extLst>
      <p:ext uri="{BB962C8B-B14F-4D97-AF65-F5344CB8AC3E}">
        <p14:creationId xmlns:p14="http://schemas.microsoft.com/office/powerpoint/2010/main" val="3149348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Типичные нарушения</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a:bodyPr>
          <a:lstStyle/>
          <a:p>
            <a:pPr>
              <a:spcBef>
                <a:spcPts val="600"/>
              </a:spcBef>
            </a:pPr>
            <a:r>
              <a:rPr lang="ru-RU" altLang="ru-RU" sz="2400" b="1" dirty="0">
                <a:latin typeface="Arial" panose="020B0604020202020204" pitchFamily="34" charset="0"/>
                <a:cs typeface="Arial" panose="020B0604020202020204" pitchFamily="34" charset="0"/>
              </a:rPr>
              <a:t>нарушение сроков заключения контракта</a:t>
            </a:r>
            <a:r>
              <a:rPr lang="ru-RU" altLang="ru-RU" sz="2400" dirty="0">
                <a:latin typeface="Arial" panose="020B0604020202020204" pitchFamily="34" charset="0"/>
                <a:cs typeface="Arial" panose="020B0604020202020204" pitchFamily="34" charset="0"/>
              </a:rPr>
              <a:t>. Так, например, заключение контракта по итогам проведения конкурса и аукциона должно осуществляться не ранее чем через 10 дней с момента размещения соответствующих протоколов на официальном сайте (</a:t>
            </a:r>
            <a:r>
              <a:rPr lang="ru-RU" altLang="ru-RU" sz="2400" dirty="0">
                <a:solidFill>
                  <a:srgbClr val="FF0000"/>
                </a:solidFill>
                <a:latin typeface="Arial" panose="020B0604020202020204" pitchFamily="34" charset="0"/>
                <a:cs typeface="Arial" panose="020B0604020202020204" pitchFamily="34" charset="0"/>
              </a:rPr>
              <a:t>есть противоречие в 44-ФЗ!</a:t>
            </a:r>
            <a:r>
              <a:rPr lang="ru-RU" altLang="ru-RU" sz="2400" dirty="0">
                <a:latin typeface="Arial" panose="020B0604020202020204" pitchFamily="34" charset="0"/>
                <a:cs typeface="Arial" panose="020B0604020202020204" pitchFamily="34" charset="0"/>
              </a:rPr>
              <a:t>);</a:t>
            </a:r>
          </a:p>
          <a:p>
            <a:pPr>
              <a:spcBef>
                <a:spcPts val="600"/>
              </a:spcBef>
            </a:pPr>
            <a:r>
              <a:rPr lang="ru-RU" altLang="ru-RU" sz="2400" b="1" dirty="0">
                <a:latin typeface="Arial" panose="020B0604020202020204" pitchFamily="34" charset="0"/>
                <a:cs typeface="Arial" panose="020B0604020202020204" pitchFamily="34" charset="0"/>
              </a:rPr>
              <a:t>заключение контракта без предоставления обеспечения исполнения контракта или с неправильным обеспечением</a:t>
            </a:r>
            <a:r>
              <a:rPr lang="ru-RU" altLang="ru-RU" sz="2400" dirty="0">
                <a:latin typeface="Arial" panose="020B0604020202020204" pitchFamily="34" charset="0"/>
                <a:cs typeface="Arial" panose="020B0604020202020204" pitchFamily="34" charset="0"/>
              </a:rPr>
              <a:t>;</a:t>
            </a:r>
          </a:p>
          <a:p>
            <a:pPr>
              <a:spcBef>
                <a:spcPts val="600"/>
              </a:spcBef>
            </a:pPr>
            <a:r>
              <a:rPr lang="ru-RU" altLang="ru-RU" sz="2400" dirty="0">
                <a:latin typeface="Arial" panose="020B0604020202020204" pitchFamily="34" charset="0"/>
                <a:cs typeface="Arial" panose="020B0604020202020204" pitchFamily="34" charset="0"/>
              </a:rPr>
              <a:t>неправильные требования к </a:t>
            </a:r>
            <a:r>
              <a:rPr lang="ru-RU" altLang="ru-RU" sz="2400" b="1" dirty="0">
                <a:latin typeface="Arial" panose="020B0604020202020204" pitchFamily="34" charset="0"/>
                <a:cs typeface="Arial" panose="020B0604020202020204" pitchFamily="34" charset="0"/>
              </a:rPr>
              <a:t>независимой гарантии;</a:t>
            </a:r>
          </a:p>
          <a:p>
            <a:pPr>
              <a:spcBef>
                <a:spcPts val="600"/>
              </a:spcBef>
            </a:pPr>
            <a:r>
              <a:rPr lang="ru-RU" altLang="ru-RU" sz="2400" b="1" dirty="0">
                <a:latin typeface="Arial" panose="020B0604020202020204" pitchFamily="34" charset="0"/>
                <a:cs typeface="Arial" panose="020B0604020202020204" pitchFamily="34" charset="0"/>
              </a:rPr>
              <a:t>заключение контракта на условиях, отличных </a:t>
            </a:r>
            <a:r>
              <a:rPr lang="ru-RU" altLang="ru-RU" sz="2400" dirty="0">
                <a:latin typeface="Arial" panose="020B0604020202020204" pitchFamily="34" charset="0"/>
                <a:cs typeface="Arial" panose="020B0604020202020204" pitchFamily="34" charset="0"/>
              </a:rPr>
              <a:t>от условий, предусмотренных документацией о закупке, извещением о проведении запроса котировок, в том числе изменение предмета контракта, цены контракта, количества поставляемого товара, объемов выполняемых работ и оказываемых услуг, изменение сроков исполнения контракта, иных его существенных условий </a:t>
            </a:r>
            <a:r>
              <a:rPr lang="ru-RU" altLang="ru-RU" sz="2400" b="1" dirty="0">
                <a:latin typeface="Arial" panose="020B0604020202020204" pitchFamily="34" charset="0"/>
                <a:cs typeface="Arial" panose="020B0604020202020204" pitchFamily="34" charset="0"/>
              </a:rPr>
              <a:t>при отсутствии правовых оснований</a:t>
            </a:r>
            <a:r>
              <a:rPr lang="ru-RU" altLang="ru-RU" sz="2400" dirty="0">
                <a:latin typeface="Arial" panose="020B0604020202020204" pitchFamily="34" charset="0"/>
                <a:cs typeface="Arial" panose="020B0604020202020204" pitchFamily="34" charset="0"/>
              </a:rPr>
              <a:t>;</a:t>
            </a:r>
          </a:p>
          <a:p>
            <a:pPr>
              <a:spcBef>
                <a:spcPts val="600"/>
              </a:spcBef>
            </a:pPr>
            <a:r>
              <a:rPr lang="ru-RU" altLang="ru-RU" sz="2400" dirty="0">
                <a:latin typeface="Arial" panose="020B0604020202020204" pitchFamily="34" charset="0"/>
                <a:cs typeface="Arial" panose="020B0604020202020204" pitchFamily="34" charset="0"/>
              </a:rPr>
              <a:t>неправильный </a:t>
            </a:r>
            <a:r>
              <a:rPr lang="ru-RU" altLang="ru-RU" sz="2400" b="1" dirty="0">
                <a:latin typeface="Arial" panose="020B0604020202020204" pitchFamily="34" charset="0"/>
                <a:cs typeface="Arial" panose="020B0604020202020204" pitchFamily="34" charset="0"/>
              </a:rPr>
              <a:t>срок</a:t>
            </a:r>
            <a:r>
              <a:rPr lang="ru-RU" altLang="ru-RU" sz="2400" dirty="0">
                <a:latin typeface="Arial" panose="020B0604020202020204" pitchFamily="34" charset="0"/>
                <a:cs typeface="Arial" panose="020B0604020202020204" pitchFamily="34" charset="0"/>
              </a:rPr>
              <a:t> </a:t>
            </a:r>
            <a:r>
              <a:rPr lang="ru-RU" altLang="ru-RU" sz="2400" b="1" dirty="0">
                <a:latin typeface="Arial" panose="020B0604020202020204" pitchFamily="34" charset="0"/>
                <a:cs typeface="Arial" panose="020B0604020202020204" pitchFamily="34" charset="0"/>
              </a:rPr>
              <a:t>оплаты по контракту, нарушение срока оплаты</a:t>
            </a:r>
            <a:r>
              <a:rPr lang="ru-RU" altLang="ru-RU"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4204172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Типичные нарушения</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a:bodyPr>
          <a:lstStyle/>
          <a:p>
            <a:pPr>
              <a:spcBef>
                <a:spcPts val="600"/>
              </a:spcBef>
            </a:pPr>
            <a:r>
              <a:rPr lang="ru-RU" altLang="ru-RU" sz="2400" b="1" dirty="0">
                <a:latin typeface="Arial" panose="020B0604020202020204" pitchFamily="34" charset="0"/>
                <a:cs typeface="Arial" panose="020B0604020202020204" pitchFamily="34" charset="0"/>
              </a:rPr>
              <a:t>отсутствие в контрактах обязательных условий</a:t>
            </a:r>
            <a:r>
              <a:rPr lang="ru-RU" altLang="ru-RU" sz="2400" dirty="0">
                <a:latin typeface="Arial" panose="020B0604020202020204" pitchFamily="34" charset="0"/>
                <a:cs typeface="Arial" panose="020B0604020202020204" pitchFamily="34" charset="0"/>
              </a:rPr>
              <a:t>, предусмотренных Законом о контрактной системе – например, не указан ИКЗ или что цена твёрдая (</a:t>
            </a:r>
            <a:r>
              <a:rPr lang="ru-RU" altLang="ru-RU" sz="2400" dirty="0">
                <a:solidFill>
                  <a:srgbClr val="FF0000"/>
                </a:solidFill>
                <a:latin typeface="Arial" panose="020B0604020202020204" pitchFamily="34" charset="0"/>
                <a:cs typeface="Arial" panose="020B0604020202020204" pitchFamily="34" charset="0"/>
              </a:rPr>
              <a:t>25% </a:t>
            </a:r>
            <a:r>
              <a:rPr lang="ru-RU" altLang="ru-RU" sz="2400" dirty="0">
                <a:latin typeface="Arial" panose="020B0604020202020204" pitchFamily="34" charset="0"/>
                <a:cs typeface="Arial" panose="020B0604020202020204" pitchFamily="34" charset="0"/>
              </a:rPr>
              <a:t>всех нарушений по контракту);</a:t>
            </a:r>
          </a:p>
          <a:p>
            <a:pPr>
              <a:spcBef>
                <a:spcPts val="600"/>
              </a:spcBef>
            </a:pPr>
            <a:r>
              <a:rPr lang="ru-RU" altLang="ru-RU" sz="2400" b="1" dirty="0">
                <a:latin typeface="Arial" panose="020B0604020202020204" pitchFamily="34" charset="0"/>
                <a:cs typeface="Arial" panose="020B0604020202020204" pitchFamily="34" charset="0"/>
              </a:rPr>
              <a:t>нарушение порядка расторжения </a:t>
            </a:r>
            <a:r>
              <a:rPr lang="ru-RU" altLang="ru-RU" sz="2400" dirty="0">
                <a:latin typeface="Arial" panose="020B0604020202020204" pitchFamily="34" charset="0"/>
                <a:cs typeface="Arial" panose="020B0604020202020204" pitchFamily="34" charset="0"/>
              </a:rPr>
              <a:t>контракта в случае одностороннего отказа от исполнения контракта;</a:t>
            </a:r>
          </a:p>
          <a:p>
            <a:pPr>
              <a:spcBef>
                <a:spcPts val="600"/>
              </a:spcBef>
            </a:pPr>
            <a:r>
              <a:rPr lang="ru-RU" altLang="ru-RU" sz="2400" b="1" dirty="0">
                <a:latin typeface="Arial" panose="020B0604020202020204" pitchFamily="34" charset="0"/>
                <a:cs typeface="Arial" panose="020B0604020202020204" pitchFamily="34" charset="0"/>
              </a:rPr>
              <a:t>изменение условий </a:t>
            </a:r>
            <a:r>
              <a:rPr lang="ru-RU" altLang="ru-RU" sz="2400" dirty="0">
                <a:latin typeface="Arial" panose="020B0604020202020204" pitchFamily="34" charset="0"/>
                <a:cs typeface="Arial" panose="020B0604020202020204" pitchFamily="34" charset="0"/>
              </a:rPr>
              <a:t>заключенного контракта в ходе его исполнения, в том числе изменение предмета контракта, цены контракта, количества поставляемых товаров, объемов выполняемых работ и оказываемых услуг, изменение сроков исполнения контракта, иных его существенных условий при отсутствии правовых оснований, установленных ст. 95 Закона о контрактной системе;</a:t>
            </a:r>
          </a:p>
          <a:p>
            <a:pPr>
              <a:spcBef>
                <a:spcPts val="600"/>
              </a:spcBef>
            </a:pPr>
            <a:r>
              <a:rPr lang="ru-RU" altLang="ru-RU" sz="2400" dirty="0">
                <a:latin typeface="Arial" panose="020B0604020202020204" pitchFamily="34" charset="0"/>
                <a:cs typeface="Arial" panose="020B0604020202020204" pitchFamily="34" charset="0"/>
              </a:rPr>
              <a:t>отсутствие ведения </a:t>
            </a:r>
            <a:r>
              <a:rPr lang="ru-RU" altLang="ru-RU" sz="2400" b="1" dirty="0">
                <a:latin typeface="Arial" panose="020B0604020202020204" pitchFamily="34" charset="0"/>
                <a:cs typeface="Arial" panose="020B0604020202020204" pitchFamily="34" charset="0"/>
              </a:rPr>
              <a:t>претензионно-исковой работы (</a:t>
            </a:r>
            <a:r>
              <a:rPr lang="ru-RU" altLang="ru-RU" sz="2400" dirty="0">
                <a:solidFill>
                  <a:srgbClr val="FF0000"/>
                </a:solidFill>
                <a:latin typeface="Arial" panose="020B0604020202020204" pitchFamily="34" charset="0"/>
                <a:cs typeface="Arial" panose="020B0604020202020204" pitchFamily="34" charset="0"/>
              </a:rPr>
              <a:t>20% </a:t>
            </a:r>
            <a:r>
              <a:rPr lang="ru-RU" altLang="ru-RU" sz="2400" dirty="0">
                <a:latin typeface="Arial" panose="020B0604020202020204" pitchFamily="34" charset="0"/>
                <a:cs typeface="Arial" panose="020B0604020202020204" pitchFamily="34" charset="0"/>
              </a:rPr>
              <a:t>нарушений</a:t>
            </a:r>
            <a:r>
              <a:rPr lang="ru-RU" altLang="ru-RU" sz="2400" b="1" dirty="0">
                <a:latin typeface="Arial" panose="020B0604020202020204" pitchFamily="34" charset="0"/>
                <a:cs typeface="Arial" panose="020B0604020202020204" pitchFamily="34" charset="0"/>
              </a:rPr>
              <a:t>)</a:t>
            </a:r>
            <a:r>
              <a:rPr lang="ru-RU" altLang="ru-RU" sz="2400" dirty="0">
                <a:latin typeface="Arial" panose="020B0604020202020204" pitchFamily="34" charset="0"/>
                <a:cs typeface="Arial" panose="020B0604020202020204" pitchFamily="34" charset="0"/>
              </a:rPr>
              <a:t>;</a:t>
            </a:r>
          </a:p>
          <a:p>
            <a:pPr>
              <a:spcBef>
                <a:spcPts val="600"/>
              </a:spcBef>
            </a:pPr>
            <a:r>
              <a:rPr lang="ru-RU" altLang="ru-RU" sz="2400" b="1" dirty="0">
                <a:latin typeface="Arial" panose="020B0604020202020204" pitchFamily="34" charset="0"/>
                <a:cs typeface="Arial" panose="020B0604020202020204" pitchFamily="34" charset="0"/>
              </a:rPr>
              <a:t>нарушение порядка/сроков направления сведений в реестр контрактов </a:t>
            </a:r>
            <a:r>
              <a:rPr lang="ru-RU" altLang="ru-RU" sz="2400" dirty="0">
                <a:latin typeface="Arial" panose="020B0604020202020204" pitchFamily="34" charset="0"/>
                <a:cs typeface="Arial" panose="020B0604020202020204" pitchFamily="34" charset="0"/>
              </a:rPr>
              <a:t>(</a:t>
            </a:r>
            <a:r>
              <a:rPr lang="ru-RU" altLang="ru-RU" sz="2400" dirty="0">
                <a:solidFill>
                  <a:srgbClr val="FF0000"/>
                </a:solidFill>
                <a:latin typeface="Arial" panose="020B0604020202020204" pitchFamily="34" charset="0"/>
                <a:cs typeface="Arial" panose="020B0604020202020204" pitchFamily="34" charset="0"/>
              </a:rPr>
              <a:t>30% </a:t>
            </a:r>
            <a:r>
              <a:rPr lang="ru-RU" altLang="ru-RU" sz="2400" dirty="0">
                <a:latin typeface="Arial" panose="020B0604020202020204" pitchFamily="34" charset="0"/>
                <a:cs typeface="Arial" panose="020B0604020202020204" pitchFamily="34" charset="0"/>
              </a:rPr>
              <a:t>всех нарушений по контракту)</a:t>
            </a:r>
          </a:p>
        </p:txBody>
      </p:sp>
    </p:spTree>
    <p:extLst>
      <p:ext uri="{BB962C8B-B14F-4D97-AF65-F5344CB8AC3E}">
        <p14:creationId xmlns:p14="http://schemas.microsoft.com/office/powerpoint/2010/main" val="37232680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Примеры из практики</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fontScale="92500" lnSpcReduction="10000"/>
          </a:bodyPr>
          <a:lstStyle/>
          <a:p>
            <a:pPr>
              <a:spcBef>
                <a:spcPts val="600"/>
              </a:spcBef>
            </a:pPr>
            <a:r>
              <a:rPr lang="ru-RU" altLang="ru-RU" sz="2400" dirty="0">
                <a:latin typeface="Arial" panose="020B0604020202020204" pitchFamily="34" charset="0"/>
                <a:cs typeface="Arial" panose="020B0604020202020204" pitchFamily="34" charset="0"/>
              </a:rPr>
              <a:t>Стороны заключили дополнительное соглашение на улучшенные виды работ, которым изменили существенные условия контракта. В ходе проверки установлено, что работы остались прежними и отсутствует подтверждение, что замена способа выполнения работ является улучшенной. Сама по себе замена способа выполнения работ с целью улучшения качества работ не является основанием для изменения существенных условий контракта.</a:t>
            </a:r>
          </a:p>
          <a:p>
            <a:pPr>
              <a:spcBef>
                <a:spcPts val="600"/>
              </a:spcBef>
            </a:pPr>
            <a:r>
              <a:rPr lang="ru-RU" altLang="ru-RU" sz="2400" dirty="0">
                <a:solidFill>
                  <a:srgbClr val="0000FF"/>
                </a:solidFill>
                <a:latin typeface="Arial" panose="020B0604020202020204" pitchFamily="34" charset="0"/>
                <a:cs typeface="Arial" panose="020B0604020202020204" pitchFamily="34" charset="0"/>
              </a:rPr>
              <a:t>постановление Ростовского УФАС от 04.03.2024 по делу № 061/04/7.32-473/2024</a:t>
            </a:r>
          </a:p>
          <a:p>
            <a:pPr>
              <a:spcBef>
                <a:spcPts val="600"/>
              </a:spcBef>
            </a:pPr>
            <a:r>
              <a:rPr lang="ru-RU" altLang="ru-RU" sz="2400" dirty="0">
                <a:latin typeface="Arial" panose="020B0604020202020204" pitchFamily="34" charset="0"/>
                <a:cs typeface="Arial" panose="020B0604020202020204" pitchFamily="34" charset="0"/>
              </a:rPr>
              <a:t>Между заказчиком и исполнителем был заключен контракт на оказание услуг по проведению </a:t>
            </a:r>
            <a:r>
              <a:rPr lang="ru-RU" altLang="ru-RU" sz="2400" u="sng" dirty="0">
                <a:latin typeface="Arial" panose="020B0604020202020204" pitchFamily="34" charset="0"/>
                <a:cs typeface="Arial" panose="020B0604020202020204" pitchFamily="34" charset="0"/>
              </a:rPr>
              <a:t>строительного контроля</a:t>
            </a:r>
            <a:r>
              <a:rPr lang="ru-RU" altLang="ru-RU" sz="2400" dirty="0">
                <a:latin typeface="Arial" panose="020B0604020202020204" pitchFamily="34" charset="0"/>
                <a:cs typeface="Arial" panose="020B0604020202020204" pitchFamily="34" charset="0"/>
              </a:rPr>
              <a:t> при строительстве объекта капитального строительства - общежития. Цена контракта составила 2 млн 400 тыс. руб. Однако сторонами контракта в соответствии с пунктом 2 постановления Правительства от 09.08.2021 № 1315 (</a:t>
            </a:r>
            <a:r>
              <a:rPr lang="ru-RU" altLang="ru-RU" sz="2400" u="sng" dirty="0">
                <a:latin typeface="Arial" panose="020B0604020202020204" pitchFamily="34" charset="0"/>
                <a:cs typeface="Arial" panose="020B0604020202020204" pitchFamily="34" charset="0"/>
              </a:rPr>
              <a:t>по стройке</a:t>
            </a:r>
            <a:r>
              <a:rPr lang="ru-RU" altLang="ru-RU" sz="2400" dirty="0">
                <a:latin typeface="Arial" panose="020B0604020202020204" pitchFamily="34" charset="0"/>
                <a:cs typeface="Arial" panose="020B0604020202020204" pitchFamily="34" charset="0"/>
              </a:rPr>
              <a:t>) заключено дополнительное соглашение, согласно которому пункт 2.1 контракта изменен и изложен в следующей редакции: «Цена контракта составляет 3 169 914,19 руб.». Таким образом, неправомерно изменено существенное условие контракта — цена увеличена на 32 процента.</a:t>
            </a:r>
          </a:p>
          <a:p>
            <a:pPr>
              <a:spcBef>
                <a:spcPts val="600"/>
              </a:spcBef>
            </a:pPr>
            <a:r>
              <a:rPr lang="ru-RU" altLang="ru-RU" sz="2400" dirty="0">
                <a:solidFill>
                  <a:srgbClr val="0000FF"/>
                </a:solidFill>
                <a:latin typeface="Arial" panose="020B0604020202020204" pitchFamily="34" charset="0"/>
                <a:cs typeface="Arial" panose="020B0604020202020204" pitchFamily="34" charset="0"/>
              </a:rPr>
              <a:t>постановление ФАС от 16.11.2023 по делу № 28/04/7.32-2300/2023</a:t>
            </a:r>
          </a:p>
          <a:p>
            <a:pPr>
              <a:spcBef>
                <a:spcPts val="600"/>
              </a:spcBef>
            </a:pPr>
            <a:endParaRPr lang="ru-RU" alt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4225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Примеры из практики</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a:bodyPr>
          <a:lstStyle/>
          <a:p>
            <a:pPr>
              <a:spcBef>
                <a:spcPts val="600"/>
              </a:spcBef>
            </a:pPr>
            <a:r>
              <a:rPr lang="ru-RU" altLang="ru-RU" sz="2400" dirty="0">
                <a:latin typeface="Arial" panose="020B0604020202020204" pitchFamily="34" charset="0"/>
                <a:cs typeface="Arial" panose="020B0604020202020204" pitchFamily="34" charset="0"/>
              </a:rPr>
              <a:t>Заказчик и поставщик заключили контракт на приобретение горюче-смазочных материалов. В ходе исполнения контракта стороны заключили дополнительное соглашение, которое привело к уменьшению количества поставляемых горюче-смазочных материалов: с 42 тыс. литров до 36,7 тыс. литров, то есть на 14 процентов.</a:t>
            </a:r>
          </a:p>
          <a:p>
            <a:pPr>
              <a:spcBef>
                <a:spcPts val="600"/>
              </a:spcBef>
            </a:pPr>
            <a:r>
              <a:rPr lang="ru-RU" altLang="ru-RU" sz="2400" dirty="0">
                <a:solidFill>
                  <a:srgbClr val="0000FF"/>
                </a:solidFill>
                <a:latin typeface="Arial" panose="020B0604020202020204" pitchFamily="34" charset="0"/>
                <a:cs typeface="Arial" panose="020B0604020202020204" pitchFamily="34" charset="0"/>
              </a:rPr>
              <a:t>постановление ФАС от 28.06.2023 по делу № 28/04/7.32-1169/2023</a:t>
            </a:r>
          </a:p>
          <a:p>
            <a:pPr>
              <a:spcBef>
                <a:spcPts val="600"/>
              </a:spcBef>
            </a:pPr>
            <a:r>
              <a:rPr lang="ru-RU" altLang="ru-RU" sz="2400" dirty="0">
                <a:latin typeface="Arial" panose="020B0604020202020204" pitchFamily="34" charset="0"/>
                <a:cs typeface="Arial" panose="020B0604020202020204" pitchFamily="34" charset="0"/>
              </a:rPr>
              <a:t>Для продления срока исполнения контракта стороны заключили </a:t>
            </a:r>
            <a:r>
              <a:rPr lang="ru-RU" altLang="ru-RU" sz="2400" dirty="0" err="1">
                <a:latin typeface="Arial" panose="020B0604020202020204" pitchFamily="34" charset="0"/>
                <a:cs typeface="Arial" panose="020B0604020202020204" pitchFamily="34" charset="0"/>
              </a:rPr>
              <a:t>допсоглашение</a:t>
            </a:r>
            <a:r>
              <a:rPr lang="ru-RU" altLang="ru-RU" sz="2400" dirty="0">
                <a:latin typeface="Arial" panose="020B0604020202020204" pitchFamily="34" charset="0"/>
                <a:cs typeface="Arial" panose="020B0604020202020204" pitchFamily="34" charset="0"/>
              </a:rPr>
              <a:t> на основании части 65.1 статьи 112 Закона № 44-ФЗ. Но у сторон контракта отсутствовало решение Правительства, которое допускает изменение существенных условий контракта.</a:t>
            </a:r>
          </a:p>
          <a:p>
            <a:pPr>
              <a:spcBef>
                <a:spcPts val="600"/>
              </a:spcBef>
            </a:pPr>
            <a:r>
              <a:rPr lang="ru-RU" altLang="ru-RU" sz="2400" dirty="0">
                <a:solidFill>
                  <a:srgbClr val="0000FF"/>
                </a:solidFill>
                <a:latin typeface="Arial" panose="020B0604020202020204" pitchFamily="34" charset="0"/>
                <a:cs typeface="Arial" panose="020B0604020202020204" pitchFamily="34" charset="0"/>
              </a:rPr>
              <a:t>постановление ФАС от 01.08.2023 по делу № 28/04/7.32-1168/2023</a:t>
            </a:r>
            <a:endParaRPr lang="ru-RU" alt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677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18654449" name="Рисунок 8"/>
          <p:cNvPicPr>
            <a:picLocks noChangeAspect="1"/>
          </p:cNvPicPr>
          <p:nvPr/>
        </p:nvPicPr>
        <p:blipFill>
          <a:blip r:embed="rId2">
            <a:extLst>
              <a:ext uri="{96DAC541-7B7A-43D3-8B79-37D633B846F1}">
                <asvg:svgBlip xmlns:asvg="http://schemas.microsoft.com/office/drawing/2016/SVG/main" r:embed="rId3"/>
              </a:ext>
            </a:extLst>
          </a:blip>
          <a:stretch/>
        </p:blipFill>
        <p:spPr bwMode="auto">
          <a:xfrm>
            <a:off x="-20341" y="4764933"/>
            <a:ext cx="5681403" cy="2093067"/>
          </a:xfrm>
          <a:prstGeom prst="rect">
            <a:avLst/>
          </a:prstGeom>
        </p:spPr>
      </p:pic>
      <p:sp>
        <p:nvSpPr>
          <p:cNvPr id="2" name="Заголовок 1">
            <a:extLst>
              <a:ext uri="{FF2B5EF4-FFF2-40B4-BE49-F238E27FC236}">
                <a16:creationId xmlns:a16="http://schemas.microsoft.com/office/drawing/2014/main" id="{5F56858F-573D-46BA-56E0-ACF4D78133EA}"/>
              </a:ext>
            </a:extLst>
          </p:cNvPr>
          <p:cNvSpPr>
            <a:spLocks noGrp="1"/>
          </p:cNvSpPr>
          <p:nvPr>
            <p:ph type="title"/>
          </p:nvPr>
        </p:nvSpPr>
        <p:spPr>
          <a:xfrm>
            <a:off x="485094" y="2506255"/>
            <a:ext cx="7470185" cy="2506420"/>
          </a:xfrm>
        </p:spPr>
        <p:txBody>
          <a:bodyPr>
            <a:normAutofit/>
          </a:bodyPr>
          <a:lstStyle/>
          <a:p>
            <a:r>
              <a:rPr lang="ru-RU" dirty="0"/>
              <a:t>Ведомственный контроль регламентированных закупок</a:t>
            </a:r>
          </a:p>
        </p:txBody>
      </p:sp>
      <p:sp>
        <p:nvSpPr>
          <p:cNvPr id="3" name="Объект 2">
            <a:extLst>
              <a:ext uri="{FF2B5EF4-FFF2-40B4-BE49-F238E27FC236}">
                <a16:creationId xmlns:a16="http://schemas.microsoft.com/office/drawing/2014/main" id="{D108651A-C47B-015D-02DC-B669A1D798E5}"/>
              </a:ext>
            </a:extLst>
          </p:cNvPr>
          <p:cNvSpPr>
            <a:spLocks noGrp="1"/>
          </p:cNvSpPr>
          <p:nvPr>
            <p:ph idx="1"/>
          </p:nvPr>
        </p:nvSpPr>
        <p:spPr>
          <a:xfrm>
            <a:off x="5469622" y="5811466"/>
            <a:ext cx="6589376" cy="932934"/>
          </a:xfrm>
        </p:spPr>
        <p:txBody>
          <a:bodyPr/>
          <a:lstStyle/>
          <a:p>
            <a:pPr marL="0" lvl="0" indent="0">
              <a:lnSpc>
                <a:spcPct val="100000"/>
              </a:lnSpc>
              <a:spcBef>
                <a:spcPts val="0"/>
              </a:spcBef>
              <a:defRPr/>
            </a:pPr>
            <a:r>
              <a:rPr lang="ru-RU" kern="0" dirty="0">
                <a:solidFill>
                  <a:prstClr val="white"/>
                </a:solidFill>
                <a:latin typeface="Arial" panose="020B0604020202020204"/>
              </a:rPr>
              <a:t>Абросимов Дмитрий Евгеньевич</a:t>
            </a:r>
          </a:p>
          <a:p>
            <a:pPr marL="0" lvl="0" indent="0">
              <a:lnSpc>
                <a:spcPct val="100000"/>
              </a:lnSpc>
              <a:spcBef>
                <a:spcPts val="0"/>
              </a:spcBef>
              <a:defRPr/>
            </a:pPr>
            <a:r>
              <a:rPr lang="ru-RU" b="0" kern="0" dirty="0">
                <a:solidFill>
                  <a:prstClr val="white"/>
                </a:solidFill>
                <a:latin typeface="Arial" panose="020B0604020202020204"/>
              </a:rPr>
              <a:t>Директор Департамента методологии АО «ТЭК-Торг»</a:t>
            </a:r>
            <a:endParaRPr lang="ru-RU" b="0" kern="0" dirty="0">
              <a:solidFill>
                <a:prstClr val="black"/>
              </a:solidFill>
              <a:latin typeface="Arial" panose="020B0604020202020204"/>
            </a:endParaRPr>
          </a:p>
          <a:p>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Заголовок 1"/>
          <p:cNvSpPr>
            <a:spLocks noGrp="1"/>
          </p:cNvSpPr>
          <p:nvPr>
            <p:ph type="title"/>
          </p:nvPr>
        </p:nvSpPr>
        <p:spPr>
          <a:xfrm>
            <a:off x="463062" y="188856"/>
            <a:ext cx="8835174" cy="1182744"/>
          </a:xfrm>
        </p:spPr>
        <p:txBody>
          <a:bodyPr>
            <a:noAutofit/>
          </a:bodyPr>
          <a:lstStyle/>
          <a:p>
            <a:r>
              <a:rPr lang="ru-RU" altLang="ru-RU" sz="3600" b="1" dirty="0">
                <a:latin typeface="Arial" panose="020B0604020202020204" pitchFamily="34" charset="0"/>
                <a:cs typeface="Arial" panose="020B0604020202020204" pitchFamily="34" charset="0"/>
              </a:rPr>
              <a:t>Переходный период</a:t>
            </a:r>
          </a:p>
        </p:txBody>
      </p:sp>
      <p:sp>
        <p:nvSpPr>
          <p:cNvPr id="20483" name="Содержимое 2"/>
          <p:cNvSpPr>
            <a:spLocks noGrp="1"/>
          </p:cNvSpPr>
          <p:nvPr>
            <p:ph idx="4294967295"/>
          </p:nvPr>
        </p:nvSpPr>
        <p:spPr>
          <a:xfrm>
            <a:off x="182880" y="1571104"/>
            <a:ext cx="11745884" cy="5098039"/>
          </a:xfrm>
          <a:prstGeom prst="rect">
            <a:avLst/>
          </a:prstGeom>
        </p:spPr>
        <p:txBody>
          <a:bodyPr>
            <a:normAutofit lnSpcReduction="10000"/>
          </a:bodyPr>
          <a:lstStyle/>
          <a:p>
            <a:r>
              <a:rPr lang="ru-RU" altLang="ru-RU" sz="3200" b="1" dirty="0">
                <a:latin typeface="Arial" panose="020B0604020202020204" pitchFamily="34" charset="0"/>
                <a:cs typeface="Arial" panose="020B0604020202020204" pitchFamily="34" charset="0"/>
              </a:rPr>
              <a:t>По контрактам с ЕП по </a:t>
            </a:r>
            <a:r>
              <a:rPr lang="ru-RU" altLang="ru-RU" sz="3200" b="1" dirty="0" err="1">
                <a:latin typeface="Arial" panose="020B0604020202020204" pitchFamily="34" charset="0"/>
                <a:cs typeface="Arial" panose="020B0604020202020204" pitchFamily="34" charset="0"/>
              </a:rPr>
              <a:t>п.п</a:t>
            </a:r>
            <a:r>
              <a:rPr lang="ru-RU" altLang="ru-RU" sz="3200" b="1" dirty="0">
                <a:latin typeface="Arial" panose="020B0604020202020204" pitchFamily="34" charset="0"/>
                <a:cs typeface="Arial" panose="020B0604020202020204" pitchFamily="34" charset="0"/>
              </a:rPr>
              <a:t>. 4 и 5 (ЗМО) у заказчика 3 варианта:</a:t>
            </a:r>
          </a:p>
          <a:p>
            <a:pPr marL="514350" indent="-514350">
              <a:buAutoNum type="arabicPeriod"/>
            </a:pPr>
            <a:r>
              <a:rPr lang="ru-RU" altLang="ru-RU" sz="3200" dirty="0">
                <a:latin typeface="Arial" panose="020B0604020202020204" pitchFamily="34" charset="0"/>
                <a:cs typeface="Arial" panose="020B0604020202020204" pitchFamily="34" charset="0"/>
              </a:rPr>
              <a:t>Покупает как обычно, делает (у себя) отчёт ЗМО в </a:t>
            </a:r>
            <a:r>
              <a:rPr lang="en-US" altLang="ru-RU" sz="3200" dirty="0">
                <a:latin typeface="Arial" panose="020B0604020202020204" pitchFamily="34" charset="0"/>
                <a:cs typeface="Arial" panose="020B0604020202020204" pitchFamily="34" charset="0"/>
              </a:rPr>
              <a:t>Excel</a:t>
            </a:r>
            <a:r>
              <a:rPr lang="ru-RU" altLang="ru-RU" sz="3200" dirty="0">
                <a:latin typeface="Arial" panose="020B0604020202020204" pitchFamily="34" charset="0"/>
                <a:cs typeface="Arial" panose="020B0604020202020204" pitchFamily="34" charset="0"/>
              </a:rPr>
              <a:t>, в 2028 г. загружает его в ЕИС – проверки в основном плановые</a:t>
            </a:r>
          </a:p>
          <a:p>
            <a:pPr marL="514350" indent="-514350">
              <a:buAutoNum type="arabicPeriod"/>
            </a:pPr>
            <a:r>
              <a:rPr lang="ru-RU" altLang="ru-RU" sz="3200" dirty="0">
                <a:latin typeface="Arial" panose="020B0604020202020204" pitchFamily="34" charset="0"/>
                <a:cs typeface="Arial" panose="020B0604020202020204" pitchFamily="34" charset="0"/>
              </a:rPr>
              <a:t>Покупает как обычно, контракт загружает в ЕИС, исполнение в ЕИС или без ЕИС – контракты видим в ЕИС, но не все, поэтому проверки в основном плановые</a:t>
            </a:r>
          </a:p>
          <a:p>
            <a:pPr marL="514350" indent="-514350">
              <a:buAutoNum type="arabicPeriod"/>
            </a:pPr>
            <a:r>
              <a:rPr lang="ru-RU" altLang="ru-RU" sz="3200" dirty="0">
                <a:latin typeface="Arial" panose="020B0604020202020204" pitchFamily="34" charset="0"/>
                <a:cs typeface="Arial" panose="020B0604020202020204" pitchFamily="34" charset="0"/>
              </a:rPr>
              <a:t>Проводит закупку полностью через ЕИС – но он может так проводить не все контракты, поэтому всё равно нужны плановые проверки</a:t>
            </a:r>
          </a:p>
        </p:txBody>
      </p:sp>
    </p:spTree>
    <p:extLst>
      <p:ext uri="{BB962C8B-B14F-4D97-AF65-F5344CB8AC3E}">
        <p14:creationId xmlns:p14="http://schemas.microsoft.com/office/powerpoint/2010/main" val="27476758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Примеры из практики</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a:bodyPr>
          <a:lstStyle/>
          <a:p>
            <a:pPr>
              <a:spcBef>
                <a:spcPts val="600"/>
              </a:spcBef>
            </a:pPr>
            <a:r>
              <a:rPr lang="ru-RU" altLang="ru-RU" sz="2400" dirty="0">
                <a:latin typeface="Arial" panose="020B0604020202020204" pitchFamily="34" charset="0"/>
                <a:cs typeface="Arial" panose="020B0604020202020204" pitchFamily="34" charset="0"/>
              </a:rPr>
              <a:t>Заказчик и поставщик заключили контракт на поставку яиц куриных. Количество товара не определено, в приложении к контракту установлены лишь единица измерения и стоимость за единицу. Заказчик и поставщик на основании пункта 1.2 части 1 статьи 95 Закона № 44-ФЗ заключили дополнительное соглашение, в соответствии с которым увеличили количество товара на 10 процентов по всем позициям с пропорциональным увеличением его цены.</a:t>
            </a:r>
          </a:p>
          <a:p>
            <a:pPr>
              <a:spcBef>
                <a:spcPts val="600"/>
              </a:spcBef>
            </a:pPr>
            <a:r>
              <a:rPr lang="ru-RU" altLang="ru-RU" sz="2400" dirty="0">
                <a:latin typeface="Arial" panose="020B0604020202020204" pitchFamily="34" charset="0"/>
                <a:cs typeface="Arial" panose="020B0604020202020204" pitchFamily="34" charset="0"/>
              </a:rPr>
              <a:t>Однако согласно положениям контракта количество поставляемого товара не определено. Стороны изменили существенные условия контракта и нарушили требования части 2 статьи 34, части 1 статьи 95 Закона № 44-ФЗ.</a:t>
            </a:r>
          </a:p>
          <a:p>
            <a:pPr>
              <a:spcBef>
                <a:spcPts val="600"/>
              </a:spcBef>
            </a:pPr>
            <a:r>
              <a:rPr lang="ru-RU" altLang="ru-RU" sz="2400" dirty="0">
                <a:solidFill>
                  <a:srgbClr val="0000FF"/>
                </a:solidFill>
                <a:latin typeface="Arial" panose="020B0604020202020204" pitchFamily="34" charset="0"/>
                <a:cs typeface="Arial" panose="020B0604020202020204" pitchFamily="34" charset="0"/>
              </a:rPr>
              <a:t>постановление Московского УФАС от 16.04.2023 по делу № 077/04/7.32-4705/2024</a:t>
            </a:r>
            <a:endParaRPr lang="ru-RU" alt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84298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Акт приемки формы 0510452</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a:bodyPr>
          <a:lstStyle/>
          <a:p>
            <a:pPr>
              <a:spcBef>
                <a:spcPts val="600"/>
              </a:spcBef>
            </a:pPr>
            <a:r>
              <a:rPr lang="ru-RU" altLang="ru-RU" sz="2000" b="1" dirty="0">
                <a:latin typeface="Arial" panose="020B0604020202020204" pitchFamily="34" charset="0"/>
                <a:cs typeface="Arial" panose="020B0604020202020204" pitchFamily="34" charset="0"/>
              </a:rPr>
              <a:t>С 1 января 2024 г. государственные и муниципальные учреждения </a:t>
            </a:r>
            <a:r>
              <a:rPr lang="ru-RU" altLang="ru-RU" sz="2000" b="1" dirty="0">
                <a:solidFill>
                  <a:srgbClr val="FF0000"/>
                </a:solidFill>
                <a:latin typeface="Arial" panose="020B0604020202020204" pitchFamily="34" charset="0"/>
                <a:cs typeface="Arial" panose="020B0604020202020204" pitchFamily="34" charset="0"/>
              </a:rPr>
              <a:t>обязаны</a:t>
            </a:r>
            <a:r>
              <a:rPr lang="ru-RU" altLang="ru-RU" sz="2000" b="1" dirty="0">
                <a:latin typeface="Arial" panose="020B0604020202020204" pitchFamily="34" charset="0"/>
                <a:cs typeface="Arial" panose="020B0604020202020204" pitchFamily="34" charset="0"/>
              </a:rPr>
              <a:t> применять Акт приемки товаров, работ, услуг (Акт ф. 0510452). </a:t>
            </a:r>
          </a:p>
          <a:p>
            <a:pPr>
              <a:spcBef>
                <a:spcPts val="600"/>
              </a:spcBef>
            </a:pPr>
            <a:r>
              <a:rPr lang="en-US" altLang="ru-RU" sz="2000" dirty="0">
                <a:latin typeface="Arial" panose="020B0604020202020204" pitchFamily="34" charset="0"/>
                <a:cs typeface="Arial" panose="020B0604020202020204" pitchFamily="34" charset="0"/>
              </a:rPr>
              <a:t>(</a:t>
            </a:r>
            <a:r>
              <a:rPr lang="ru-RU" altLang="ru-RU" sz="2000" dirty="0">
                <a:latin typeface="Arial" panose="020B0604020202020204" pitchFamily="34" charset="0"/>
                <a:cs typeface="Arial" panose="020B0604020202020204" pitchFamily="34" charset="0"/>
              </a:rPr>
              <a:t>п. 2 приказа Минфина России от 28.06.2022 № 100н, приказ Минфина России от 15.04.2021 № 61н)</a:t>
            </a:r>
          </a:p>
          <a:p>
            <a:pPr>
              <a:spcBef>
                <a:spcPts val="600"/>
              </a:spcBef>
            </a:pPr>
            <a:r>
              <a:rPr lang="ru-RU" altLang="ru-RU" sz="2000" b="1" dirty="0">
                <a:latin typeface="Arial" panose="020B0604020202020204" pitchFamily="34" charset="0"/>
                <a:cs typeface="Arial" panose="020B0604020202020204" pitchFamily="34" charset="0"/>
              </a:rPr>
              <a:t>единственным случаем</a:t>
            </a:r>
            <a:r>
              <a:rPr lang="ru-RU" altLang="ru-RU" sz="2000" dirty="0">
                <a:latin typeface="Arial" panose="020B0604020202020204" pitchFamily="34" charset="0"/>
                <a:cs typeface="Arial" panose="020B0604020202020204" pitchFamily="34" charset="0"/>
              </a:rPr>
              <a:t>, когда Акт ф. 0510452 можно </a:t>
            </a:r>
            <a:r>
              <a:rPr lang="ru-RU" altLang="ru-RU" sz="2000" b="1" dirty="0">
                <a:latin typeface="Arial" panose="020B0604020202020204" pitchFamily="34" charset="0"/>
                <a:cs typeface="Arial" panose="020B0604020202020204" pitchFamily="34" charset="0"/>
              </a:rPr>
              <a:t>не оформлять</a:t>
            </a:r>
            <a:r>
              <a:rPr lang="ru-RU" altLang="ru-RU" sz="2000" dirty="0">
                <a:latin typeface="Arial" panose="020B0604020202020204" pitchFamily="34" charset="0"/>
                <a:cs typeface="Arial" panose="020B0604020202020204" pitchFamily="34" charset="0"/>
              </a:rPr>
              <a:t>, является </a:t>
            </a:r>
            <a:r>
              <a:rPr lang="ru-RU" altLang="ru-RU" sz="2000" b="1" dirty="0">
                <a:latin typeface="Arial" panose="020B0604020202020204" pitchFamily="34" charset="0"/>
                <a:cs typeface="Arial" panose="020B0604020202020204" pitchFamily="34" charset="0"/>
              </a:rPr>
              <a:t>приемка</a:t>
            </a:r>
            <a:r>
              <a:rPr lang="ru-RU" altLang="ru-RU" sz="2000" dirty="0">
                <a:latin typeface="Arial" panose="020B0604020202020204" pitchFamily="34" charset="0"/>
                <a:cs typeface="Arial" panose="020B0604020202020204" pitchFamily="34" charset="0"/>
              </a:rPr>
              <a:t> товаров, работ, услуг </a:t>
            </a:r>
            <a:r>
              <a:rPr lang="ru-RU" altLang="ru-RU" sz="2000" b="1" dirty="0">
                <a:latin typeface="Arial" panose="020B0604020202020204" pitchFamily="34" charset="0"/>
                <a:cs typeface="Arial" panose="020B0604020202020204" pitchFamily="34" charset="0"/>
              </a:rPr>
              <a:t>по контрактам, информация о которых размещена в реестре контрактов в ЕИС</a:t>
            </a:r>
          </a:p>
          <a:p>
            <a:pPr>
              <a:spcBef>
                <a:spcPts val="600"/>
              </a:spcBef>
            </a:pPr>
            <a:r>
              <a:rPr lang="ru-RU" altLang="ru-RU" sz="2000" dirty="0">
                <a:latin typeface="Arial" panose="020B0604020202020204" pitchFamily="34" charset="0"/>
                <a:cs typeface="Arial" panose="020B0604020202020204" pitchFamily="34" charset="0"/>
              </a:rPr>
              <a:t>Ч. 1 ст. 103 Закона № 44-ФЗ: В реестр контрактов не включается информация о контрактах, заключенных в соответствии с пунктами </a:t>
            </a:r>
            <a:r>
              <a:rPr lang="ru-RU" altLang="ru-RU" sz="2000" b="1" dirty="0">
                <a:solidFill>
                  <a:srgbClr val="FF0000"/>
                </a:solidFill>
                <a:latin typeface="Arial" panose="020B0604020202020204" pitchFamily="34" charset="0"/>
                <a:cs typeface="Arial" panose="020B0604020202020204" pitchFamily="34" charset="0"/>
              </a:rPr>
              <a:t>4 и 5, 23, 42, 44 и пунктом 46</a:t>
            </a:r>
            <a:r>
              <a:rPr lang="ru-RU" altLang="ru-RU" sz="2000" dirty="0">
                <a:solidFill>
                  <a:srgbClr val="FF0000"/>
                </a:solidFill>
                <a:latin typeface="Arial" panose="020B0604020202020204" pitchFamily="34" charset="0"/>
                <a:cs typeface="Arial" panose="020B0604020202020204" pitchFamily="34" charset="0"/>
              </a:rPr>
              <a:t> </a:t>
            </a:r>
            <a:r>
              <a:rPr lang="ru-RU" altLang="ru-RU" sz="2000" dirty="0">
                <a:latin typeface="Arial" panose="020B0604020202020204" pitchFamily="34" charset="0"/>
                <a:cs typeface="Arial" panose="020B0604020202020204" pitchFamily="34" charset="0"/>
              </a:rPr>
              <a:t>(</a:t>
            </a:r>
            <a:r>
              <a:rPr lang="ru-RU" altLang="ru-RU" sz="2000" u="sng" dirty="0">
                <a:latin typeface="Arial" panose="020B0604020202020204" pitchFamily="34" charset="0"/>
                <a:cs typeface="Arial" panose="020B0604020202020204" pitchFamily="34" charset="0"/>
              </a:rPr>
              <a:t>с физическими лицами</a:t>
            </a:r>
            <a:r>
              <a:rPr lang="ru-RU" altLang="ru-RU" sz="2000" dirty="0">
                <a:latin typeface="Arial" panose="020B0604020202020204" pitchFamily="34" charset="0"/>
                <a:cs typeface="Arial" panose="020B0604020202020204" pitchFamily="34" charset="0"/>
              </a:rPr>
              <a:t>) части 1 статьи 93</a:t>
            </a:r>
          </a:p>
          <a:p>
            <a:pPr>
              <a:spcBef>
                <a:spcPts val="600"/>
              </a:spcBef>
            </a:pPr>
            <a:r>
              <a:rPr lang="ru-RU" altLang="ru-RU" sz="2000" dirty="0">
                <a:latin typeface="Arial" panose="020B0604020202020204" pitchFamily="34" charset="0"/>
                <a:cs typeface="Arial" panose="020B0604020202020204" pitchFamily="34" charset="0"/>
              </a:rPr>
              <a:t>С даты подписания Акта ф. 0510452 считается срок оплаты</a:t>
            </a:r>
            <a:endParaRPr lang="en-US" altLang="ru-RU" sz="2000" dirty="0">
              <a:latin typeface="Arial" panose="020B0604020202020204" pitchFamily="34" charset="0"/>
              <a:cs typeface="Arial" panose="020B0604020202020204" pitchFamily="34" charset="0"/>
            </a:endParaRPr>
          </a:p>
          <a:p>
            <a:pPr>
              <a:spcBef>
                <a:spcPts val="600"/>
              </a:spcBef>
            </a:pPr>
            <a:r>
              <a:rPr lang="ru-RU" altLang="ru-RU" sz="2000" dirty="0">
                <a:latin typeface="Arial" panose="020B0604020202020204" pitchFamily="34" charset="0"/>
                <a:cs typeface="Arial" panose="020B0604020202020204" pitchFamily="34" charset="0"/>
              </a:rPr>
              <a:t>Акт ф. 0510452 формируется ответственным исполнителем из состава приемочной комиссии, уполномоченным на его формирование, или иным уполномоченным лицом</a:t>
            </a:r>
            <a:endParaRPr lang="en-US" altLang="ru-RU" sz="2000" dirty="0">
              <a:latin typeface="Arial" panose="020B0604020202020204" pitchFamily="34" charset="0"/>
              <a:cs typeface="Arial" panose="020B0604020202020204" pitchFamily="34" charset="0"/>
            </a:endParaRPr>
          </a:p>
          <a:p>
            <a:pPr>
              <a:spcBef>
                <a:spcPts val="600"/>
              </a:spcBef>
            </a:pPr>
            <a:r>
              <a:rPr lang="ru-RU" altLang="ru-RU" sz="2000" b="1" dirty="0">
                <a:latin typeface="Arial" panose="020B0604020202020204" pitchFamily="34" charset="0"/>
                <a:cs typeface="Arial" panose="020B0604020202020204" pitchFamily="34" charset="0"/>
              </a:rPr>
              <a:t>ч. 4 ст. 15.15.6 КоАП РФ</a:t>
            </a:r>
            <a:r>
              <a:rPr lang="en-US" altLang="ru-RU" sz="2000" b="1" dirty="0">
                <a:latin typeface="Arial" panose="020B0604020202020204" pitchFamily="34" charset="0"/>
                <a:cs typeface="Arial" panose="020B0604020202020204" pitchFamily="34" charset="0"/>
              </a:rPr>
              <a:t> </a:t>
            </a:r>
            <a:r>
              <a:rPr lang="en-US" altLang="ru-RU" sz="2000" dirty="0">
                <a:latin typeface="Arial" panose="020B0604020202020204" pitchFamily="34" charset="0"/>
                <a:cs typeface="Arial" panose="020B0604020202020204" pitchFamily="34" charset="0"/>
              </a:rPr>
              <a:t>- </a:t>
            </a:r>
            <a:r>
              <a:rPr lang="ru-RU" altLang="ru-RU" sz="2000" dirty="0">
                <a:latin typeface="Arial" panose="020B0604020202020204" pitchFamily="34" charset="0"/>
                <a:cs typeface="Arial" panose="020B0604020202020204" pitchFamily="34" charset="0"/>
              </a:rPr>
              <a:t>штраф в размере от 15 000 до 50 000 руб. за грубое нарушение требований к бюджетному (бухгалтерскому) учету</a:t>
            </a:r>
            <a:r>
              <a:rPr lang="en-US" altLang="ru-RU" sz="2000" dirty="0">
                <a:latin typeface="Arial" panose="020B0604020202020204" pitchFamily="34" charset="0"/>
                <a:cs typeface="Arial" panose="020B0604020202020204" pitchFamily="34" charset="0"/>
              </a:rPr>
              <a:t> (</a:t>
            </a:r>
            <a:r>
              <a:rPr lang="ru-RU" altLang="ru-RU" sz="2000" dirty="0">
                <a:latin typeface="Arial" panose="020B0604020202020204" pitchFamily="34" charset="0"/>
                <a:cs typeface="Arial" panose="020B0604020202020204" pitchFamily="34" charset="0"/>
              </a:rPr>
              <a:t>отсутствие первичных учетных документов, составленных по обязательной унифицированной форме</a:t>
            </a:r>
            <a:r>
              <a:rPr lang="en-US" altLang="ru-RU" sz="2000" dirty="0">
                <a:latin typeface="Arial" panose="020B0604020202020204" pitchFamily="34" charset="0"/>
                <a:cs typeface="Arial" panose="020B0604020202020204" pitchFamily="34" charset="0"/>
              </a:rPr>
              <a:t>)</a:t>
            </a:r>
            <a:endParaRPr lang="ru-RU" alt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100372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Акт приемки формы 0510452</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fontScale="92500"/>
          </a:bodyPr>
          <a:lstStyle/>
          <a:p>
            <a:pPr>
              <a:spcBef>
                <a:spcPts val="600"/>
              </a:spcBef>
            </a:pPr>
            <a:r>
              <a:rPr lang="ru-RU" altLang="ru-RU" dirty="0">
                <a:latin typeface="Arial" panose="020B0604020202020204" pitchFamily="34" charset="0"/>
                <a:cs typeface="Arial" panose="020B0604020202020204" pitchFamily="34" charset="0"/>
              </a:rPr>
              <a:t>Если у заказчика сформирована приемочная комиссия, то п. 64.28 Методических указаний № 61н требует, чтобы Акт ф. 0510452 был подписан всеми членами такой комиссии с использованием простых электронных подписей. В свою очередь, председатель комиссии подписывает Акт ф. 0510452, а руководитель учреждения – утверждает его с использованием квалифицированной электронной подписи.</a:t>
            </a:r>
          </a:p>
          <a:p>
            <a:pPr marL="0" indent="0">
              <a:spcBef>
                <a:spcPts val="600"/>
              </a:spcBef>
              <a:buNone/>
            </a:pPr>
            <a:r>
              <a:rPr lang="ru-RU" altLang="ru-RU" dirty="0">
                <a:latin typeface="Arial" panose="020B0604020202020204" pitchFamily="34" charset="0"/>
                <a:cs typeface="Arial" panose="020B0604020202020204" pitchFamily="34" charset="0"/>
              </a:rPr>
              <a:t>Возможность оформления Акта ф. 0510452 только на бумажном носителе предусмотрена только в двух случаях:</a:t>
            </a:r>
          </a:p>
          <a:p>
            <a:pPr>
              <a:spcBef>
                <a:spcPts val="600"/>
              </a:spcBef>
            </a:pPr>
            <a:r>
              <a:rPr lang="ru-RU" altLang="ru-RU" dirty="0">
                <a:latin typeface="Arial" panose="020B0604020202020204" pitchFamily="34" charset="0"/>
                <a:cs typeface="Arial" panose="020B0604020202020204" pitchFamily="34" charset="0"/>
              </a:rPr>
              <a:t>если нет организационно-технической возможности формировать и хранить документ в электронном виде;</a:t>
            </a:r>
          </a:p>
          <a:p>
            <a:pPr>
              <a:spcBef>
                <a:spcPts val="600"/>
              </a:spcBef>
            </a:pPr>
            <a:r>
              <a:rPr lang="ru-RU" altLang="ru-RU" dirty="0">
                <a:latin typeface="Arial" panose="020B0604020202020204" pitchFamily="34" charset="0"/>
                <a:cs typeface="Arial" panose="020B0604020202020204" pitchFamily="34" charset="0"/>
              </a:rPr>
              <a:t>если федеральными законами или иными НПА установлено требование составлять (хранить) его исключительно на бумажном носителе.</a:t>
            </a:r>
          </a:p>
          <a:p>
            <a:pPr>
              <a:spcBef>
                <a:spcPts val="600"/>
              </a:spcBef>
            </a:pPr>
            <a:r>
              <a:rPr lang="ru-RU" altLang="ru-RU" b="1" dirty="0">
                <a:latin typeface="Arial" panose="020B0604020202020204" pitchFamily="34" charset="0"/>
                <a:cs typeface="Arial" panose="020B0604020202020204" pitchFamily="34" charset="0"/>
              </a:rPr>
              <a:t>ИКЗ указывается </a:t>
            </a:r>
            <a:r>
              <a:rPr lang="ru-RU" altLang="ru-RU" dirty="0">
                <a:latin typeface="Arial" panose="020B0604020202020204" pitchFamily="34" charset="0"/>
                <a:cs typeface="Arial" panose="020B0604020202020204" pitchFamily="34" charset="0"/>
              </a:rPr>
              <a:t>в графе «Основание приемки товаров, работ, услуг»</a:t>
            </a:r>
          </a:p>
        </p:txBody>
      </p:sp>
    </p:spTree>
    <p:extLst>
      <p:ext uri="{BB962C8B-B14F-4D97-AF65-F5344CB8AC3E}">
        <p14:creationId xmlns:p14="http://schemas.microsoft.com/office/powerpoint/2010/main" val="39675416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Акт приемки формы 0510452</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Autofit/>
          </a:bodyPr>
          <a:lstStyle/>
          <a:p>
            <a:pPr>
              <a:spcBef>
                <a:spcPts val="600"/>
              </a:spcBef>
            </a:pPr>
            <a:r>
              <a:rPr lang="ru-RU" altLang="ru-RU" sz="2000" dirty="0">
                <a:latin typeface="Arial" panose="020B0604020202020204" pitchFamily="34" charset="0"/>
                <a:cs typeface="Arial" panose="020B0604020202020204" pitchFamily="34" charset="0"/>
              </a:rPr>
              <a:t>В случае осуществления приемки без создания заказчиком приемочной комиссии по строке «Документ — основание о создании приемочной комиссии» Акта ф. 0510452 отражается отметка об отсутствии приемочной комиссии (например, «решение о создании комиссии не принято») либо проставляется прочерк. В указанном случае Акт ф. 0510452 формируется заказчиком и подписывается ответственным лицом заказчика, принявшим товары, работы, услуги, и утверждается подписью руководителя учреждения.</a:t>
            </a:r>
          </a:p>
          <a:p>
            <a:pPr>
              <a:spcBef>
                <a:spcPts val="600"/>
              </a:spcBef>
            </a:pPr>
            <a:r>
              <a:rPr lang="ru-RU" altLang="ru-RU" sz="2000" dirty="0">
                <a:latin typeface="Arial" panose="020B0604020202020204" pitchFamily="34" charset="0"/>
                <a:cs typeface="Arial" panose="020B0604020202020204" pitchFamily="34" charset="0"/>
              </a:rPr>
              <a:t>Акт ф. 0510452 «формируется … с обязательным участием представителя отправителя (поставщика) или представителя незаинтересованной организации».</a:t>
            </a:r>
          </a:p>
          <a:p>
            <a:pPr>
              <a:spcBef>
                <a:spcPts val="600"/>
              </a:spcBef>
            </a:pPr>
            <a:r>
              <a:rPr lang="ru-RU" altLang="ru-RU" sz="2000" dirty="0">
                <a:latin typeface="Arial" panose="020B0604020202020204" pitchFamily="34" charset="0"/>
                <a:cs typeface="Arial" panose="020B0604020202020204" pitchFamily="34" charset="0"/>
              </a:rPr>
              <a:t>Рекомендовать заказчикам включать в контракты условие, возлагающее на поставщика обязанность обеспечить присутствие при приемке своего уполномоченного представителя для оформления Акта ф. 0510452.</a:t>
            </a:r>
          </a:p>
          <a:p>
            <a:pPr>
              <a:spcBef>
                <a:spcPts val="600"/>
              </a:spcBef>
            </a:pPr>
            <a:r>
              <a:rPr lang="ru-RU" altLang="ru-RU" sz="2000" b="1" dirty="0">
                <a:latin typeface="Arial" panose="020B0604020202020204" pitchFamily="34" charset="0"/>
                <a:cs typeface="Arial" panose="020B0604020202020204" pitchFamily="34" charset="0"/>
              </a:rPr>
              <a:t>Как поставщику подписать Акт </a:t>
            </a:r>
            <a:r>
              <a:rPr lang="ru-RU" sz="2000" b="1" i="0" dirty="0">
                <a:solidFill>
                  <a:srgbClr val="0F172A"/>
                </a:solidFill>
                <a:effectLst/>
                <a:latin typeface="Arial" panose="020B0604020202020204" pitchFamily="34" charset="0"/>
                <a:cs typeface="Arial" panose="020B0604020202020204" pitchFamily="34" charset="0"/>
              </a:rPr>
              <a:t>ф. 0510452:</a:t>
            </a:r>
          </a:p>
          <a:p>
            <a:pPr algn="l">
              <a:buFont typeface="+mj-lt"/>
              <a:buAutoNum type="arabicPeriod"/>
            </a:pPr>
            <a:r>
              <a:rPr lang="ru-RU" sz="2000" b="0" i="0" dirty="0">
                <a:solidFill>
                  <a:srgbClr val="0F172A"/>
                </a:solidFill>
                <a:effectLst/>
                <a:latin typeface="Arial" panose="020B0604020202020204" pitchFamily="34" charset="0"/>
                <a:cs typeface="Arial" panose="020B0604020202020204" pitchFamily="34" charset="0"/>
              </a:rPr>
              <a:t> лично или представитель поставщика по доверенности;</a:t>
            </a:r>
          </a:p>
          <a:p>
            <a:pPr algn="l">
              <a:buFont typeface="+mj-lt"/>
              <a:buAutoNum type="arabicPeriod"/>
            </a:pPr>
            <a:r>
              <a:rPr lang="ru-RU" sz="2000" dirty="0">
                <a:solidFill>
                  <a:srgbClr val="0F172A"/>
                </a:solidFill>
                <a:latin typeface="Arial" panose="020B0604020202020204" pitchFamily="34" charset="0"/>
                <a:cs typeface="Arial" panose="020B0604020202020204" pitchFamily="34" charset="0"/>
              </a:rPr>
              <a:t> </a:t>
            </a:r>
            <a:r>
              <a:rPr lang="ru-RU" sz="2000" b="0" i="0" dirty="0">
                <a:solidFill>
                  <a:srgbClr val="0F172A"/>
                </a:solidFill>
                <a:effectLst/>
                <a:latin typeface="Arial" panose="020B0604020202020204" pitchFamily="34" charset="0"/>
                <a:cs typeface="Arial" panose="020B0604020202020204" pitchFamily="34" charset="0"/>
              </a:rPr>
              <a:t>использование электронного документооборота, т. к. усиленная квалифицированная электронная подпись признается аналогом собственноручной подписи лица;</a:t>
            </a:r>
          </a:p>
          <a:p>
            <a:pPr algn="l">
              <a:buFont typeface="+mj-lt"/>
              <a:buAutoNum type="arabicPeriod"/>
            </a:pPr>
            <a:r>
              <a:rPr lang="ru-RU" sz="2000" b="0" i="0" dirty="0">
                <a:solidFill>
                  <a:srgbClr val="0F172A"/>
                </a:solidFill>
                <a:effectLst/>
                <a:latin typeface="Arial" panose="020B0604020202020204" pitchFamily="34" charset="0"/>
                <a:cs typeface="Arial" panose="020B0604020202020204" pitchFamily="34" charset="0"/>
              </a:rPr>
              <a:t> наделить необходимыми полномочиями, например, представителя транспортной компании.</a:t>
            </a:r>
          </a:p>
          <a:p>
            <a:pPr>
              <a:spcBef>
                <a:spcPts val="600"/>
              </a:spcBef>
            </a:pPr>
            <a:endParaRPr lang="ru-RU" altLang="ru-RU" sz="2000" dirty="0">
              <a:latin typeface="Arial" panose="020B0604020202020204" pitchFamily="34" charset="0"/>
              <a:cs typeface="Arial" panose="020B0604020202020204" pitchFamily="34" charset="0"/>
            </a:endParaRPr>
          </a:p>
          <a:p>
            <a:pPr>
              <a:spcBef>
                <a:spcPts val="600"/>
              </a:spcBef>
            </a:pPr>
            <a:endParaRPr lang="ru-RU" alt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49901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Заголовок 1"/>
          <p:cNvSpPr>
            <a:spLocks noGrp="1"/>
          </p:cNvSpPr>
          <p:nvPr>
            <p:ph type="title"/>
          </p:nvPr>
        </p:nvSpPr>
        <p:spPr/>
        <p:txBody>
          <a:bodyPr>
            <a:normAutofit fontScale="90000"/>
          </a:bodyPr>
          <a:lstStyle/>
          <a:p>
            <a:pPr algn="ctr"/>
            <a:r>
              <a:rPr lang="ru-RU" altLang="ru-RU" sz="4000" b="1" dirty="0"/>
              <a:t>Ответственность за неиспользование типового контракта</a:t>
            </a:r>
          </a:p>
        </p:txBody>
      </p:sp>
      <p:sp>
        <p:nvSpPr>
          <p:cNvPr id="55299" name="Объект 2"/>
          <p:cNvSpPr>
            <a:spLocks noGrp="1"/>
          </p:cNvSpPr>
          <p:nvPr>
            <p:ph idx="4294967295"/>
          </p:nvPr>
        </p:nvSpPr>
        <p:spPr>
          <a:xfrm>
            <a:off x="0" y="1698625"/>
            <a:ext cx="11315700" cy="4903788"/>
          </a:xfrm>
          <a:prstGeom prst="rect">
            <a:avLst/>
          </a:prstGeom>
        </p:spPr>
        <p:txBody>
          <a:bodyPr>
            <a:normAutofit/>
          </a:bodyPr>
          <a:lstStyle/>
          <a:p>
            <a:r>
              <a:rPr lang="ru-RU" altLang="ru-RU" dirty="0"/>
              <a:t>«…</a:t>
            </a:r>
            <a:r>
              <a:rPr lang="ru-RU" altLang="ru-RU" b="1" dirty="0"/>
              <a:t>неприменение</a:t>
            </a:r>
            <a:r>
              <a:rPr lang="ru-RU" altLang="ru-RU" dirty="0"/>
              <a:t> утвержденных типовых контрактов (типовых условий) является нарушением пункта 1 части 1 статьи 33 Закона N 44-ФЗ и квалифицируется </a:t>
            </a:r>
            <a:r>
              <a:rPr lang="ru-RU" altLang="ru-RU" b="1" dirty="0"/>
              <a:t>частью 4.2 статьи 7.30(до 1 марта 2025 г.)  </a:t>
            </a:r>
            <a:r>
              <a:rPr lang="ru-RU" altLang="ru-RU" dirty="0"/>
              <a:t>Кодекса Российской Федерации об административных правонарушениях как утверждение конкурсной документации с нарушением требований Закона N 44-ФЗ.»</a:t>
            </a:r>
          </a:p>
          <a:p>
            <a:r>
              <a:rPr lang="ru-RU" altLang="ru-RU" sz="2400" i="1" dirty="0"/>
              <a:t>Письмо Министерства экономического развития РФ от 14 сентября 2016 г. N Д28и-2549</a:t>
            </a:r>
          </a:p>
          <a:p>
            <a:endParaRPr lang="ru-RU" altLang="ru-RU" dirty="0"/>
          </a:p>
          <a:p>
            <a:r>
              <a:rPr lang="ru-RU" altLang="ru-RU" dirty="0"/>
              <a:t>Штраф = обычно 3 000 рублей</a:t>
            </a:r>
          </a:p>
          <a:p>
            <a:endParaRPr lang="ru-RU" altLang="ru-RU" dirty="0"/>
          </a:p>
          <a:p>
            <a:endParaRPr lang="ru-RU" altLang="ru-RU" dirty="0"/>
          </a:p>
        </p:txBody>
      </p:sp>
    </p:spTree>
    <p:extLst>
      <p:ext uri="{BB962C8B-B14F-4D97-AF65-F5344CB8AC3E}">
        <p14:creationId xmlns:p14="http://schemas.microsoft.com/office/powerpoint/2010/main" val="171247246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Заголовок 1"/>
          <p:cNvSpPr>
            <a:spLocks noGrp="1"/>
          </p:cNvSpPr>
          <p:nvPr>
            <p:ph type="title"/>
          </p:nvPr>
        </p:nvSpPr>
        <p:spPr/>
        <p:txBody>
          <a:bodyPr/>
          <a:lstStyle/>
          <a:p>
            <a:pPr algn="ctr"/>
            <a:r>
              <a:rPr lang="ru-RU" altLang="ru-RU" sz="4000" b="1" dirty="0">
                <a:cs typeface="Arial" panose="020B0604020202020204" pitchFamily="34" charset="0"/>
              </a:rPr>
              <a:t>ТРУ без контракта</a:t>
            </a:r>
          </a:p>
        </p:txBody>
      </p:sp>
      <p:sp>
        <p:nvSpPr>
          <p:cNvPr id="72707" name="Объект 2"/>
          <p:cNvSpPr>
            <a:spLocks noGrp="1"/>
          </p:cNvSpPr>
          <p:nvPr>
            <p:ph idx="4294967295"/>
          </p:nvPr>
        </p:nvSpPr>
        <p:spPr>
          <a:xfrm>
            <a:off x="0" y="1520825"/>
            <a:ext cx="11531600" cy="5057775"/>
          </a:xfrm>
          <a:prstGeom prst="rect">
            <a:avLst/>
          </a:prstGeom>
        </p:spPr>
        <p:txBody>
          <a:bodyPr>
            <a:normAutofit lnSpcReduction="10000"/>
          </a:bodyPr>
          <a:lstStyle/>
          <a:p>
            <a:pPr>
              <a:defRPr/>
            </a:pPr>
            <a:r>
              <a:rPr lang="ru-RU" altLang="ru-RU" dirty="0">
                <a:cs typeface="Arial" panose="020B0604020202020204" pitchFamily="34" charset="0"/>
              </a:rPr>
              <a:t>По окончании срока действия договора по предоставлению и эксплуатации на объектах заказчика строительной техники (автотранспорта) с экипажем исполнителем оказаны услуги техникой с экипажем, которые </a:t>
            </a:r>
            <a:r>
              <a:rPr lang="ru-RU" altLang="ru-RU" dirty="0">
                <a:solidFill>
                  <a:srgbClr val="0000FF"/>
                </a:solidFill>
                <a:cs typeface="Arial" panose="020B0604020202020204" pitchFamily="34" charset="0"/>
              </a:rPr>
              <a:t>приняты</a:t>
            </a:r>
            <a:r>
              <a:rPr lang="ru-RU" altLang="ru-RU" dirty="0">
                <a:cs typeface="Arial" panose="020B0604020202020204" pitchFamily="34" charset="0"/>
              </a:rPr>
              <a:t> по акту без замечаний и возражений. </a:t>
            </a:r>
          </a:p>
          <a:p>
            <a:pPr>
              <a:defRPr/>
            </a:pPr>
            <a:r>
              <a:rPr lang="ru-RU" altLang="ru-RU" dirty="0">
                <a:cs typeface="Arial" panose="020B0604020202020204" pitchFamily="34" charset="0"/>
              </a:rPr>
              <a:t>Но заказчик платить отказался. </a:t>
            </a:r>
          </a:p>
          <a:p>
            <a:pPr>
              <a:defRPr/>
            </a:pPr>
            <a:r>
              <a:rPr lang="ru-RU" altLang="ru-RU" dirty="0">
                <a:cs typeface="Arial" panose="020B0604020202020204" pitchFamily="34" charset="0"/>
              </a:rPr>
              <a:t>Исполнитель обратился в суд и 3 инстанции проиграл. Суд указал, что </a:t>
            </a:r>
            <a:r>
              <a:rPr lang="ru-RU" altLang="ru-RU" dirty="0">
                <a:solidFill>
                  <a:srgbClr val="0000FF"/>
                </a:solidFill>
                <a:cs typeface="Arial" panose="020B0604020202020204" pitchFamily="34" charset="0"/>
              </a:rPr>
              <a:t>не подлежит взысканию плата за фактически оказанные услуги для государственных нужд в отсутствие заключенного государственного контракта (который на момент оказания услуг закончился)</a:t>
            </a:r>
            <a:r>
              <a:rPr lang="ru-RU" altLang="ru-RU" dirty="0">
                <a:cs typeface="Arial" panose="020B0604020202020204" pitchFamily="34" charset="0"/>
              </a:rPr>
              <a:t>. </a:t>
            </a:r>
          </a:p>
          <a:p>
            <a:pPr>
              <a:defRPr/>
            </a:pPr>
            <a:endParaRPr lang="ru-RU" altLang="ru-RU" dirty="0">
              <a:cs typeface="Arial" panose="020B0604020202020204" pitchFamily="34" charset="0"/>
            </a:endParaRPr>
          </a:p>
          <a:p>
            <a:pPr>
              <a:defRPr/>
            </a:pPr>
            <a:r>
              <a:rPr lang="ru-RU" altLang="ru-RU" dirty="0">
                <a:cs typeface="Arial" panose="020B0604020202020204" pitchFamily="34" charset="0"/>
              </a:rPr>
              <a:t>Дело N А04-8753/2017: </a:t>
            </a:r>
            <a:r>
              <a:rPr lang="ru-RU" altLang="ru-RU" dirty="0">
                <a:cs typeface="Arial" panose="020B0604020202020204" pitchFamily="34" charset="0"/>
                <a:hlinkClick r:id="rId2"/>
              </a:rPr>
              <a:t>https://clck.ru/EGcRn</a:t>
            </a:r>
            <a:r>
              <a:rPr lang="ru-RU" altLang="ru-RU" dirty="0">
                <a:cs typeface="Arial" panose="020B0604020202020204" pitchFamily="34" charset="0"/>
              </a:rPr>
              <a:t> </a:t>
            </a:r>
          </a:p>
        </p:txBody>
      </p:sp>
    </p:spTree>
    <p:extLst>
      <p:ext uri="{BB962C8B-B14F-4D97-AF65-F5344CB8AC3E}">
        <p14:creationId xmlns:p14="http://schemas.microsoft.com/office/powerpoint/2010/main" val="219853454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Заголовок 1"/>
          <p:cNvSpPr>
            <a:spLocks noGrp="1"/>
          </p:cNvSpPr>
          <p:nvPr>
            <p:ph type="title"/>
          </p:nvPr>
        </p:nvSpPr>
        <p:spPr/>
        <p:txBody>
          <a:bodyPr/>
          <a:lstStyle/>
          <a:p>
            <a:r>
              <a:rPr lang="ru-RU" altLang="ru-RU" dirty="0">
                <a:cs typeface="Arial" panose="020B0604020202020204" pitchFamily="34" charset="0"/>
              </a:rPr>
              <a:t>Приёмка без контракта</a:t>
            </a:r>
          </a:p>
        </p:txBody>
      </p:sp>
      <p:sp>
        <p:nvSpPr>
          <p:cNvPr id="8195" name="Объект 2"/>
          <p:cNvSpPr>
            <a:spLocks noGrp="1"/>
          </p:cNvSpPr>
          <p:nvPr>
            <p:ph idx="4294967295"/>
          </p:nvPr>
        </p:nvSpPr>
        <p:spPr>
          <a:xfrm>
            <a:off x="0" y="1801813"/>
            <a:ext cx="11614150" cy="4845050"/>
          </a:xfrm>
          <a:prstGeom prst="rect">
            <a:avLst/>
          </a:prstGeom>
        </p:spPr>
        <p:txBody>
          <a:bodyPr/>
          <a:lstStyle/>
          <a:p>
            <a:r>
              <a:rPr lang="ru-RU" altLang="ru-RU" dirty="0">
                <a:cs typeface="Arial" panose="020B0604020202020204" pitchFamily="34" charset="0"/>
              </a:rPr>
              <a:t>Поставка товаров, выполнение работ или оказание услуг в целях удовлетворения государственных или муниципальных нужд в отсутствие государственного или муниципального контракта не порождает у исполнителя право требовать оплаты соответствующего предоставления</a:t>
            </a:r>
          </a:p>
          <a:p>
            <a:r>
              <a:rPr lang="ru-RU" altLang="ru-RU" b="1" dirty="0">
                <a:cs typeface="Arial" panose="020B0604020202020204" pitchFamily="34" charset="0"/>
              </a:rPr>
              <a:t>Исключение: </a:t>
            </a:r>
            <a:r>
              <a:rPr lang="ru-RU" altLang="ru-RU" dirty="0">
                <a:cs typeface="Arial" panose="020B0604020202020204" pitchFamily="34" charset="0"/>
              </a:rPr>
              <a:t>случаи форс-мажора, невозможность поставщика отказаться от поставки товара, выполнения работ, оказания услуг (например, ликвидация ЧС, вывоз ТБО и т.п.)</a:t>
            </a:r>
          </a:p>
          <a:p>
            <a:endParaRPr lang="ru-RU" altLang="ru-RU" dirty="0">
              <a:cs typeface="Arial" panose="020B0604020202020204" pitchFamily="34" charset="0"/>
            </a:endParaRPr>
          </a:p>
        </p:txBody>
      </p:sp>
    </p:spTree>
    <p:extLst>
      <p:ext uri="{BB962C8B-B14F-4D97-AF65-F5344CB8AC3E}">
        <p14:creationId xmlns:p14="http://schemas.microsoft.com/office/powerpoint/2010/main" val="62329970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8F72A6-76E6-4131-99CE-9DCA66A17F2C}"/>
              </a:ext>
            </a:extLst>
          </p:cNvPr>
          <p:cNvSpPr>
            <a:spLocks noGrp="1"/>
          </p:cNvSpPr>
          <p:nvPr>
            <p:ph type="title"/>
          </p:nvPr>
        </p:nvSpPr>
        <p:spPr/>
        <p:txBody>
          <a:bodyPr/>
          <a:lstStyle/>
          <a:p>
            <a:endParaRPr lang="ru-RU"/>
          </a:p>
        </p:txBody>
      </p:sp>
      <p:sp>
        <p:nvSpPr>
          <p:cNvPr id="8194" name="Объект 2"/>
          <p:cNvSpPr>
            <a:spLocks noGrp="1"/>
          </p:cNvSpPr>
          <p:nvPr>
            <p:ph idx="4294967295"/>
          </p:nvPr>
        </p:nvSpPr>
        <p:spPr>
          <a:xfrm>
            <a:off x="565150" y="1293813"/>
            <a:ext cx="11626850" cy="5356225"/>
          </a:xfrm>
          <a:prstGeom prst="rect">
            <a:avLst/>
          </a:prstGeom>
        </p:spPr>
        <p:txBody>
          <a:bodyPr>
            <a:normAutofit/>
          </a:bodyPr>
          <a:lstStyle/>
          <a:p>
            <a:pPr>
              <a:spcBef>
                <a:spcPts val="450"/>
              </a:spcBef>
            </a:pPr>
            <a:r>
              <a:rPr lang="ru-RU" altLang="ru-RU" sz="2200" dirty="0">
                <a:cs typeface="Arial" panose="020B0604020202020204" pitchFamily="34" charset="0"/>
                <a:sym typeface="Wingdings" panose="05000000000000000000" pitchFamily="2" charset="2"/>
              </a:rPr>
              <a:t>Стороны не вправе дополнительным соглашением изменять сроки выполнения работ по государственному (муниципальному) контракту, если иное не установлено законом и заключенным в соответствии с ним контрактом.</a:t>
            </a:r>
          </a:p>
          <a:p>
            <a:pPr>
              <a:spcBef>
                <a:spcPts val="450"/>
              </a:spcBef>
            </a:pPr>
            <a:r>
              <a:rPr lang="ru-RU" altLang="ru-RU" sz="2200" dirty="0">
                <a:cs typeface="Arial" panose="020B0604020202020204" pitchFamily="34" charset="0"/>
                <a:sym typeface="Wingdings" panose="05000000000000000000" pitchFamily="2" charset="2"/>
              </a:rPr>
              <a:t>Стороны государственного (муниципального) контракта по общему правилу не вправе заключать дополнительное соглашение, предусматривающее увеличение цены контракта более чем на 10%. Условие дополнительного соглашения, увеличивающее цену контракта более чем на 10%, является ничтожным, если иное не следует из закона.</a:t>
            </a:r>
          </a:p>
          <a:p>
            <a:pPr>
              <a:spcBef>
                <a:spcPts val="450"/>
              </a:spcBef>
            </a:pPr>
            <a:r>
              <a:rPr lang="ru-RU" altLang="ru-RU" sz="2200" dirty="0">
                <a:cs typeface="Arial" panose="020B0604020202020204" pitchFamily="34" charset="0"/>
                <a:sym typeface="Wingdings" panose="05000000000000000000" pitchFamily="2" charset="2"/>
              </a:rPr>
              <a:t>Отсутствие в государственном (муниципальном) контракте упоминания о каком-либо конкретном существенном нарушении обязательств, являющемся основанием для одностороннего отказа, не может свидетельствовать об отсутствии у стороны такого права, если в контракте содержится общее указание на право стороны на односторонний отказ.</a:t>
            </a:r>
          </a:p>
          <a:p>
            <a:pPr>
              <a:spcBef>
                <a:spcPts val="450"/>
              </a:spcBef>
            </a:pPr>
            <a:r>
              <a:rPr lang="ru-RU" altLang="ru-RU" sz="2200" dirty="0">
                <a:cs typeface="Arial" panose="020B0604020202020204" pitchFamily="34" charset="0"/>
                <a:sym typeface="Wingdings" panose="05000000000000000000" pitchFamily="2" charset="2"/>
              </a:rPr>
              <a:t>Стороны государственного (муниципального) контракта вправе конкретизировать признаки существенного нарушения обязательства, совершение которого является надлежащим основанием для одностороннего отказа от исполнения контракта.</a:t>
            </a:r>
          </a:p>
        </p:txBody>
      </p:sp>
      <p:sp>
        <p:nvSpPr>
          <p:cNvPr id="8195" name="Заголовок 1"/>
          <p:cNvSpPr txBox="1">
            <a:spLocks/>
          </p:cNvSpPr>
          <p:nvPr/>
        </p:nvSpPr>
        <p:spPr bwMode="auto">
          <a:xfrm>
            <a:off x="451262" y="333376"/>
            <a:ext cx="11115304" cy="64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altLang="ru-RU" sz="4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Обзор ВС РФ по 44-ФЗ 2017</a:t>
            </a:r>
          </a:p>
        </p:txBody>
      </p:sp>
    </p:spTree>
    <p:extLst>
      <p:ext uri="{BB962C8B-B14F-4D97-AF65-F5344CB8AC3E}">
        <p14:creationId xmlns:p14="http://schemas.microsoft.com/office/powerpoint/2010/main" val="197848517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0CCA66-34CA-49EE-905E-C454B8E84F02}"/>
              </a:ext>
            </a:extLst>
          </p:cNvPr>
          <p:cNvSpPr>
            <a:spLocks noGrp="1"/>
          </p:cNvSpPr>
          <p:nvPr>
            <p:ph type="title"/>
          </p:nvPr>
        </p:nvSpPr>
        <p:spPr/>
        <p:txBody>
          <a:bodyPr/>
          <a:lstStyle/>
          <a:p>
            <a:endParaRPr lang="ru-RU"/>
          </a:p>
        </p:txBody>
      </p:sp>
      <p:sp>
        <p:nvSpPr>
          <p:cNvPr id="8194" name="Объект 2"/>
          <p:cNvSpPr>
            <a:spLocks noGrp="1"/>
          </p:cNvSpPr>
          <p:nvPr>
            <p:ph idx="4294967295"/>
          </p:nvPr>
        </p:nvSpPr>
        <p:spPr>
          <a:xfrm>
            <a:off x="565150" y="1293813"/>
            <a:ext cx="11626850" cy="5356225"/>
          </a:xfrm>
          <a:prstGeom prst="rect">
            <a:avLst/>
          </a:prstGeom>
        </p:spPr>
        <p:txBody>
          <a:bodyPr>
            <a:normAutofit/>
          </a:bodyPr>
          <a:lstStyle/>
          <a:p>
            <a:pPr>
              <a:spcBef>
                <a:spcPts val="450"/>
              </a:spcBef>
            </a:pPr>
            <a:r>
              <a:rPr lang="ru-RU" altLang="ru-RU" sz="2400" dirty="0">
                <a:cs typeface="Arial" panose="020B0604020202020204" pitchFamily="34" charset="0"/>
                <a:sym typeface="Wingdings" panose="05000000000000000000" pitchFamily="2" charset="2"/>
              </a:rPr>
              <a:t>Уступка поставщиком (подрядчиком, исполнителем) третьему лицу права требования к заказчику об исполнении денежного обязательства не противоречит законодательству Российской Федерации.</a:t>
            </a:r>
          </a:p>
          <a:p>
            <a:pPr>
              <a:spcBef>
                <a:spcPts val="450"/>
              </a:spcBef>
            </a:pPr>
            <a:r>
              <a:rPr lang="ru-RU" altLang="ru-RU" sz="2400" dirty="0">
                <a:cs typeface="Arial" panose="020B0604020202020204" pitchFamily="34" charset="0"/>
                <a:sym typeface="Wingdings" panose="05000000000000000000" pitchFamily="2" charset="2"/>
              </a:rPr>
              <a:t>Победитель аукциона на право заключения государственного контракта не может ссылаться на недействительность этого договора и требовать применения последствий его недействительности в виде возврата уплаченной суммы за соответствующее право по обстоятельствам, возникшим в связи с недобросовестными действиями самого победителя аукциона.</a:t>
            </a:r>
          </a:p>
          <a:p>
            <a:pPr>
              <a:spcBef>
                <a:spcPts val="450"/>
              </a:spcBef>
            </a:pPr>
            <a:r>
              <a:rPr lang="ru-RU" altLang="ru-RU" sz="2400" dirty="0">
                <a:solidFill>
                  <a:srgbClr val="FF0000"/>
                </a:solidFill>
                <a:cs typeface="Arial" panose="020B0604020202020204" pitchFamily="34" charset="0"/>
                <a:sym typeface="Wingdings" panose="05000000000000000000" pitchFamily="2" charset="2"/>
              </a:rPr>
              <a:t>Государственный (муниципальный) контракт, заключенный с нарушением требований Закона о контрактной системе и влекущий, в частности, нарушение принципов открытости, прозрачности, ограничение конкуренции, необоснованное ограничение числа участников закупки, а следовательно, посягающий на публичные интересы и (или) права и законные интересы третьих лиц, является ничтожным.</a:t>
            </a:r>
          </a:p>
          <a:p>
            <a:pPr>
              <a:spcBef>
                <a:spcPts val="450"/>
              </a:spcBef>
            </a:pPr>
            <a:endParaRPr lang="ru-RU" altLang="ru-RU" sz="2000" dirty="0">
              <a:cs typeface="Arial" panose="020B0604020202020204" pitchFamily="34" charset="0"/>
              <a:sym typeface="Wingdings" panose="05000000000000000000" pitchFamily="2" charset="2"/>
            </a:endParaRPr>
          </a:p>
        </p:txBody>
      </p:sp>
      <p:sp>
        <p:nvSpPr>
          <p:cNvPr id="8195" name="Заголовок 1"/>
          <p:cNvSpPr txBox="1">
            <a:spLocks/>
          </p:cNvSpPr>
          <p:nvPr/>
        </p:nvSpPr>
        <p:spPr bwMode="auto">
          <a:xfrm>
            <a:off x="451262" y="333376"/>
            <a:ext cx="11115304" cy="64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altLang="ru-RU" sz="4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Обзор ВС РФ по 44-ФЗ 2017</a:t>
            </a:r>
          </a:p>
        </p:txBody>
      </p:sp>
    </p:spTree>
    <p:extLst>
      <p:ext uri="{BB962C8B-B14F-4D97-AF65-F5344CB8AC3E}">
        <p14:creationId xmlns:p14="http://schemas.microsoft.com/office/powerpoint/2010/main" val="96787245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algn="ctr" eaLnBrk="1" hangingPunct="1"/>
            <a:r>
              <a:rPr lang="ru-RU" altLang="ru-RU" sz="3800" b="1">
                <a:solidFill>
                  <a:srgbClr val="FF0000"/>
                </a:solidFill>
                <a:cs typeface="Arial" panose="020B0604020202020204" pitchFamily="34" charset="0"/>
              </a:rPr>
              <a:t>Изменение контракта - алгоритм</a:t>
            </a:r>
          </a:p>
        </p:txBody>
      </p:sp>
      <p:sp>
        <p:nvSpPr>
          <p:cNvPr id="90115" name="Rectangle 3"/>
          <p:cNvSpPr>
            <a:spLocks noGrp="1" noChangeArrowheads="1"/>
          </p:cNvSpPr>
          <p:nvPr>
            <p:ph type="body" idx="4294967295"/>
          </p:nvPr>
        </p:nvSpPr>
        <p:spPr>
          <a:xfrm>
            <a:off x="838200" y="1543050"/>
            <a:ext cx="11353800" cy="5095875"/>
          </a:xfrm>
          <a:prstGeom prst="rect">
            <a:avLst/>
          </a:prstGeom>
        </p:spPr>
        <p:txBody>
          <a:bodyPr>
            <a:normAutofit lnSpcReduction="10000"/>
          </a:bodyPr>
          <a:lstStyle/>
          <a:p>
            <a:pPr eaLnBrk="1" hangingPunct="1">
              <a:buFont typeface="Wingdings" panose="05000000000000000000" pitchFamily="2" charset="2"/>
              <a:buNone/>
            </a:pPr>
            <a:r>
              <a:rPr lang="ru-RU" altLang="ru-RU" sz="3200" b="1" dirty="0">
                <a:cs typeface="Arial" panose="020B0604020202020204" pitchFamily="34" charset="0"/>
              </a:rPr>
              <a:t>По Закону 44-ФЗ изменять контракт НЕЛЬЗЯ, но…</a:t>
            </a:r>
          </a:p>
          <a:p>
            <a:pPr eaLnBrk="1" hangingPunct="1">
              <a:buFont typeface="Wingdings" panose="05000000000000000000" pitchFamily="2" charset="2"/>
              <a:buNone/>
            </a:pPr>
            <a:r>
              <a:rPr lang="ru-RU" altLang="ru-RU" sz="3200" dirty="0">
                <a:cs typeface="Arial" panose="020B0604020202020204" pitchFamily="34" charset="0"/>
              </a:rPr>
              <a:t>1. Несущественные условия?</a:t>
            </a:r>
          </a:p>
          <a:p>
            <a:pPr eaLnBrk="1" hangingPunct="1">
              <a:buFont typeface="Wingdings" panose="05000000000000000000" pitchFamily="2" charset="2"/>
              <a:buNone/>
            </a:pPr>
            <a:r>
              <a:rPr lang="ru-RU" altLang="ru-RU" sz="3200" dirty="0">
                <a:solidFill>
                  <a:srgbClr val="00CC00"/>
                </a:solidFill>
                <a:cs typeface="Arial" panose="020B0604020202020204" pitchFamily="34" charset="0"/>
              </a:rPr>
              <a:t>Да</a:t>
            </a:r>
            <a:r>
              <a:rPr lang="ru-RU" altLang="ru-RU" sz="3200" dirty="0">
                <a:cs typeface="Arial" panose="020B0604020202020204" pitchFamily="34" charset="0"/>
              </a:rPr>
              <a:t> – изменять можно, </a:t>
            </a:r>
            <a:r>
              <a:rPr lang="ru-RU" altLang="ru-RU" sz="3200" dirty="0">
                <a:solidFill>
                  <a:srgbClr val="FF0000"/>
                </a:solidFill>
                <a:cs typeface="Arial" panose="020B0604020202020204" pitchFamily="34" charset="0"/>
              </a:rPr>
              <a:t>нет</a:t>
            </a:r>
            <a:r>
              <a:rPr lang="ru-RU" altLang="ru-RU" sz="3200" dirty="0">
                <a:cs typeface="Arial" panose="020B0604020202020204" pitchFamily="34" charset="0"/>
              </a:rPr>
              <a:t> –</a:t>
            </a:r>
            <a:r>
              <a:rPr lang="en-US" altLang="ru-RU" sz="3200" dirty="0">
                <a:cs typeface="Arial" panose="020B0604020202020204" pitchFamily="34" charset="0"/>
              </a:rPr>
              <a:t>&gt;</a:t>
            </a:r>
            <a:r>
              <a:rPr lang="ru-RU" altLang="ru-RU" sz="3200" dirty="0">
                <a:cs typeface="Arial" panose="020B0604020202020204" pitchFamily="34" charset="0"/>
              </a:rPr>
              <a:t> п. 2</a:t>
            </a:r>
          </a:p>
          <a:p>
            <a:pPr eaLnBrk="1" hangingPunct="1">
              <a:buFont typeface="Wingdings" panose="05000000000000000000" pitchFamily="2" charset="2"/>
              <a:buNone/>
            </a:pPr>
            <a:r>
              <a:rPr lang="ru-RU" altLang="ru-RU" sz="3200" dirty="0">
                <a:cs typeface="Arial" panose="020B0604020202020204" pitchFamily="34" charset="0"/>
              </a:rPr>
              <a:t>2. Попадают под исключения ст. 95, ст. 112, «</a:t>
            </a:r>
            <a:r>
              <a:rPr lang="ru-RU" altLang="ru-RU" sz="3200" dirty="0" err="1">
                <a:cs typeface="Arial" panose="020B0604020202020204" pitchFamily="34" charset="0"/>
              </a:rPr>
              <a:t>антисанкции</a:t>
            </a:r>
            <a:r>
              <a:rPr lang="ru-RU" altLang="ru-RU" sz="3200" dirty="0">
                <a:cs typeface="Arial" panose="020B0604020202020204" pitchFamily="34" charset="0"/>
              </a:rPr>
              <a:t>»?</a:t>
            </a:r>
          </a:p>
          <a:p>
            <a:pPr>
              <a:buNone/>
            </a:pPr>
            <a:r>
              <a:rPr lang="ru-RU" altLang="ru-RU" sz="3200" dirty="0">
                <a:solidFill>
                  <a:srgbClr val="00CC00"/>
                </a:solidFill>
                <a:cs typeface="Arial" panose="020B0604020202020204" pitchFamily="34" charset="0"/>
              </a:rPr>
              <a:t>Да</a:t>
            </a:r>
            <a:r>
              <a:rPr lang="ru-RU" altLang="ru-RU" sz="3200" dirty="0">
                <a:cs typeface="Arial" panose="020B0604020202020204" pitchFamily="34" charset="0"/>
              </a:rPr>
              <a:t> – изменять можно, </a:t>
            </a:r>
            <a:r>
              <a:rPr lang="ru-RU" altLang="ru-RU" sz="3200" dirty="0">
                <a:solidFill>
                  <a:srgbClr val="FF0000"/>
                </a:solidFill>
                <a:cs typeface="Arial" panose="020B0604020202020204" pitchFamily="34" charset="0"/>
              </a:rPr>
              <a:t>нет</a:t>
            </a:r>
            <a:r>
              <a:rPr lang="ru-RU" altLang="ru-RU" sz="3200" dirty="0">
                <a:cs typeface="Arial" panose="020B0604020202020204" pitchFamily="34" charset="0"/>
              </a:rPr>
              <a:t> –</a:t>
            </a:r>
            <a:r>
              <a:rPr lang="en-US" altLang="ru-RU" sz="3200" dirty="0">
                <a:cs typeface="Arial" panose="020B0604020202020204" pitchFamily="34" charset="0"/>
              </a:rPr>
              <a:t>&gt;</a:t>
            </a:r>
            <a:r>
              <a:rPr lang="ru-RU" altLang="ru-RU" sz="3200" dirty="0">
                <a:cs typeface="Arial" panose="020B0604020202020204" pitchFamily="34" charset="0"/>
              </a:rPr>
              <a:t> п. 3</a:t>
            </a:r>
          </a:p>
          <a:p>
            <a:pPr eaLnBrk="1" hangingPunct="1">
              <a:buFont typeface="Wingdings" panose="05000000000000000000" pitchFamily="2" charset="2"/>
              <a:buNone/>
            </a:pPr>
            <a:r>
              <a:rPr lang="ru-RU" altLang="ru-RU" sz="3200" dirty="0">
                <a:cs typeface="Arial" panose="020B0604020202020204" pitchFamily="34" charset="0"/>
              </a:rPr>
              <a:t>3. Значит нет</a:t>
            </a:r>
          </a:p>
          <a:p>
            <a:pPr eaLnBrk="1" hangingPunct="1">
              <a:buFont typeface="Wingdings" panose="05000000000000000000" pitchFamily="2" charset="2"/>
              <a:buNone/>
            </a:pPr>
            <a:endParaRPr lang="ru-RU" altLang="ru-RU" sz="3200" dirty="0">
              <a:cs typeface="Arial" panose="020B0604020202020204" pitchFamily="34" charset="0"/>
            </a:endParaRPr>
          </a:p>
          <a:p>
            <a:pPr eaLnBrk="1" hangingPunct="1">
              <a:buFont typeface="Wingdings" panose="05000000000000000000" pitchFamily="2" charset="2"/>
              <a:buNone/>
            </a:pPr>
            <a:r>
              <a:rPr lang="ru-RU" altLang="ru-RU" sz="3200" dirty="0">
                <a:cs typeface="Arial" panose="020B0604020202020204" pitchFamily="34" charset="0"/>
              </a:rPr>
              <a:t>Важно: </a:t>
            </a:r>
            <a:r>
              <a:rPr lang="ru-RU" altLang="ru-RU" sz="3200" dirty="0">
                <a:solidFill>
                  <a:srgbClr val="0000FF"/>
                </a:solidFill>
                <a:cs typeface="Arial" panose="020B0604020202020204" pitchFamily="34" charset="0"/>
              </a:rPr>
              <a:t>переписка сторон – это тоже может быть изменением!</a:t>
            </a:r>
          </a:p>
        </p:txBody>
      </p:sp>
    </p:spTree>
    <p:extLst>
      <p:ext uri="{BB962C8B-B14F-4D97-AF65-F5344CB8AC3E}">
        <p14:creationId xmlns:p14="http://schemas.microsoft.com/office/powerpoint/2010/main" val="2410622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p:txBody>
          <a:bodyPr/>
          <a:lstStyle/>
          <a:p>
            <a:r>
              <a:rPr kumimoji="0" lang="ru-RU" altLang="ru-RU" sz="4000" b="0" i="0" u="none" strike="noStrike" kern="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Якобы разрешили дробление</a:t>
            </a:r>
            <a:endParaRPr lang="ru-RU" altLang="ru-RU" sz="4000" b="1" dirty="0">
              <a:latin typeface="Arial" panose="020B0604020202020204" pitchFamily="34" charset="0"/>
              <a:cs typeface="Arial" panose="020B0604020202020204" pitchFamily="34" charset="0"/>
            </a:endParaRPr>
          </a:p>
        </p:txBody>
      </p:sp>
      <p:sp>
        <p:nvSpPr>
          <p:cNvPr id="46083" name="Объект 2"/>
          <p:cNvSpPr>
            <a:spLocks noGrp="1"/>
          </p:cNvSpPr>
          <p:nvPr>
            <p:ph idx="4294967295"/>
          </p:nvPr>
        </p:nvSpPr>
        <p:spPr>
          <a:xfrm>
            <a:off x="330994" y="1467110"/>
            <a:ext cx="11530012" cy="5143500"/>
          </a:xfrm>
          <a:prstGeom prst="rect">
            <a:avLst/>
          </a:prstGeom>
        </p:spPr>
        <p:txBody>
          <a:bodyPr>
            <a:normAutofit fontScale="92500"/>
          </a:bodyPr>
          <a:lstStyle/>
          <a:p>
            <a:pPr marL="0" indent="0">
              <a:buNone/>
            </a:pPr>
            <a:r>
              <a:rPr lang="ru-RU" altLang="ru-RU" dirty="0">
                <a:latin typeface="Arial" panose="020B0604020202020204" pitchFamily="34" charset="0"/>
                <a:cs typeface="Arial" panose="020B0604020202020204" pitchFamily="34" charset="0"/>
              </a:rPr>
              <a:t>С 1 января 2026 года вступила в силу норма:</a:t>
            </a:r>
          </a:p>
          <a:p>
            <a:pPr marL="0" indent="0">
              <a:buNone/>
            </a:pPr>
            <a:r>
              <a:rPr lang="ru-RU" altLang="ru-RU" dirty="0">
                <a:solidFill>
                  <a:srgbClr val="0070C0"/>
                </a:solidFill>
                <a:latin typeface="Arial" panose="020B0604020202020204" pitchFamily="34" charset="0"/>
                <a:cs typeface="Arial" panose="020B0604020202020204" pitchFamily="34" charset="0"/>
              </a:rPr>
              <a:t>Ч. 15 ст. 93. </a:t>
            </a:r>
            <a:r>
              <a:rPr lang="ru-RU" dirty="0">
                <a:solidFill>
                  <a:srgbClr val="0070C0"/>
                </a:solidFill>
              </a:rPr>
              <a:t>В пределах ограничений годового объема закупок и цены контракта, установленных пунктами 4, 5 и 28 части 1, частью 12 настоящей статьи, может быть заключено несколько контрактов в отношении однородных либо идентичных товаров, работ и (или) услуг.</a:t>
            </a:r>
            <a:endParaRPr lang="ru-RU" altLang="ru-RU" dirty="0">
              <a:solidFill>
                <a:srgbClr val="0070C0"/>
              </a:solidFill>
              <a:latin typeface="Arial" panose="020B0604020202020204" pitchFamily="34" charset="0"/>
              <a:cs typeface="Arial" panose="020B0604020202020204" pitchFamily="34" charset="0"/>
            </a:endParaRPr>
          </a:p>
          <a:p>
            <a:pPr marL="0" indent="0">
              <a:buNone/>
            </a:pPr>
            <a:r>
              <a:rPr lang="ru-RU" altLang="ru-RU" sz="2200" i="1" dirty="0">
                <a:solidFill>
                  <a:srgbClr val="0000FF"/>
                </a:solidFill>
                <a:latin typeface="Arial" panose="020B0604020202020204" pitchFamily="34" charset="0"/>
                <a:cs typeface="Arial" panose="020B0604020202020204" pitchFamily="34" charset="0"/>
              </a:rPr>
              <a:t>Федеральный закон от 26.12.2024 № 484-ФЗ</a:t>
            </a:r>
          </a:p>
          <a:p>
            <a:pPr marL="0" indent="0">
              <a:buNone/>
            </a:pPr>
            <a:r>
              <a:rPr lang="ru-RU" altLang="ru-RU" sz="3200" dirty="0">
                <a:latin typeface="Arial" panose="020B0604020202020204" pitchFamily="34" charset="0"/>
                <a:cs typeface="Arial" panose="020B0604020202020204" pitchFamily="34" charset="0"/>
              </a:rPr>
              <a:t>Но! Эти изменения </a:t>
            </a:r>
            <a:r>
              <a:rPr lang="ru-RU" altLang="ru-RU" sz="3200" b="1" dirty="0">
                <a:latin typeface="Arial" panose="020B0604020202020204" pitchFamily="34" charset="0"/>
                <a:cs typeface="Arial" panose="020B0604020202020204" pitchFamily="34" charset="0"/>
              </a:rPr>
              <a:t>не противоречат </a:t>
            </a:r>
            <a:r>
              <a:rPr lang="ru-RU" altLang="ru-RU" sz="3200" u="sng" dirty="0">
                <a:latin typeface="Arial" panose="020B0604020202020204" pitchFamily="34" charset="0"/>
                <a:cs typeface="Arial" panose="020B0604020202020204" pitchFamily="34" charset="0"/>
              </a:rPr>
              <a:t>общему подходу</a:t>
            </a:r>
            <a:r>
              <a:rPr lang="ru-RU" altLang="ru-RU" sz="3200" dirty="0">
                <a:latin typeface="Arial" panose="020B0604020202020204" pitchFamily="34" charset="0"/>
                <a:cs typeface="Arial" panose="020B0604020202020204" pitchFamily="34" charset="0"/>
              </a:rPr>
              <a:t> КО и судов: «дробление» может быть правомерным, если при этом не нарушены другие требования закона (ограничение конкуренции, сговор, завышение цены и т.п.). </a:t>
            </a:r>
          </a:p>
          <a:p>
            <a:pPr marL="0" indent="0">
              <a:buNone/>
            </a:pPr>
            <a:r>
              <a:rPr lang="ru-RU" altLang="ru-RU" sz="3200" b="1" dirty="0">
                <a:latin typeface="Arial" panose="020B0604020202020204" pitchFamily="34" charset="0"/>
                <a:cs typeface="Arial" panose="020B0604020202020204" pitchFamily="34" charset="0"/>
              </a:rPr>
              <a:t>Поэтому </a:t>
            </a:r>
            <a:r>
              <a:rPr lang="ru-RU" altLang="ru-RU" sz="3200" b="1" u="sng" dirty="0">
                <a:latin typeface="Arial" panose="020B0604020202020204" pitchFamily="34" charset="0"/>
                <a:cs typeface="Arial" panose="020B0604020202020204" pitchFamily="34" charset="0"/>
              </a:rPr>
              <a:t>принципиальных</a:t>
            </a:r>
            <a:r>
              <a:rPr lang="ru-RU" altLang="ru-RU" sz="3200" b="1" dirty="0">
                <a:latin typeface="Arial" panose="020B0604020202020204" pitchFamily="34" charset="0"/>
                <a:cs typeface="Arial" panose="020B0604020202020204" pitchFamily="34" charset="0"/>
              </a:rPr>
              <a:t> изменений практики КО в 2026 г. по «дроблению» не ожидается </a:t>
            </a:r>
          </a:p>
        </p:txBody>
      </p:sp>
    </p:spTree>
    <p:extLst>
      <p:ext uri="{BB962C8B-B14F-4D97-AF65-F5344CB8AC3E}">
        <p14:creationId xmlns:p14="http://schemas.microsoft.com/office/powerpoint/2010/main" val="323994070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ru-RU" altLang="ru-RU">
                <a:cs typeface="Arial" panose="020B0604020202020204" pitchFamily="34" charset="0"/>
              </a:rPr>
              <a:t>Существенные условия</a:t>
            </a:r>
          </a:p>
        </p:txBody>
      </p:sp>
      <p:sp>
        <p:nvSpPr>
          <p:cNvPr id="91139" name="Rectangle 3"/>
          <p:cNvSpPr>
            <a:spLocks noGrp="1" noChangeArrowheads="1"/>
          </p:cNvSpPr>
          <p:nvPr>
            <p:ph type="body" idx="4294967295"/>
          </p:nvPr>
        </p:nvSpPr>
        <p:spPr>
          <a:xfrm>
            <a:off x="874713" y="1662113"/>
            <a:ext cx="11317287" cy="4916487"/>
          </a:xfrm>
          <a:prstGeom prst="rect">
            <a:avLst/>
          </a:prstGeom>
        </p:spPr>
        <p:txBody>
          <a:bodyPr/>
          <a:lstStyle/>
          <a:p>
            <a:pPr eaLnBrk="1" hangingPunct="1"/>
            <a:r>
              <a:rPr lang="ru-RU" altLang="ru-RU" sz="2500" b="1" dirty="0">
                <a:cs typeface="Arial" panose="020B0604020202020204" pitchFamily="34" charset="0"/>
              </a:rPr>
              <a:t>Ч. 1 ст. 432 ГК РФ</a:t>
            </a:r>
          </a:p>
          <a:p>
            <a:pPr eaLnBrk="1" hangingPunct="1">
              <a:buFont typeface="Wingdings" panose="05000000000000000000" pitchFamily="2" charset="2"/>
              <a:buNone/>
            </a:pPr>
            <a:r>
              <a:rPr lang="ru-RU" altLang="ru-RU" sz="2500" dirty="0">
                <a:cs typeface="Arial" panose="020B0604020202020204" pitchFamily="34" charset="0"/>
              </a:rPr>
              <a:t>- Существенными являются условия о предмете договора, условия, которые названы в законе или иных правовых актах как существенные или необходимые для договоров данного вида, а также все те условия, относительно которых по заявлению одной из сторон должно быть достигнуто соглашение.</a:t>
            </a:r>
          </a:p>
          <a:p>
            <a:pPr eaLnBrk="1" hangingPunct="1"/>
            <a:r>
              <a:rPr lang="ru-RU" altLang="ru-RU" sz="2500" b="1" dirty="0">
                <a:cs typeface="Arial" panose="020B0604020202020204" pitchFamily="34" charset="0"/>
              </a:rPr>
              <a:t>В контрактной системе:</a:t>
            </a:r>
          </a:p>
          <a:p>
            <a:pPr eaLnBrk="1" hangingPunct="1">
              <a:buFont typeface="Wingdings" panose="05000000000000000000" pitchFamily="2" charset="2"/>
              <a:buNone/>
            </a:pPr>
            <a:r>
              <a:rPr lang="ru-RU" altLang="ru-RU" sz="2500" dirty="0">
                <a:cs typeface="Arial" panose="020B0604020202020204" pitchFamily="34" charset="0"/>
              </a:rPr>
              <a:t>- условия, влияющие на стоимость</a:t>
            </a:r>
          </a:p>
          <a:p>
            <a:pPr eaLnBrk="1" hangingPunct="1">
              <a:buFont typeface="Wingdings" panose="05000000000000000000" pitchFamily="2" charset="2"/>
              <a:buNone/>
            </a:pPr>
            <a:r>
              <a:rPr lang="ru-RU" altLang="ru-RU" sz="2500" dirty="0">
                <a:cs typeface="Arial" panose="020B0604020202020204" pitchFamily="34" charset="0"/>
              </a:rPr>
              <a:t>- условия, влияющие на ТРУ (качество, объём и т.п.)</a:t>
            </a:r>
          </a:p>
          <a:p>
            <a:pPr eaLnBrk="1" hangingPunct="1">
              <a:buFont typeface="Wingdings" panose="05000000000000000000" pitchFamily="2" charset="2"/>
              <a:buNone/>
            </a:pPr>
            <a:r>
              <a:rPr lang="ru-RU" altLang="ru-RU" sz="2500" dirty="0">
                <a:cs typeface="Arial" panose="020B0604020202020204" pitchFamily="34" charset="0"/>
              </a:rPr>
              <a:t>- условия, влияющие на конкуренцию на торгах</a:t>
            </a:r>
          </a:p>
          <a:p>
            <a:pPr eaLnBrk="1" hangingPunct="1"/>
            <a:endParaRPr lang="ru-RU" altLang="ru-RU" dirty="0">
              <a:cs typeface="Arial" panose="020B0604020202020204" pitchFamily="34" charset="0"/>
            </a:endParaRPr>
          </a:p>
        </p:txBody>
      </p:sp>
    </p:spTree>
    <p:extLst>
      <p:ext uri="{BB962C8B-B14F-4D97-AF65-F5344CB8AC3E}">
        <p14:creationId xmlns:p14="http://schemas.microsoft.com/office/powerpoint/2010/main" val="238021537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pPr algn="ctr"/>
            <a:r>
              <a:rPr lang="ru-RU" altLang="ru-RU" sz="4000" b="1" dirty="0">
                <a:latin typeface="Arial" panose="020B0604020202020204" pitchFamily="34" charset="0"/>
                <a:cs typeface="Arial" panose="020B0604020202020204" pitchFamily="34" charset="0"/>
              </a:rPr>
              <a:t>Расторжение контракта</a:t>
            </a:r>
            <a:br>
              <a:rPr lang="ru-RU" altLang="ru-RU" sz="4000" b="1" dirty="0">
                <a:latin typeface="Arial" panose="020B0604020202020204" pitchFamily="34" charset="0"/>
                <a:cs typeface="Arial" panose="020B0604020202020204" pitchFamily="34" charset="0"/>
              </a:rPr>
            </a:br>
            <a:r>
              <a:rPr lang="ru-RU" altLang="ru-RU" sz="4000" b="1" dirty="0">
                <a:latin typeface="Arial" panose="020B0604020202020204" pitchFamily="34" charset="0"/>
                <a:cs typeface="Arial" panose="020B0604020202020204" pitchFamily="34" charset="0"/>
              </a:rPr>
              <a:t>Случаи и основания</a:t>
            </a:r>
          </a:p>
        </p:txBody>
      </p:sp>
      <p:sp>
        <p:nvSpPr>
          <p:cNvPr id="31747" name="Rectangle 3"/>
          <p:cNvSpPr>
            <a:spLocks noGrp="1" noChangeArrowheads="1"/>
          </p:cNvSpPr>
          <p:nvPr>
            <p:ph type="body" idx="4294967295"/>
          </p:nvPr>
        </p:nvSpPr>
        <p:spPr>
          <a:xfrm>
            <a:off x="0" y="1449388"/>
            <a:ext cx="11531600" cy="5141912"/>
          </a:xfrm>
          <a:prstGeom prst="rect">
            <a:avLst/>
          </a:prstGeom>
        </p:spPr>
        <p:txBody>
          <a:bodyPr/>
          <a:lstStyle/>
          <a:p>
            <a:pPr marL="0" indent="0">
              <a:buNone/>
              <a:defRPr/>
            </a:pPr>
            <a:r>
              <a:rPr lang="ru-RU" altLang="ru-RU" sz="2400" b="1" dirty="0">
                <a:latin typeface="Arial" panose="020B0604020202020204" pitchFamily="34" charset="0"/>
                <a:cs typeface="Arial" panose="020B0604020202020204" pitchFamily="34" charset="0"/>
              </a:rPr>
              <a:t>1. ПРАВО:</a:t>
            </a:r>
          </a:p>
          <a:p>
            <a:pPr>
              <a:defRPr/>
            </a:pPr>
            <a:r>
              <a:rPr lang="ru-RU" altLang="ru-RU" sz="2400" dirty="0">
                <a:latin typeface="Arial" panose="020B0604020202020204" pitchFamily="34" charset="0"/>
                <a:cs typeface="Arial" panose="020B0604020202020204" pitchFamily="34" charset="0"/>
              </a:rPr>
              <a:t>1.1. По соглашению сторон</a:t>
            </a:r>
          </a:p>
          <a:p>
            <a:pPr>
              <a:defRPr/>
            </a:pPr>
            <a:r>
              <a:rPr lang="ru-RU" altLang="ru-RU" sz="2400" dirty="0">
                <a:latin typeface="Arial" panose="020B0604020202020204" pitchFamily="34" charset="0"/>
                <a:cs typeface="Arial" panose="020B0604020202020204" pitchFamily="34" charset="0"/>
              </a:rPr>
              <a:t>1.2. По решению суда (право на иск в суд)</a:t>
            </a:r>
          </a:p>
          <a:p>
            <a:pPr>
              <a:defRPr/>
            </a:pPr>
            <a:r>
              <a:rPr lang="ru-RU" altLang="ru-RU" sz="2400" dirty="0">
                <a:latin typeface="Arial" panose="020B0604020202020204" pitchFamily="34" charset="0"/>
                <a:cs typeface="Arial" panose="020B0604020202020204" pitchFamily="34" charset="0"/>
              </a:rPr>
              <a:t>1.3. В случае одностороннего отказа стороны контракта от исполнения контракта в соответствии с гражданским законодательством (</a:t>
            </a:r>
            <a:r>
              <a:rPr lang="ru-RU" altLang="ru-RU" sz="2400" b="1" dirty="0">
                <a:latin typeface="Arial" panose="020B0604020202020204" pitchFamily="34" charset="0"/>
                <a:cs typeface="Arial" panose="020B0604020202020204" pitchFamily="34" charset="0"/>
              </a:rPr>
              <a:t>ч. 8 ст. 95</a:t>
            </a:r>
            <a:r>
              <a:rPr lang="ru-RU" altLang="ru-RU" sz="2400" dirty="0">
                <a:latin typeface="Arial" panose="020B0604020202020204" pitchFamily="34" charset="0"/>
                <a:cs typeface="Arial" panose="020B0604020202020204" pitchFamily="34" charset="0"/>
              </a:rPr>
              <a:t>): расторжение контракта по основаниям, предусмотренным ГК РФ – </a:t>
            </a:r>
            <a:r>
              <a:rPr lang="ru-RU" altLang="ru-RU" sz="2400" b="1" dirty="0">
                <a:solidFill>
                  <a:srgbClr val="FF0000"/>
                </a:solidFill>
                <a:latin typeface="Arial" panose="020B0604020202020204" pitchFamily="34" charset="0"/>
                <a:cs typeface="Arial" panose="020B0604020202020204" pitchFamily="34" charset="0"/>
              </a:rPr>
              <a:t>только</a:t>
            </a:r>
            <a:r>
              <a:rPr lang="ru-RU" altLang="ru-RU" sz="2400" dirty="0">
                <a:latin typeface="Arial" panose="020B0604020202020204" pitchFamily="34" charset="0"/>
                <a:cs typeface="Arial" panose="020B0604020202020204" pitchFamily="34" charset="0"/>
              </a:rPr>
              <a:t> </a:t>
            </a:r>
            <a:r>
              <a:rPr lang="ru-RU" altLang="ru-RU" sz="2400" dirty="0">
                <a:solidFill>
                  <a:srgbClr val="0000FF"/>
                </a:solidFill>
                <a:latin typeface="Arial" panose="020B0604020202020204" pitchFamily="34" charset="0"/>
                <a:cs typeface="Arial" panose="020B0604020202020204" pitchFamily="34" charset="0"/>
              </a:rPr>
              <a:t>если это было предусмотрено в контракте</a:t>
            </a:r>
            <a:endParaRPr lang="ru-RU" altLang="ru-RU" sz="2400" dirty="0">
              <a:latin typeface="Arial" panose="020B0604020202020204" pitchFamily="34" charset="0"/>
              <a:cs typeface="Arial" panose="020B0604020202020204" pitchFamily="34" charset="0"/>
            </a:endParaRPr>
          </a:p>
          <a:p>
            <a:pPr marL="0" indent="0">
              <a:buNone/>
              <a:defRPr/>
            </a:pPr>
            <a:r>
              <a:rPr lang="ru-RU" altLang="ru-RU" sz="2400" b="1" dirty="0">
                <a:latin typeface="Arial" panose="020B0604020202020204" pitchFamily="34" charset="0"/>
                <a:cs typeface="Arial" panose="020B0604020202020204" pitchFamily="34" charset="0"/>
              </a:rPr>
              <a:t>2. ОБЯЗАННОСТЬ</a:t>
            </a:r>
          </a:p>
          <a:p>
            <a:pPr>
              <a:defRPr/>
            </a:pPr>
            <a:r>
              <a:rPr lang="ru-RU" altLang="ru-RU" sz="2400" dirty="0">
                <a:latin typeface="Arial" panose="020B0604020202020204" pitchFamily="34" charset="0"/>
                <a:cs typeface="Arial" panose="020B0604020202020204" pitchFamily="34" charset="0"/>
              </a:rPr>
              <a:t>Расторжение контракта в связи с несоответствием поставщика/товара или предоставлением недостоверных сведений о поставщике/товаре (</a:t>
            </a:r>
            <a:r>
              <a:rPr lang="ru-RU" altLang="ru-RU" sz="2400" b="1" dirty="0">
                <a:latin typeface="Arial" panose="020B0604020202020204" pitchFamily="34" charset="0"/>
                <a:cs typeface="Arial" panose="020B0604020202020204" pitchFamily="34" charset="0"/>
              </a:rPr>
              <a:t>ч. 15 ст. 95</a:t>
            </a:r>
            <a:r>
              <a:rPr lang="ru-RU" altLang="ru-RU" sz="2400" dirty="0">
                <a:latin typeface="Arial" panose="020B0604020202020204" pitchFamily="34" charset="0"/>
                <a:cs typeface="Arial" panose="020B0604020202020204" pitchFamily="34" charset="0"/>
              </a:rPr>
              <a:t>) – </a:t>
            </a:r>
            <a:r>
              <a:rPr lang="ru-RU" altLang="ru-RU" sz="2400" dirty="0">
                <a:solidFill>
                  <a:srgbClr val="0000FF"/>
                </a:solidFill>
                <a:latin typeface="Arial" panose="020B0604020202020204" pitchFamily="34" charset="0"/>
                <a:cs typeface="Arial" panose="020B0604020202020204" pitchFamily="34" charset="0"/>
              </a:rPr>
              <a:t>в РНП участник, </a:t>
            </a:r>
            <a:r>
              <a:rPr lang="ru-RU" altLang="ru-RU" sz="2400" u="sng" dirty="0">
                <a:solidFill>
                  <a:srgbClr val="0000FF"/>
                </a:solidFill>
                <a:latin typeface="Arial" panose="020B0604020202020204" pitchFamily="34" charset="0"/>
                <a:cs typeface="Arial" panose="020B0604020202020204" pitchFamily="34" charset="0"/>
              </a:rPr>
              <a:t>как правило</a:t>
            </a:r>
            <a:r>
              <a:rPr lang="ru-RU" altLang="ru-RU" sz="2400" dirty="0">
                <a:solidFill>
                  <a:srgbClr val="0000FF"/>
                </a:solidFill>
                <a:latin typeface="Arial" panose="020B0604020202020204" pitchFamily="34" charset="0"/>
                <a:cs typeface="Arial" panose="020B0604020202020204" pitchFamily="34" charset="0"/>
              </a:rPr>
              <a:t>, не вносится</a:t>
            </a:r>
            <a:endParaRPr lang="ru-RU" altLang="ru-RU" sz="2400" dirty="0">
              <a:latin typeface="Arial" panose="020B0604020202020204" pitchFamily="34" charset="0"/>
              <a:cs typeface="Arial" panose="020B0604020202020204" pitchFamily="34" charset="0"/>
            </a:endParaRPr>
          </a:p>
        </p:txBody>
      </p:sp>
      <p:sp>
        <p:nvSpPr>
          <p:cNvPr id="4" name="TextBox 1"/>
          <p:cNvSpPr txBox="1">
            <a:spLocks noChangeArrowheads="1"/>
          </p:cNvSpPr>
          <p:nvPr/>
        </p:nvSpPr>
        <p:spPr bwMode="auto">
          <a:xfrm>
            <a:off x="7668781" y="1448790"/>
            <a:ext cx="3490066"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1.2., 1.3. Можно заключить контракт с участником № 2</a:t>
            </a:r>
          </a:p>
        </p:txBody>
      </p:sp>
      <p:sp>
        <p:nvSpPr>
          <p:cNvPr id="6" name="TextBox 1"/>
          <p:cNvSpPr txBox="1">
            <a:spLocks noChangeArrowheads="1"/>
          </p:cNvSpPr>
          <p:nvPr/>
        </p:nvSpPr>
        <p:spPr bwMode="auto">
          <a:xfrm>
            <a:off x="7668781" y="5528976"/>
            <a:ext cx="34900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1.2., 1.3. Обязательно в РНП (в УФАС)</a:t>
            </a:r>
          </a:p>
        </p:txBody>
      </p:sp>
    </p:spTree>
    <p:extLst>
      <p:ext uri="{BB962C8B-B14F-4D97-AF65-F5344CB8AC3E}">
        <p14:creationId xmlns:p14="http://schemas.microsoft.com/office/powerpoint/2010/main" val="225628930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a:bodyPr>
          <a:lstStyle/>
          <a:p>
            <a:pPr algn="ctr"/>
            <a:r>
              <a:rPr lang="ru-RU" altLang="ru-RU" b="1" dirty="0">
                <a:latin typeface="Arial" panose="020B0604020202020204" pitchFamily="34" charset="0"/>
                <a:cs typeface="Arial" panose="020B0604020202020204" pitchFamily="34" charset="0"/>
              </a:rPr>
              <a:t>Примеры оснований по ГК</a:t>
            </a:r>
          </a:p>
        </p:txBody>
      </p:sp>
      <p:pic>
        <p:nvPicPr>
          <p:cNvPr id="62467"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86296" y="1162448"/>
            <a:ext cx="8765804" cy="564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9981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Примеры из практики</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fontScale="92500"/>
          </a:bodyPr>
          <a:lstStyle/>
          <a:p>
            <a:pPr>
              <a:spcBef>
                <a:spcPts val="600"/>
              </a:spcBef>
            </a:pPr>
            <a:r>
              <a:rPr lang="ru-RU" altLang="ru-RU" sz="2400" dirty="0">
                <a:latin typeface="Arial" panose="020B0604020202020204" pitchFamily="34" charset="0"/>
                <a:cs typeface="Arial" panose="020B0604020202020204" pitchFamily="34" charset="0"/>
              </a:rPr>
              <a:t>Заказчик разместил в ЕИС решение об одностороннем расторжении контракта. Поставщик в 10-дневный срок устранил нарушения, которые послужили основанием для отказа от контракта. Однако заказчик не разместил в ЕИС извещение об отмене решения об одностороннем отказе. Действия заказчика нарушают требования Закона № 44-ФЗ. В связи с этим заказчика привлекли к административной ответственности по части 6 статьи 7.32 КоАП.</a:t>
            </a:r>
          </a:p>
          <a:p>
            <a:pPr>
              <a:spcBef>
                <a:spcPts val="600"/>
              </a:spcBef>
            </a:pPr>
            <a:r>
              <a:rPr lang="ru-RU" altLang="ru-RU" sz="2400" dirty="0">
                <a:solidFill>
                  <a:srgbClr val="0000FF"/>
                </a:solidFill>
                <a:latin typeface="Arial" panose="020B0604020202020204" pitchFamily="34" charset="0"/>
                <a:cs typeface="Arial" panose="020B0604020202020204" pitchFamily="34" charset="0"/>
              </a:rPr>
              <a:t>постановление Московского УФАС от 15.05.2023 по делу № 077/04/7.32-6004/2024</a:t>
            </a:r>
          </a:p>
          <a:p>
            <a:pPr>
              <a:spcBef>
                <a:spcPts val="600"/>
              </a:spcBef>
            </a:pPr>
            <a:r>
              <a:rPr lang="ru-RU" altLang="ru-RU" sz="2400" dirty="0">
                <a:latin typeface="Arial" panose="020B0604020202020204" pitchFamily="34" charset="0"/>
                <a:cs typeface="Arial" panose="020B0604020202020204" pitchFamily="34" charset="0"/>
              </a:rPr>
              <a:t>Должностное лицо заказчика направило уведомление о расторжении в одностороннем порядке. В ходе проверки установлено, что должностное лицо заказчика, которое направило уведомление о расторжении, не обладало правом расторжения контракта. Порядок одностороннего отказа от исполнения контракта не был выполнен, что является нарушением требований пункта 1 части 12.1, части 14 статьи 95 Закона № 44-ФЗ. Должностное лицо заказчика привлечено к административной ответственности в соответствии с частью 6 статьи 7.32 КоАП.</a:t>
            </a:r>
          </a:p>
          <a:p>
            <a:pPr>
              <a:spcBef>
                <a:spcPts val="600"/>
              </a:spcBef>
            </a:pPr>
            <a:r>
              <a:rPr lang="ru-RU" altLang="ru-RU" sz="2400" dirty="0">
                <a:solidFill>
                  <a:srgbClr val="0000FF"/>
                </a:solidFill>
                <a:latin typeface="Arial" panose="020B0604020202020204" pitchFamily="34" charset="0"/>
                <a:cs typeface="Arial" panose="020B0604020202020204" pitchFamily="34" charset="0"/>
              </a:rPr>
              <a:t>постановление Московского УФАС от 10.04.2024 по делу № 077/04/7.32-2912/2024</a:t>
            </a:r>
          </a:p>
        </p:txBody>
      </p:sp>
    </p:spTree>
    <p:extLst>
      <p:ext uri="{BB962C8B-B14F-4D97-AF65-F5344CB8AC3E}">
        <p14:creationId xmlns:p14="http://schemas.microsoft.com/office/powerpoint/2010/main" val="210365773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algn="ctr" eaLnBrk="1" hangingPunct="1"/>
            <a:r>
              <a:rPr lang="ru-RU" altLang="ru-RU" b="1" dirty="0">
                <a:latin typeface="Arial" panose="020B0604020202020204" pitchFamily="34" charset="0"/>
                <a:cs typeface="Arial" panose="020B0604020202020204" pitchFamily="34" charset="0"/>
              </a:rPr>
              <a:t>Изменение по национальному режиму</a:t>
            </a:r>
          </a:p>
        </p:txBody>
      </p:sp>
      <p:sp>
        <p:nvSpPr>
          <p:cNvPr id="6147" name="Rectangle 3"/>
          <p:cNvSpPr>
            <a:spLocks noGrp="1" noChangeArrowheads="1"/>
          </p:cNvSpPr>
          <p:nvPr>
            <p:ph type="body" idx="4294967295"/>
          </p:nvPr>
        </p:nvSpPr>
        <p:spPr>
          <a:xfrm>
            <a:off x="0" y="1449388"/>
            <a:ext cx="11661775" cy="5141912"/>
          </a:xfrm>
          <a:prstGeom prst="rect">
            <a:avLst/>
          </a:prstGeom>
        </p:spPr>
        <p:txBody>
          <a:bodyPr>
            <a:normAutofit/>
          </a:bodyPr>
          <a:lstStyle/>
          <a:p>
            <a:pPr marL="0" indent="0">
              <a:spcBef>
                <a:spcPts val="600"/>
              </a:spcBef>
              <a:buNone/>
            </a:pPr>
            <a:r>
              <a:rPr lang="ru-RU" altLang="ru-RU" b="1" dirty="0">
                <a:latin typeface="Arial" panose="020B0604020202020204" pitchFamily="34" charset="0"/>
                <a:cs typeface="Arial" panose="020B0604020202020204" pitchFamily="34" charset="0"/>
              </a:rPr>
              <a:t>Два варианта</a:t>
            </a:r>
          </a:p>
          <a:p>
            <a:pPr>
              <a:spcBef>
                <a:spcPts val="600"/>
              </a:spcBef>
            </a:pPr>
            <a:r>
              <a:rPr lang="ru-RU" altLang="ru-RU" dirty="0">
                <a:latin typeface="Arial" panose="020B0604020202020204" pitchFamily="34" charset="0"/>
                <a:cs typeface="Arial" panose="020B0604020202020204" pitchFamily="34" charset="0"/>
              </a:rPr>
              <a:t>1. Национальный режим «не сработал» или применялось исключение</a:t>
            </a:r>
          </a:p>
          <a:p>
            <a:pPr marL="0" indent="0">
              <a:spcBef>
                <a:spcPts val="600"/>
              </a:spcBef>
              <a:buNone/>
            </a:pPr>
            <a:r>
              <a:rPr lang="ru-RU" altLang="ru-RU" dirty="0">
                <a:latin typeface="Arial" panose="020B0604020202020204" pitchFamily="34" charset="0"/>
                <a:cs typeface="Arial" panose="020B0604020202020204" pitchFamily="34" charset="0"/>
              </a:rPr>
              <a:t>По контракту РФ – можно поменять, например, на Китай (но только по основаниям 44-ФЗ, т.е., например, по ч. 7 ст. 95)</a:t>
            </a:r>
          </a:p>
          <a:p>
            <a:pPr>
              <a:spcBef>
                <a:spcPts val="600"/>
              </a:spcBef>
            </a:pPr>
            <a:endParaRPr lang="ru-RU" altLang="ru-RU" dirty="0">
              <a:latin typeface="Arial" panose="020B0604020202020204" pitchFamily="34" charset="0"/>
              <a:cs typeface="Arial" panose="020B0604020202020204" pitchFamily="34" charset="0"/>
            </a:endParaRPr>
          </a:p>
          <a:p>
            <a:pPr>
              <a:spcBef>
                <a:spcPts val="600"/>
              </a:spcBef>
            </a:pPr>
            <a:r>
              <a:rPr lang="ru-RU" altLang="ru-RU" dirty="0">
                <a:latin typeface="Arial" panose="020B0604020202020204" pitchFamily="34" charset="0"/>
                <a:cs typeface="Arial" panose="020B0604020202020204" pitchFamily="34" charset="0"/>
              </a:rPr>
              <a:t>2. Национальный режим «сработал» – т.е. по запрету предложен товар с РЗ, по ограничениям отклонены «иностранные» заявки, по преимуществам «</a:t>
            </a:r>
            <a:r>
              <a:rPr lang="ru-RU" altLang="ru-RU" dirty="0" err="1">
                <a:latin typeface="Arial" panose="020B0604020202020204" pitchFamily="34" charset="0"/>
                <a:cs typeface="Arial" panose="020B0604020202020204" pitchFamily="34" charset="0"/>
              </a:rPr>
              <a:t>отминусовали</a:t>
            </a:r>
            <a:r>
              <a:rPr lang="ru-RU" altLang="ru-RU" dirty="0">
                <a:latin typeface="Arial" panose="020B0604020202020204" pitchFamily="34" charset="0"/>
                <a:cs typeface="Arial" panose="020B0604020202020204" pitchFamily="34" charset="0"/>
              </a:rPr>
              <a:t>» 15% при оценке заявок</a:t>
            </a:r>
          </a:p>
          <a:p>
            <a:pPr marL="0" indent="0">
              <a:spcBef>
                <a:spcPts val="600"/>
              </a:spcBef>
              <a:buNone/>
            </a:pPr>
            <a:r>
              <a:rPr lang="ru-RU" altLang="ru-RU" dirty="0">
                <a:latin typeface="Arial" panose="020B0604020202020204" pitchFamily="34" charset="0"/>
                <a:cs typeface="Arial" panose="020B0604020202020204" pitchFamily="34" charset="0"/>
              </a:rPr>
              <a:t>По контракту РФ – можно поменять только на ЕАЭС (РФ, Беларусь и т.д.) (но только по основаниям 44-ФЗ, т.е., например, по ч. 7 ст. 95)</a:t>
            </a:r>
          </a:p>
          <a:p>
            <a:pPr>
              <a:spcBef>
                <a:spcPts val="600"/>
              </a:spcBef>
            </a:pP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757421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ctr" eaLnBrk="1" hangingPunct="1"/>
            <a:r>
              <a:rPr lang="ru-RU" altLang="ru-RU" sz="3600" b="1" dirty="0">
                <a:latin typeface="Arial" panose="020B0604020202020204" pitchFamily="34" charset="0"/>
                <a:cs typeface="Arial" panose="020B0604020202020204" pitchFamily="34" charset="0"/>
              </a:rPr>
              <a:t>Окончание срока действия контракта и РНП</a:t>
            </a:r>
          </a:p>
        </p:txBody>
      </p:sp>
      <p:sp>
        <p:nvSpPr>
          <p:cNvPr id="16387" name="Rectangle 3"/>
          <p:cNvSpPr>
            <a:spLocks noGrp="1" noChangeArrowheads="1"/>
          </p:cNvSpPr>
          <p:nvPr>
            <p:ph type="body" idx="4294967295"/>
          </p:nvPr>
        </p:nvSpPr>
        <p:spPr>
          <a:xfrm>
            <a:off x="0" y="1365250"/>
            <a:ext cx="11542713" cy="5249863"/>
          </a:xfrm>
          <a:prstGeom prst="rect">
            <a:avLst/>
          </a:prstGeom>
        </p:spPr>
        <p:txBody>
          <a:bodyPr>
            <a:noAutofit/>
          </a:bodyPr>
          <a:lstStyle/>
          <a:p>
            <a:pPr>
              <a:defRPr/>
            </a:pPr>
            <a:r>
              <a:rPr lang="ru-RU" altLang="ru-RU" sz="1800" dirty="0">
                <a:latin typeface="Arial" panose="020B0604020202020204" pitchFamily="34" charset="0"/>
                <a:cs typeface="Arial" panose="020B0604020202020204" pitchFamily="34" charset="0"/>
              </a:rPr>
              <a:t>Организация не выполнила в срок работы по муниципальному контракту. После окончания его действия заказчик неоднократно требовал исполнить обязательства по контракту. Организация попросила перенести срок. Однако и к новой дате работы не были выполнены. Отказавшись от исполнения контракта, заказчик обратился в контрольный орган для включения организации в РНП.</a:t>
            </a:r>
          </a:p>
          <a:p>
            <a:pPr>
              <a:defRPr/>
            </a:pPr>
            <a:r>
              <a:rPr lang="ru-RU" altLang="ru-RU" sz="1800" dirty="0">
                <a:latin typeface="Arial" panose="020B0604020202020204" pitchFamily="34" charset="0"/>
                <a:cs typeface="Arial" panose="020B0604020202020204" pitchFamily="34" charset="0"/>
              </a:rPr>
              <a:t>УФАС не разместило сведения об организации в РНП, поскольку заказчик отказался от исполнения контракта, когда он уже не действовал. Суды поддержали контрольный орган: гражданское законодательство не допускает расторжения договора, срок действия которого истек. Следовательно, решение об отказе правомерно.</a:t>
            </a:r>
          </a:p>
          <a:p>
            <a:pPr>
              <a:defRPr/>
            </a:pPr>
            <a:r>
              <a:rPr lang="ru-RU" altLang="ru-RU" sz="1800" dirty="0">
                <a:latin typeface="Arial" panose="020B0604020202020204" pitchFamily="34" charset="0"/>
                <a:cs typeface="Arial" panose="020B0604020202020204" pitchFamily="34" charset="0"/>
              </a:rPr>
              <a:t>Верховный суд отменил акты контрольного органа и судов. Чтобы решить, включать ли организацию в РНП, нужно проверить:</a:t>
            </a:r>
          </a:p>
          <a:p>
            <a:pPr>
              <a:defRPr/>
            </a:pPr>
            <a:r>
              <a:rPr lang="ru-RU" altLang="ru-RU" sz="1800" dirty="0">
                <a:latin typeface="Arial" panose="020B0604020202020204" pitchFamily="34" charset="0"/>
                <a:cs typeface="Arial" panose="020B0604020202020204" pitchFamily="34" charset="0"/>
              </a:rPr>
              <a:t>- действительно ли она не исполнила (исполнила ненадлежащим образом) обязательства по контракту;</a:t>
            </a:r>
          </a:p>
          <a:p>
            <a:pPr>
              <a:defRPr/>
            </a:pPr>
            <a:r>
              <a:rPr lang="ru-RU" altLang="ru-RU" sz="1800" dirty="0">
                <a:latin typeface="Arial" panose="020B0604020202020204" pitchFamily="34" charset="0"/>
                <a:cs typeface="Arial" panose="020B0604020202020204" pitchFamily="34" charset="0"/>
              </a:rPr>
              <a:t>- было ли это нарушение существенным.</a:t>
            </a:r>
          </a:p>
          <a:p>
            <a:pPr>
              <a:defRPr/>
            </a:pPr>
            <a:r>
              <a:rPr lang="ru-RU" altLang="ru-RU" sz="1800" b="1" dirty="0">
                <a:latin typeface="Arial" panose="020B0604020202020204" pitchFamily="34" charset="0"/>
                <a:cs typeface="Arial" panose="020B0604020202020204" pitchFamily="34" charset="0"/>
              </a:rPr>
              <a:t>Окончание срока действия контракта не освобождает стороны от ответственности за его нарушение и не может являться основанием, чтобы не включить исполнителя в РНП.</a:t>
            </a:r>
          </a:p>
          <a:p>
            <a:pPr>
              <a:defRPr/>
            </a:pPr>
            <a:endParaRPr lang="ru-RU" altLang="ru-RU" sz="1800" dirty="0">
              <a:latin typeface="Arial" panose="020B0604020202020204" pitchFamily="34" charset="0"/>
              <a:cs typeface="Arial" panose="020B0604020202020204" pitchFamily="34" charset="0"/>
            </a:endParaRPr>
          </a:p>
          <a:p>
            <a:pPr marL="0" indent="0">
              <a:buNone/>
              <a:defRPr/>
            </a:pPr>
            <a:r>
              <a:rPr lang="ru-RU" altLang="ru-RU" sz="1800" dirty="0">
                <a:solidFill>
                  <a:srgbClr val="0000FF"/>
                </a:solidFill>
                <a:latin typeface="Arial" panose="020B0604020202020204" pitchFamily="34" charset="0"/>
                <a:cs typeface="Arial" panose="020B0604020202020204" pitchFamily="34" charset="0"/>
              </a:rPr>
              <a:t>Определение ВС РФ от 12.03.2020 N 308-ЭС19-23241 (дело № А32-47028/2018)</a:t>
            </a:r>
            <a:endParaRPr lang="ru-RU" altLang="ru-RU" sz="12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177564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ctr" eaLnBrk="1" hangingPunct="1"/>
            <a:r>
              <a:rPr lang="ru-RU" altLang="ru-RU" sz="3600" b="1" dirty="0">
                <a:latin typeface="Arial" panose="020B0604020202020204" pitchFamily="34" charset="0"/>
                <a:cs typeface="Arial" panose="020B0604020202020204" pitchFamily="34" charset="0"/>
              </a:rPr>
              <a:t>Электронное взаимодействие</a:t>
            </a:r>
          </a:p>
        </p:txBody>
      </p:sp>
      <p:sp>
        <p:nvSpPr>
          <p:cNvPr id="16387" name="Rectangle 3"/>
          <p:cNvSpPr>
            <a:spLocks noGrp="1" noChangeArrowheads="1"/>
          </p:cNvSpPr>
          <p:nvPr>
            <p:ph type="body" idx="4294967295"/>
          </p:nvPr>
        </p:nvSpPr>
        <p:spPr>
          <a:xfrm>
            <a:off x="0" y="1365250"/>
            <a:ext cx="11542713" cy="5249863"/>
          </a:xfrm>
          <a:prstGeom prst="rect">
            <a:avLst/>
          </a:prstGeom>
        </p:spPr>
        <p:txBody>
          <a:bodyPr>
            <a:noAutofit/>
          </a:bodyPr>
          <a:lstStyle/>
          <a:p>
            <a:pPr>
              <a:defRPr/>
            </a:pPr>
            <a:r>
              <a:rPr lang="ru-RU" altLang="ru-RU" sz="2000" b="1" dirty="0">
                <a:latin typeface="Arial" panose="020B0604020202020204" pitchFamily="34" charset="0"/>
                <a:cs typeface="Arial" panose="020B0604020202020204" pitchFamily="34" charset="0"/>
              </a:rPr>
              <a:t>В ЕИС: </a:t>
            </a:r>
            <a:r>
              <a:rPr lang="ru-RU" altLang="ru-RU" sz="2000" dirty="0">
                <a:solidFill>
                  <a:srgbClr val="0000FF"/>
                </a:solidFill>
                <a:latin typeface="Arial" panose="020B0604020202020204" pitchFamily="34" charset="0"/>
                <a:cs typeface="Arial" panose="020B0604020202020204" pitchFamily="34" charset="0"/>
              </a:rPr>
              <a:t>приемка, оплата, претензии, изменение контракта, расторжение контракта</a:t>
            </a:r>
            <a:r>
              <a:rPr lang="ru-RU" altLang="ru-RU" sz="2000" dirty="0">
                <a:latin typeface="Arial" panose="020B0604020202020204" pitchFamily="34" charset="0"/>
                <a:cs typeface="Arial" panose="020B0604020202020204" pitchFamily="34" charset="0"/>
              </a:rPr>
              <a:t> – все открытые электронные процедуры, ч. 12 ст. 93 «полка», ЕП = по пунктам 2, 6, 6.1, 11, 12, 24, 25, 54, 55 части 1 статьи 93 (начиная с заключения), по всем пунктам </a:t>
            </a:r>
            <a:r>
              <a:rPr lang="ru-RU" altLang="ru-RU" sz="2000" u="sng" dirty="0">
                <a:latin typeface="Arial" panose="020B0604020202020204" pitchFamily="34" charset="0"/>
                <a:cs typeface="Arial" panose="020B0604020202020204" pitchFamily="34" charset="0"/>
              </a:rPr>
              <a:t>кроме</a:t>
            </a:r>
            <a:r>
              <a:rPr lang="ru-RU" altLang="ru-RU" sz="2000" dirty="0">
                <a:latin typeface="Arial" panose="020B0604020202020204" pitchFamily="34" charset="0"/>
                <a:cs typeface="Arial" panose="020B0604020202020204" pitchFamily="34" charset="0"/>
              </a:rPr>
              <a:t> 4, 5, 23, 42, 44, 46 (с ФЛ) части 1 статьи 93 (начиная с размещения в ЕИС).</a:t>
            </a:r>
          </a:p>
          <a:p>
            <a:pPr>
              <a:defRPr/>
            </a:pPr>
            <a:r>
              <a:rPr lang="ru-RU" altLang="ru-RU" sz="2000" dirty="0">
                <a:latin typeface="Arial" panose="020B0604020202020204" pitchFamily="34" charset="0"/>
                <a:cs typeface="Arial" panose="020B0604020202020204" pitchFamily="34" charset="0"/>
              </a:rPr>
              <a:t>С 01.04.2025 заказчики обязаны заключить </a:t>
            </a:r>
            <a:r>
              <a:rPr lang="ru-RU" altLang="ru-RU" sz="2000" dirty="0" err="1">
                <a:latin typeface="Arial" panose="020B0604020202020204" pitchFamily="34" charset="0"/>
                <a:cs typeface="Arial" panose="020B0604020202020204" pitchFamily="34" charset="0"/>
              </a:rPr>
              <a:t>допсоглашение</a:t>
            </a:r>
            <a:r>
              <a:rPr lang="ru-RU" altLang="ru-RU" sz="2000" dirty="0">
                <a:latin typeface="Arial" panose="020B0604020202020204" pitchFamily="34" charset="0"/>
                <a:cs typeface="Arial" panose="020B0604020202020204" pitchFamily="34" charset="0"/>
              </a:rPr>
              <a:t> в электронном структурированном виде (двумя частями) в случае, если проект контракта был заключен в структурированном виде и при этом для него НЕ БЫЛО ни одного опубликованного в ЕИС </a:t>
            </a:r>
            <a:r>
              <a:rPr lang="ru-RU" altLang="ru-RU" sz="2000" dirty="0" err="1">
                <a:latin typeface="Arial" panose="020B0604020202020204" pitchFamily="34" charset="0"/>
                <a:cs typeface="Arial" panose="020B0604020202020204" pitchFamily="34" charset="0"/>
              </a:rPr>
              <a:t>допсоглашения</a:t>
            </a:r>
            <a:r>
              <a:rPr lang="ru-RU" altLang="ru-RU" sz="2000" dirty="0">
                <a:latin typeface="Arial" panose="020B0604020202020204" pitchFamily="34" charset="0"/>
                <a:cs typeface="Arial" panose="020B0604020202020204" pitchFamily="34" charset="0"/>
              </a:rPr>
              <a:t>.</a:t>
            </a:r>
          </a:p>
          <a:p>
            <a:pPr>
              <a:defRPr/>
            </a:pPr>
            <a:r>
              <a:rPr lang="ru-RU" altLang="ru-RU" sz="2000" dirty="0">
                <a:latin typeface="Arial" panose="020B0604020202020204" pitchFamily="34" charset="0"/>
                <a:cs typeface="Arial" panose="020B0604020202020204" pitchFamily="34" charset="0"/>
              </a:rPr>
              <a:t>По всем остальным контрактам заказчик вправе заключать </a:t>
            </a:r>
            <a:r>
              <a:rPr lang="ru-RU" altLang="ru-RU" sz="2000" dirty="0" err="1">
                <a:latin typeface="Arial" panose="020B0604020202020204" pitchFamily="34" charset="0"/>
                <a:cs typeface="Arial" panose="020B0604020202020204" pitchFamily="34" charset="0"/>
              </a:rPr>
              <a:t>допсоглашения</a:t>
            </a:r>
            <a:r>
              <a:rPr lang="ru-RU" altLang="ru-RU" sz="2000" dirty="0">
                <a:latin typeface="Arial" panose="020B0604020202020204" pitchFamily="34" charset="0"/>
                <a:cs typeface="Arial" panose="020B0604020202020204" pitchFamily="34" charset="0"/>
              </a:rPr>
              <a:t> или в НЕ структурированном виде (т.е. в форме прикрепленного файла), или "на бумаге" (как это делали ранее). Если заключение </a:t>
            </a:r>
            <a:r>
              <a:rPr lang="ru-RU" altLang="ru-RU" sz="2000" dirty="0" err="1">
                <a:latin typeface="Arial" panose="020B0604020202020204" pitchFamily="34" charset="0"/>
                <a:cs typeface="Arial" panose="020B0604020202020204" pitchFamily="34" charset="0"/>
              </a:rPr>
              <a:t>допсоглашения</a:t>
            </a:r>
            <a:r>
              <a:rPr lang="ru-RU" altLang="ru-RU" sz="2000" dirty="0">
                <a:latin typeface="Arial" panose="020B0604020202020204" pitchFamily="34" charset="0"/>
                <a:cs typeface="Arial" panose="020B0604020202020204" pitchFamily="34" charset="0"/>
              </a:rPr>
              <a:t> будет "на бумаге", то формировать новую версию проекта контракта не нужно, только новую версию сведений о контракте.</a:t>
            </a:r>
          </a:p>
          <a:p>
            <a:pPr>
              <a:defRPr/>
            </a:pPr>
            <a:r>
              <a:rPr lang="ru-RU" altLang="ru-RU" sz="2000" dirty="0">
                <a:latin typeface="Arial" panose="020B0604020202020204" pitchFamily="34" charset="0"/>
                <a:cs typeface="Arial" panose="020B0604020202020204" pitchFamily="34" charset="0"/>
              </a:rPr>
              <a:t>Ч. 4 ст. 5. В случае наличия противоречий между данными, содержащимися в единой информационной системе, и данными, содержащимися в информации и документах, направляемых участниками контрактной системы, </a:t>
            </a:r>
            <a:r>
              <a:rPr lang="ru-RU" altLang="ru-RU" sz="2000" b="1" dirty="0">
                <a:latin typeface="Arial" panose="020B0604020202020204" pitchFamily="34" charset="0"/>
                <a:cs typeface="Arial" panose="020B0604020202020204" pitchFamily="34" charset="0"/>
              </a:rPr>
              <a:t>приоритет имеет информация, содержащаяся в единой информационной системе.</a:t>
            </a:r>
          </a:p>
          <a:p>
            <a:pPr>
              <a:defRPr/>
            </a:pPr>
            <a:r>
              <a:rPr lang="ru-RU" altLang="ru-RU" sz="2000" b="1" dirty="0">
                <a:latin typeface="Arial" panose="020B0604020202020204" pitchFamily="34" charset="0"/>
                <a:cs typeface="Arial" panose="020B0604020202020204" pitchFamily="34" charset="0"/>
              </a:rPr>
              <a:t>Если</a:t>
            </a:r>
            <a:r>
              <a:rPr lang="ru-RU" altLang="ru-RU" sz="2000" dirty="0">
                <a:latin typeface="Arial" panose="020B0604020202020204" pitchFamily="34" charset="0"/>
                <a:cs typeface="Arial" panose="020B0604020202020204" pitchFamily="34" charset="0"/>
              </a:rPr>
              <a:t> заказчик подписал что-то только на бумаге, то = </a:t>
            </a:r>
            <a:r>
              <a:rPr lang="ru-RU" altLang="ru-RU" sz="2000" u="sng" dirty="0">
                <a:latin typeface="Arial" panose="020B0604020202020204" pitchFamily="34" charset="0"/>
                <a:cs typeface="Arial" panose="020B0604020202020204" pitchFamily="34" charset="0"/>
              </a:rPr>
              <a:t>документ отсутствует</a:t>
            </a:r>
            <a:r>
              <a:rPr lang="ru-RU" altLang="ru-RU"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3175933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14A88E31-143E-4913-9AEF-A196A84F4DA0}"/>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F849E9D5-7775-9833-BD86-78043586A880}"/>
              </a:ext>
            </a:extLst>
          </p:cNvPr>
          <p:cNvSpPr>
            <a:spLocks noGrp="1"/>
          </p:cNvSpPr>
          <p:nvPr>
            <p:ph type="title"/>
          </p:nvPr>
        </p:nvSpPr>
        <p:spPr>
          <a:xfrm>
            <a:off x="518145" y="2194560"/>
            <a:ext cx="7786269" cy="3258790"/>
          </a:xfrm>
        </p:spPr>
        <p:txBody>
          <a:bodyPr>
            <a:normAutofit/>
          </a:bodyPr>
          <a:lstStyle/>
          <a:p>
            <a:r>
              <a:rPr lang="ru-RU" dirty="0"/>
              <a:t>Меры реагирования при выявлении нарушений: предписание, представление, передача по подведомственности, КоАП РФ, судебная работа.</a:t>
            </a:r>
          </a:p>
        </p:txBody>
      </p:sp>
    </p:spTree>
    <p:extLst>
      <p:ext uri="{BB962C8B-B14F-4D97-AF65-F5344CB8AC3E}">
        <p14:creationId xmlns:p14="http://schemas.microsoft.com/office/powerpoint/2010/main" val="127434462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ru-RU" altLang="ru-RU" sz="3800">
                <a:latin typeface="Arial" panose="020B0604020202020204" pitchFamily="34" charset="0"/>
                <a:cs typeface="Arial" panose="020B0604020202020204" pitchFamily="34" charset="0"/>
              </a:rPr>
              <a:t>Часть 1 статьи 107 Закона № 44-ФЗ</a:t>
            </a:r>
          </a:p>
        </p:txBody>
      </p:sp>
      <p:sp>
        <p:nvSpPr>
          <p:cNvPr id="4099" name="Rectangle 3"/>
          <p:cNvSpPr>
            <a:spLocks noGrp="1" noChangeArrowheads="1"/>
          </p:cNvSpPr>
          <p:nvPr>
            <p:ph type="body" idx="4294967295"/>
          </p:nvPr>
        </p:nvSpPr>
        <p:spPr>
          <a:xfrm>
            <a:off x="0" y="1400175"/>
            <a:ext cx="11531600" cy="5151438"/>
          </a:xfrm>
          <a:prstGeom prst="rect">
            <a:avLst/>
          </a:prstGeom>
        </p:spPr>
        <p:txBody>
          <a:bodyPr/>
          <a:lstStyle/>
          <a:p>
            <a:pPr marL="0" indent="0" eaLnBrk="1" hangingPunct="1">
              <a:buNone/>
            </a:pPr>
            <a:r>
              <a:rPr lang="ru-RU" altLang="ru-RU" dirty="0">
                <a:latin typeface="Arial" panose="020B0604020202020204" pitchFamily="34" charset="0"/>
                <a:cs typeface="Arial" panose="020B0604020202020204" pitchFamily="34" charset="0"/>
              </a:rPr>
              <a:t>«Лица, виновные в нарушении законодательства Российской Федерации и иных нормативных правовых актов о контрактной системе в сфере закупок, несут </a:t>
            </a:r>
          </a:p>
          <a:p>
            <a:pPr marL="0" indent="0" eaLnBrk="1" hangingPunct="1">
              <a:buNone/>
            </a:pPr>
            <a:r>
              <a:rPr lang="ru-RU" altLang="ru-RU" dirty="0">
                <a:solidFill>
                  <a:srgbClr val="00CC00"/>
                </a:solidFill>
                <a:latin typeface="Arial" panose="020B0604020202020204" pitchFamily="34" charset="0"/>
                <a:cs typeface="Arial" panose="020B0604020202020204" pitchFamily="34" charset="0"/>
              </a:rPr>
              <a:t>- дисциплинарную</a:t>
            </a:r>
            <a:r>
              <a:rPr lang="ru-RU" altLang="ru-RU" dirty="0">
                <a:latin typeface="Arial" panose="020B0604020202020204" pitchFamily="34" charset="0"/>
                <a:cs typeface="Arial" panose="020B0604020202020204" pitchFamily="34" charset="0"/>
              </a:rPr>
              <a:t> – </a:t>
            </a:r>
            <a:r>
              <a:rPr lang="ru-RU" altLang="ru-RU" i="1" dirty="0">
                <a:latin typeface="Arial" panose="020B0604020202020204" pitchFamily="34" charset="0"/>
                <a:cs typeface="Arial" panose="020B0604020202020204" pitchFamily="34" charset="0"/>
              </a:rPr>
              <a:t>должностные проступки по локальным НПА</a:t>
            </a:r>
          </a:p>
          <a:p>
            <a:pPr marL="0" indent="0" eaLnBrk="1" hangingPunct="1">
              <a:buNone/>
            </a:pPr>
            <a:r>
              <a:rPr lang="ru-RU" altLang="ru-RU" dirty="0">
                <a:solidFill>
                  <a:srgbClr val="0000FF"/>
                </a:solidFill>
                <a:latin typeface="Arial" panose="020B0604020202020204" pitchFamily="34" charset="0"/>
                <a:cs typeface="Arial" panose="020B0604020202020204" pitchFamily="34" charset="0"/>
              </a:rPr>
              <a:t>- гражданско-правовую</a:t>
            </a:r>
            <a:r>
              <a:rPr lang="ru-RU" altLang="ru-RU" dirty="0">
                <a:latin typeface="Arial" panose="020B0604020202020204" pitchFamily="34" charset="0"/>
                <a:cs typeface="Arial" panose="020B0604020202020204" pitchFamily="34" charset="0"/>
              </a:rPr>
              <a:t> – </a:t>
            </a:r>
            <a:r>
              <a:rPr lang="ru-RU" altLang="ru-RU" i="1" dirty="0">
                <a:latin typeface="Arial" panose="020B0604020202020204" pitchFamily="34" charset="0"/>
                <a:cs typeface="Arial" panose="020B0604020202020204" pitchFamily="34" charset="0"/>
              </a:rPr>
              <a:t>возмещение по суду (как правило)</a:t>
            </a:r>
          </a:p>
          <a:p>
            <a:pPr marL="0" indent="0" eaLnBrk="1" hangingPunct="1">
              <a:buNone/>
            </a:pPr>
            <a:r>
              <a:rPr lang="ru-RU" altLang="ru-RU" dirty="0">
                <a:solidFill>
                  <a:srgbClr val="FF33CC"/>
                </a:solidFill>
                <a:latin typeface="Arial" panose="020B0604020202020204" pitchFamily="34" charset="0"/>
                <a:cs typeface="Arial" panose="020B0604020202020204" pitchFamily="34" charset="0"/>
              </a:rPr>
              <a:t>- административную</a:t>
            </a:r>
            <a:r>
              <a:rPr lang="ru-RU" altLang="ru-RU" dirty="0">
                <a:latin typeface="Arial" panose="020B0604020202020204" pitchFamily="34" charset="0"/>
                <a:cs typeface="Arial" panose="020B0604020202020204" pitchFamily="34" charset="0"/>
              </a:rPr>
              <a:t> – </a:t>
            </a:r>
            <a:r>
              <a:rPr lang="ru-RU" altLang="ru-RU" i="1" dirty="0">
                <a:latin typeface="Arial" panose="020B0604020202020204" pitchFamily="34" charset="0"/>
                <a:cs typeface="Arial" panose="020B0604020202020204" pitchFamily="34" charset="0"/>
              </a:rPr>
              <a:t>штраф по КОАП (дисквалификация)</a:t>
            </a:r>
          </a:p>
          <a:p>
            <a:pPr marL="0" indent="0" eaLnBrk="1" hangingPunct="1">
              <a:buNone/>
            </a:pPr>
            <a:r>
              <a:rPr lang="ru-RU" altLang="ru-RU" dirty="0">
                <a:solidFill>
                  <a:srgbClr val="FF0000"/>
                </a:solidFill>
                <a:latin typeface="Arial" panose="020B0604020202020204" pitchFamily="34" charset="0"/>
                <a:cs typeface="Arial" panose="020B0604020202020204" pitchFamily="34" charset="0"/>
              </a:rPr>
              <a:t>- уголовную</a:t>
            </a:r>
            <a:r>
              <a:rPr lang="ru-RU" altLang="ru-RU" dirty="0">
                <a:latin typeface="Arial" panose="020B0604020202020204" pitchFamily="34" charset="0"/>
                <a:cs typeface="Arial" panose="020B0604020202020204" pitchFamily="34" charset="0"/>
              </a:rPr>
              <a:t> – </a:t>
            </a:r>
            <a:r>
              <a:rPr lang="ru-RU" altLang="ru-RU" i="1" dirty="0">
                <a:latin typeface="Arial" panose="020B0604020202020204" pitchFamily="34" charset="0"/>
                <a:cs typeface="Arial" panose="020B0604020202020204" pitchFamily="34" charset="0"/>
              </a:rPr>
              <a:t>уголовные сроки, штрафы</a:t>
            </a:r>
          </a:p>
          <a:p>
            <a:pPr marL="0" indent="0" eaLnBrk="1" hangingPunct="1">
              <a:buNone/>
            </a:pPr>
            <a:r>
              <a:rPr lang="ru-RU" altLang="ru-RU" dirty="0">
                <a:latin typeface="Arial" panose="020B0604020202020204" pitchFamily="34" charset="0"/>
                <a:cs typeface="Arial" panose="020B0604020202020204" pitchFamily="34" charset="0"/>
              </a:rPr>
              <a:t>ответственность в соответствии с законодательством Российской Федерации»</a:t>
            </a:r>
          </a:p>
        </p:txBody>
      </p:sp>
    </p:spTree>
    <p:extLst>
      <p:ext uri="{BB962C8B-B14F-4D97-AF65-F5344CB8AC3E}">
        <p14:creationId xmlns:p14="http://schemas.microsoft.com/office/powerpoint/2010/main" val="38839306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ru-RU" altLang="ru-RU" sz="3800" b="1" dirty="0">
                <a:solidFill>
                  <a:srgbClr val="FF0000"/>
                </a:solidFill>
                <a:latin typeface="Arial" panose="020B0604020202020204" pitchFamily="34" charset="0"/>
                <a:cs typeface="Arial" panose="020B0604020202020204" pitchFamily="34" charset="0"/>
              </a:rPr>
              <a:t>Дисциплинарная ответственность</a:t>
            </a:r>
          </a:p>
        </p:txBody>
      </p:sp>
      <p:sp>
        <p:nvSpPr>
          <p:cNvPr id="5123" name="Rectangle 3"/>
          <p:cNvSpPr>
            <a:spLocks noGrp="1" noChangeArrowheads="1"/>
          </p:cNvSpPr>
          <p:nvPr>
            <p:ph type="body" idx="4294967295"/>
          </p:nvPr>
        </p:nvSpPr>
        <p:spPr>
          <a:xfrm>
            <a:off x="358775" y="1460500"/>
            <a:ext cx="11833225" cy="5262563"/>
          </a:xfrm>
          <a:prstGeom prst="rect">
            <a:avLst/>
          </a:prstGeom>
        </p:spPr>
        <p:txBody>
          <a:bodyPr/>
          <a:lstStyle/>
          <a:p>
            <a:pPr eaLnBrk="1" hangingPunct="1"/>
            <a:r>
              <a:rPr lang="ru-RU" altLang="ru-RU" sz="3200" dirty="0">
                <a:latin typeface="Arial" panose="020B0604020202020204" pitchFamily="34" charset="0"/>
                <a:cs typeface="Arial" panose="020B0604020202020204" pitchFamily="34" charset="0"/>
              </a:rPr>
              <a:t>Привлекает работодатель</a:t>
            </a:r>
          </a:p>
          <a:p>
            <a:pPr eaLnBrk="1" hangingPunct="1"/>
            <a:r>
              <a:rPr lang="ru-RU" altLang="ru-RU" sz="3200" dirty="0">
                <a:latin typeface="Arial" panose="020B0604020202020204" pitchFamily="34" charset="0"/>
                <a:cs typeface="Arial" panose="020B0604020202020204" pitchFamily="34" charset="0"/>
              </a:rPr>
              <a:t>Определяется законом и внутренними приказами</a:t>
            </a:r>
          </a:p>
          <a:p>
            <a:pPr eaLnBrk="1" hangingPunct="1"/>
            <a:r>
              <a:rPr lang="ru-RU" altLang="ru-RU" sz="3200" dirty="0">
                <a:latin typeface="Arial" panose="020B0604020202020204" pitchFamily="34" charset="0"/>
                <a:cs typeface="Arial" panose="020B0604020202020204" pitchFamily="34" charset="0"/>
              </a:rPr>
              <a:t>Как правило, применяется после служебной проверки</a:t>
            </a:r>
          </a:p>
          <a:p>
            <a:pPr eaLnBrk="1" hangingPunct="1"/>
            <a:r>
              <a:rPr lang="ru-RU" altLang="ru-RU" sz="3200" dirty="0">
                <a:solidFill>
                  <a:srgbClr val="C00000"/>
                </a:solidFill>
                <a:latin typeface="Arial" panose="020B0604020202020204" pitchFamily="34" charset="0"/>
                <a:cs typeface="Arial" panose="020B0604020202020204" pitchFamily="34" charset="0"/>
              </a:rPr>
              <a:t>Может</a:t>
            </a:r>
            <a:r>
              <a:rPr lang="ru-RU" altLang="ru-RU" sz="3200" dirty="0">
                <a:latin typeface="Arial" panose="020B0604020202020204" pitchFamily="34" charset="0"/>
                <a:cs typeface="Arial" panose="020B0604020202020204" pitchFamily="34" charset="0"/>
              </a:rPr>
              <a:t> (</a:t>
            </a:r>
            <a:r>
              <a:rPr lang="ru-RU" altLang="ru-RU" sz="3200" b="1" dirty="0">
                <a:latin typeface="Arial" panose="020B0604020202020204" pitchFamily="34" charset="0"/>
                <a:cs typeface="Arial" panose="020B0604020202020204" pitchFamily="34" charset="0"/>
              </a:rPr>
              <a:t>но не обязательно</a:t>
            </a:r>
            <a:r>
              <a:rPr lang="ru-RU" altLang="ru-RU" sz="3200" dirty="0">
                <a:latin typeface="Arial" panose="020B0604020202020204" pitchFamily="34" charset="0"/>
                <a:cs typeface="Arial" panose="020B0604020202020204" pitchFamily="34" charset="0"/>
              </a:rPr>
              <a:t>) </a:t>
            </a:r>
            <a:r>
              <a:rPr lang="ru-RU" altLang="ru-RU" sz="3200" dirty="0">
                <a:solidFill>
                  <a:srgbClr val="C00000"/>
                </a:solidFill>
                <a:latin typeface="Arial" panose="020B0604020202020204" pitchFamily="34" charset="0"/>
                <a:cs typeface="Arial" panose="020B0604020202020204" pitchFamily="34" charset="0"/>
              </a:rPr>
              <a:t>являться основанием для смягчения административной ответственности</a:t>
            </a:r>
          </a:p>
          <a:p>
            <a:pPr marL="0" indent="0" algn="ctr" eaLnBrk="1" hangingPunct="1">
              <a:buNone/>
            </a:pPr>
            <a:endParaRPr lang="ru-RU" altLang="ru-RU" sz="3200" u="sng" dirty="0">
              <a:solidFill>
                <a:srgbClr val="C00000"/>
              </a:solidFill>
              <a:latin typeface="Arial" panose="020B0604020202020204" pitchFamily="34" charset="0"/>
              <a:cs typeface="Arial" panose="020B0604020202020204" pitchFamily="34" charset="0"/>
            </a:endParaRPr>
          </a:p>
        </p:txBody>
      </p:sp>
      <p:sp>
        <p:nvSpPr>
          <p:cNvPr id="2" name="TextBox 1"/>
          <p:cNvSpPr txBox="1"/>
          <p:nvPr/>
        </p:nvSpPr>
        <p:spPr>
          <a:xfrm>
            <a:off x="204716" y="4215209"/>
            <a:ext cx="11723427"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C00000"/>
                </a:solidFill>
                <a:effectLst/>
                <a:uLnTx/>
                <a:uFillTx/>
                <a:latin typeface="Arial" panose="020B0604020202020204"/>
                <a:ea typeface="+mn-ea"/>
                <a:cs typeface="+mn-cs"/>
              </a:rPr>
              <a:t>При проведении </a:t>
            </a:r>
            <a:r>
              <a:rPr kumimoji="0" lang="ru-RU" sz="2800" b="1" i="0" u="none" strike="noStrike" kern="1200" cap="none" spc="0" normalizeH="0" baseline="0" noProof="0" dirty="0">
                <a:ln>
                  <a:noFill/>
                </a:ln>
                <a:solidFill>
                  <a:srgbClr val="C00000"/>
                </a:solidFill>
                <a:effectLst/>
                <a:uLnTx/>
                <a:uFillTx/>
                <a:latin typeface="Arial" panose="020B0604020202020204"/>
                <a:ea typeface="+mn-ea"/>
                <a:cs typeface="+mn-cs"/>
              </a:rPr>
              <a:t>внутренней (служебной) проверки </a:t>
            </a:r>
            <a:r>
              <a:rPr kumimoji="0" lang="ru-RU" sz="2800" b="0" i="0" u="none" strike="noStrike" kern="1200" cap="none" spc="0" normalizeH="0" baseline="0" noProof="0" dirty="0">
                <a:ln>
                  <a:noFill/>
                </a:ln>
                <a:solidFill>
                  <a:srgbClr val="C00000"/>
                </a:solidFill>
                <a:effectLst/>
                <a:uLnTx/>
                <a:uFillTx/>
                <a:latin typeface="Arial" panose="020B0604020202020204"/>
                <a:ea typeface="+mn-ea"/>
                <a:cs typeface="+mn-cs"/>
              </a:rPr>
              <a:t>в документах отражаются смягчающие обстоятельства и указывается на отсутствие отягчающих, назначается выговор или замечание.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none" spc="0" normalizeH="0" baseline="0" noProof="0" dirty="0">
                <a:ln>
                  <a:noFill/>
                </a:ln>
                <a:solidFill>
                  <a:srgbClr val="C00000"/>
                </a:solidFill>
                <a:effectLst/>
                <a:uLnTx/>
                <a:uFillTx/>
                <a:latin typeface="Arial" panose="020B0604020202020204"/>
                <a:ea typeface="+mn-ea"/>
                <a:cs typeface="+mn-cs"/>
              </a:rPr>
              <a:t>Далее в административном деле на это указывается в пояснениях с приложением документов.</a:t>
            </a:r>
          </a:p>
        </p:txBody>
      </p:sp>
    </p:spTree>
    <p:extLst>
      <p:ext uri="{BB962C8B-B14F-4D97-AF65-F5344CB8AC3E}">
        <p14:creationId xmlns:p14="http://schemas.microsoft.com/office/powerpoint/2010/main" val="2199594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1205C-EC07-DF47-3151-9CE0A58D6C22}"/>
            </a:ext>
          </a:extLst>
        </p:cNvPr>
        <p:cNvGrpSpPr/>
        <p:nvPr/>
      </p:nvGrpSpPr>
      <p:grpSpPr>
        <a:xfrm>
          <a:off x="0" y="0"/>
          <a:ext cx="0" cy="0"/>
          <a:chOff x="0" y="0"/>
          <a:chExt cx="0" cy="0"/>
        </a:xfrm>
      </p:grpSpPr>
      <p:sp>
        <p:nvSpPr>
          <p:cNvPr id="19458" name="Заголовок 1">
            <a:extLst>
              <a:ext uri="{FF2B5EF4-FFF2-40B4-BE49-F238E27FC236}">
                <a16:creationId xmlns:a16="http://schemas.microsoft.com/office/drawing/2014/main" id="{5DEED1C0-C943-CA36-A886-8187FA6779BF}"/>
              </a:ext>
            </a:extLst>
          </p:cNvPr>
          <p:cNvSpPr>
            <a:spLocks noGrp="1"/>
          </p:cNvSpPr>
          <p:nvPr>
            <p:ph type="title"/>
          </p:nvPr>
        </p:nvSpPr>
        <p:spPr/>
        <p:txBody>
          <a:bodyPr/>
          <a:lstStyle/>
          <a:p>
            <a:r>
              <a:rPr lang="ru-RU" altLang="ru-RU" sz="3600" dirty="0">
                <a:latin typeface="Arial" panose="020B0604020202020204" pitchFamily="34" charset="0"/>
                <a:cs typeface="Arial" panose="020B0604020202020204" pitchFamily="34" charset="0"/>
              </a:rPr>
              <a:t>Инкриминируемые нарушения</a:t>
            </a:r>
            <a:endParaRPr lang="ru-RU" altLang="ru-RU" sz="2800" dirty="0">
              <a:latin typeface="Arial" panose="020B0604020202020204" pitchFamily="34" charset="0"/>
              <a:cs typeface="Arial" panose="020B0604020202020204" pitchFamily="34" charset="0"/>
            </a:endParaRPr>
          </a:p>
        </p:txBody>
      </p:sp>
      <p:sp>
        <p:nvSpPr>
          <p:cNvPr id="19459" name="Объект 2">
            <a:extLst>
              <a:ext uri="{FF2B5EF4-FFF2-40B4-BE49-F238E27FC236}">
                <a16:creationId xmlns:a16="http://schemas.microsoft.com/office/drawing/2014/main" id="{8A79B519-D9F1-1B3A-8AA3-69C6FBF0CE00}"/>
              </a:ext>
            </a:extLst>
          </p:cNvPr>
          <p:cNvSpPr>
            <a:spLocks noGrp="1"/>
          </p:cNvSpPr>
          <p:nvPr>
            <p:ph idx="4294967295"/>
          </p:nvPr>
        </p:nvSpPr>
        <p:spPr>
          <a:xfrm>
            <a:off x="311150" y="1376419"/>
            <a:ext cx="11569700" cy="5292725"/>
          </a:xfrm>
          <a:prstGeom prst="rect">
            <a:avLst/>
          </a:prstGeom>
        </p:spPr>
        <p:txBody>
          <a:bodyPr>
            <a:normAutofit/>
          </a:bodyPr>
          <a:lstStyle/>
          <a:p>
            <a:r>
              <a:rPr lang="ru-RU" altLang="ru-RU" sz="2400" b="1" dirty="0"/>
              <a:t>Если говорить проще</a:t>
            </a:r>
            <a:r>
              <a:rPr lang="ru-RU" altLang="ru-RU" sz="2400" dirty="0"/>
              <a:t>, то обычно заказчикам вменяют </a:t>
            </a:r>
            <a:r>
              <a:rPr lang="ru-RU" altLang="ru-RU" sz="2400" b="1" dirty="0"/>
              <a:t>не дробление</a:t>
            </a:r>
            <a:r>
              <a:rPr lang="ru-RU" altLang="ru-RU" sz="2400" dirty="0"/>
              <a:t>, а: </a:t>
            </a:r>
          </a:p>
          <a:p>
            <a:pPr marL="0" indent="0">
              <a:buNone/>
            </a:pPr>
            <a:r>
              <a:rPr lang="ru-RU" altLang="ru-RU" sz="2400" b="1" u="sng" dirty="0"/>
              <a:t>Не</a:t>
            </a:r>
            <a:r>
              <a:rPr lang="ru-RU" altLang="ru-RU" sz="2400" b="1" dirty="0"/>
              <a:t> криминальные нарушения </a:t>
            </a:r>
            <a:r>
              <a:rPr lang="ru-RU" altLang="ru-RU" sz="2400" dirty="0"/>
              <a:t>(ответственность в виде штрафа или признания контрактов недействительными)</a:t>
            </a:r>
          </a:p>
          <a:p>
            <a:r>
              <a:rPr lang="ru-RU" altLang="ru-RU" sz="2400" dirty="0"/>
              <a:t>Ограничение конкуренции</a:t>
            </a:r>
          </a:p>
          <a:p>
            <a:r>
              <a:rPr lang="ru-RU" altLang="ru-RU" sz="2400" dirty="0"/>
              <a:t>Отсутствие экономии</a:t>
            </a:r>
          </a:p>
          <a:p>
            <a:r>
              <a:rPr lang="ru-RU" altLang="ru-RU" sz="2400" dirty="0"/>
              <a:t>Необеспечение прозрачности закупки</a:t>
            </a:r>
          </a:p>
          <a:p>
            <a:r>
              <a:rPr lang="ru-RU" altLang="ru-RU" sz="2400" dirty="0"/>
              <a:t>Отсутствие целесообразности «дробления»</a:t>
            </a:r>
          </a:p>
          <a:p>
            <a:pPr marL="0" indent="0">
              <a:buNone/>
            </a:pPr>
            <a:r>
              <a:rPr lang="ru-RU" altLang="ru-RU" sz="2400" b="1" dirty="0"/>
              <a:t>Криминальные нарушения </a:t>
            </a:r>
            <a:r>
              <a:rPr lang="ru-RU" altLang="ru-RU" sz="2400" dirty="0"/>
              <a:t>(уголовная ответственность)</a:t>
            </a:r>
          </a:p>
          <a:p>
            <a:r>
              <a:rPr lang="ru-RU" altLang="ru-RU" sz="2400" dirty="0"/>
              <a:t>Сговор с конкретным поставщиком (подрядчиком, исполнителем), например, выбор «своего, хорошего» поставщика</a:t>
            </a:r>
          </a:p>
          <a:p>
            <a:r>
              <a:rPr lang="ru-RU" altLang="ru-RU" sz="2400" dirty="0"/>
              <a:t>Коррупционные элементы («откат», взятка и т.п.)</a:t>
            </a:r>
          </a:p>
          <a:p>
            <a:endParaRPr lang="ru-RU" altLang="ru-RU" sz="2400" dirty="0"/>
          </a:p>
        </p:txBody>
      </p:sp>
    </p:spTree>
    <p:extLst>
      <p:ext uri="{BB962C8B-B14F-4D97-AF65-F5344CB8AC3E}">
        <p14:creationId xmlns:p14="http://schemas.microsoft.com/office/powerpoint/2010/main" val="347600702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рямоугольник 31"/>
          <p:cNvSpPr/>
          <p:nvPr/>
        </p:nvSpPr>
        <p:spPr>
          <a:xfrm>
            <a:off x="1045029" y="1543300"/>
            <a:ext cx="10521537" cy="47622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8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Нарушение</a:t>
            </a:r>
          </a:p>
        </p:txBody>
      </p:sp>
      <p:sp>
        <p:nvSpPr>
          <p:cNvPr id="33" name="Нашивка 32"/>
          <p:cNvSpPr/>
          <p:nvPr/>
        </p:nvSpPr>
        <p:spPr>
          <a:xfrm rot="5400000">
            <a:off x="5932534" y="-200161"/>
            <a:ext cx="189781" cy="4968000"/>
          </a:xfrm>
          <a:prstGeom prst="chevron">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35" name="Прямоугольник 34"/>
          <p:cNvSpPr/>
          <p:nvPr/>
        </p:nvSpPr>
        <p:spPr>
          <a:xfrm>
            <a:off x="360271" y="2496620"/>
            <a:ext cx="2646000" cy="758612"/>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Замечание</a:t>
            </a:r>
          </a:p>
        </p:txBody>
      </p:sp>
      <p:sp>
        <p:nvSpPr>
          <p:cNvPr id="36" name="Прямоугольник 35"/>
          <p:cNvSpPr/>
          <p:nvPr/>
        </p:nvSpPr>
        <p:spPr>
          <a:xfrm>
            <a:off x="3214597" y="2496620"/>
            <a:ext cx="2646000" cy="758612"/>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Выговор</a:t>
            </a:r>
          </a:p>
        </p:txBody>
      </p:sp>
      <p:sp>
        <p:nvSpPr>
          <p:cNvPr id="37" name="Прямоугольник 36"/>
          <p:cNvSpPr/>
          <p:nvPr/>
        </p:nvSpPr>
        <p:spPr>
          <a:xfrm>
            <a:off x="9187226" y="2496620"/>
            <a:ext cx="2646000" cy="758612"/>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4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Увольнение в </a:t>
            </a:r>
            <a:r>
              <a:rPr kumimoji="0" lang="ru-RU" sz="1400" b="1" i="0" u="none" strike="noStrike" kern="1200" cap="none" spc="0" normalizeH="0" baseline="0" noProof="0" dirty="0" err="1">
                <a:ln>
                  <a:noFill/>
                </a:ln>
                <a:solidFill>
                  <a:prstClr val="black"/>
                </a:solidFill>
                <a:effectLst/>
                <a:uLnTx/>
                <a:uFillTx/>
                <a:latin typeface="Arial"/>
                <a:ea typeface="Arial"/>
                <a:cs typeface="Arial" panose="020B0604020202020204" pitchFamily="34" charset="0"/>
                <a:sym typeface="Arial"/>
              </a:rPr>
              <a:t>т.ч</a:t>
            </a:r>
            <a:r>
              <a:rPr kumimoji="0" lang="ru-RU" sz="14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 в связи с утратой доверия</a:t>
            </a:r>
          </a:p>
        </p:txBody>
      </p:sp>
      <p:grpSp>
        <p:nvGrpSpPr>
          <p:cNvPr id="47" name="Группа 46"/>
          <p:cNvGrpSpPr/>
          <p:nvPr/>
        </p:nvGrpSpPr>
        <p:grpSpPr>
          <a:xfrm>
            <a:off x="393700" y="3975099"/>
            <a:ext cx="8100000" cy="2120901"/>
            <a:chOff x="2036864" y="3543299"/>
            <a:chExt cx="8100000" cy="2120901"/>
          </a:xfrm>
        </p:grpSpPr>
        <p:graphicFrame>
          <p:nvGraphicFramePr>
            <p:cNvPr id="39" name="Схема 38"/>
            <p:cNvGraphicFramePr/>
            <p:nvPr/>
          </p:nvGraphicFramePr>
          <p:xfrm>
            <a:off x="2036864" y="3543299"/>
            <a:ext cx="8100000" cy="2120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 name="TextBox 40"/>
            <p:cNvSpPr txBox="1"/>
            <p:nvPr/>
          </p:nvSpPr>
          <p:spPr>
            <a:xfrm>
              <a:off x="5186588" y="4991101"/>
              <a:ext cx="21685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Смягчающие обстоятельства</a:t>
              </a:r>
            </a:p>
          </p:txBody>
        </p:sp>
        <p:sp>
          <p:nvSpPr>
            <p:cNvPr id="44" name="TextBox 43"/>
            <p:cNvSpPr txBox="1"/>
            <p:nvPr/>
          </p:nvSpPr>
          <p:spPr>
            <a:xfrm>
              <a:off x="4869543" y="3653972"/>
              <a:ext cx="215314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Отягчающие обстоятельства</a:t>
              </a:r>
            </a:p>
          </p:txBody>
        </p:sp>
      </p:grpSp>
      <p:sp>
        <p:nvSpPr>
          <p:cNvPr id="48" name="Нашивка 47"/>
          <p:cNvSpPr/>
          <p:nvPr/>
        </p:nvSpPr>
        <p:spPr>
          <a:xfrm>
            <a:off x="7059349" y="3900880"/>
            <a:ext cx="190800" cy="2520000"/>
          </a:xfrm>
          <a:prstGeom prst="chevron">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a:ln>
                <a:noFill/>
              </a:ln>
              <a:solidFill>
                <a:prstClr val="black"/>
              </a:solidFill>
              <a:effectLst/>
              <a:uLnTx/>
              <a:uFillTx/>
              <a:latin typeface="Arial" panose="020B0604020202020204"/>
              <a:ea typeface="+mn-ea"/>
              <a:cs typeface="Arial" panose="020B0604020202020204" pitchFamily="34" charset="0"/>
            </a:endParaRPr>
          </a:p>
        </p:txBody>
      </p:sp>
      <p:sp>
        <p:nvSpPr>
          <p:cNvPr id="50" name="Прямоугольник 49"/>
          <p:cNvSpPr/>
          <p:nvPr/>
        </p:nvSpPr>
        <p:spPr>
          <a:xfrm>
            <a:off x="7514404" y="3982520"/>
            <a:ext cx="3422770"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характер</a:t>
            </a:r>
          </a:p>
        </p:txBody>
      </p:sp>
      <p:sp>
        <p:nvSpPr>
          <p:cNvPr id="51" name="Прямоугольник 50"/>
          <p:cNvSpPr/>
          <p:nvPr/>
        </p:nvSpPr>
        <p:spPr>
          <a:xfrm>
            <a:off x="7514404" y="4325420"/>
            <a:ext cx="3422770"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тяжесть</a:t>
            </a:r>
          </a:p>
        </p:txBody>
      </p:sp>
      <p:sp>
        <p:nvSpPr>
          <p:cNvPr id="53" name="Прямоугольник 52"/>
          <p:cNvSpPr/>
          <p:nvPr/>
        </p:nvSpPr>
        <p:spPr>
          <a:xfrm>
            <a:off x="7514404" y="4681020"/>
            <a:ext cx="3422770" cy="28800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обстоятельства</a:t>
            </a:r>
          </a:p>
        </p:txBody>
      </p:sp>
      <p:sp>
        <p:nvSpPr>
          <p:cNvPr id="54" name="Прямоугольник 53"/>
          <p:cNvSpPr/>
          <p:nvPr/>
        </p:nvSpPr>
        <p:spPr>
          <a:xfrm>
            <a:off x="7514404" y="5023920"/>
            <a:ext cx="3422770" cy="74188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соблюдение других ограничений и запретов, требований, обязанностей</a:t>
            </a:r>
          </a:p>
        </p:txBody>
      </p:sp>
      <p:sp>
        <p:nvSpPr>
          <p:cNvPr id="55" name="Прямоугольник 54"/>
          <p:cNvSpPr/>
          <p:nvPr/>
        </p:nvSpPr>
        <p:spPr>
          <a:xfrm>
            <a:off x="7514404" y="5845709"/>
            <a:ext cx="3422770" cy="780721"/>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предшествующие результаты исполнения обязанностей</a:t>
            </a:r>
          </a:p>
        </p:txBody>
      </p:sp>
      <p:sp>
        <p:nvSpPr>
          <p:cNvPr id="29" name="Прямоугольник 28"/>
          <p:cNvSpPr/>
          <p:nvPr/>
        </p:nvSpPr>
        <p:spPr>
          <a:xfrm>
            <a:off x="6332900" y="2496620"/>
            <a:ext cx="2646000" cy="1126690"/>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srgbClr val="FF0000"/>
                </a:solidFill>
                <a:effectLst/>
                <a:uLnTx/>
                <a:uFillTx/>
                <a:latin typeface="Arial"/>
                <a:ea typeface="Arial"/>
                <a:cs typeface="Arial" panose="020B0604020202020204" pitchFamily="34" charset="0"/>
                <a:sym typeface="Arial"/>
              </a:rPr>
              <a:t>Предупреждение о неполном должностном соответствии (только для госслужащих)</a:t>
            </a:r>
          </a:p>
        </p:txBody>
      </p:sp>
      <p:sp>
        <p:nvSpPr>
          <p:cNvPr id="30" name="Заголовок 1"/>
          <p:cNvSpPr>
            <a:spLocks noGrp="1"/>
          </p:cNvSpPr>
          <p:nvPr>
            <p:ph type="title"/>
          </p:nvPr>
        </p:nvSpPr>
        <p:spPr/>
        <p:txBody>
          <a:bodyPr>
            <a:normAutofit/>
          </a:bodyPr>
          <a:lstStyle/>
          <a:p>
            <a:pPr algn="ctr"/>
            <a:r>
              <a:rPr lang="ru-RU" altLang="ru-RU" sz="4000" b="1" dirty="0">
                <a:latin typeface="Arial" panose="020B0604020202020204" pitchFamily="34" charset="0"/>
                <a:cs typeface="Arial" panose="020B0604020202020204" pitchFamily="34" charset="0"/>
              </a:rPr>
              <a:t>Что необходимо учесть</a:t>
            </a:r>
          </a:p>
        </p:txBody>
      </p:sp>
    </p:spTree>
    <p:extLst>
      <p:ext uri="{BB962C8B-B14F-4D97-AF65-F5344CB8AC3E}">
        <p14:creationId xmlns:p14="http://schemas.microsoft.com/office/powerpoint/2010/main" val="427455191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ru-RU" altLang="ru-RU" sz="4000" b="1" dirty="0">
                <a:latin typeface="Arial" panose="020B0604020202020204" pitchFamily="34" charset="0"/>
                <a:cs typeface="Arial" panose="020B0604020202020204" pitchFamily="34" charset="0"/>
              </a:rPr>
              <a:t>Освобождение от ответственности</a:t>
            </a:r>
          </a:p>
        </p:txBody>
      </p:sp>
      <p:sp>
        <p:nvSpPr>
          <p:cNvPr id="5123" name="Rectangle 3"/>
          <p:cNvSpPr>
            <a:spLocks noGrp="1" noChangeArrowheads="1"/>
          </p:cNvSpPr>
          <p:nvPr>
            <p:ph type="body" idx="4294967295"/>
          </p:nvPr>
        </p:nvSpPr>
        <p:spPr>
          <a:xfrm>
            <a:off x="0" y="1651000"/>
            <a:ext cx="11626850" cy="4975225"/>
          </a:xfrm>
          <a:prstGeom prst="rect">
            <a:avLst/>
          </a:prstGeom>
        </p:spPr>
        <p:txBody>
          <a:bodyPr>
            <a:normAutofit fontScale="77500" lnSpcReduction="20000"/>
          </a:bodyPr>
          <a:lstStyle/>
          <a:p>
            <a:pPr eaLnBrk="1" hangingPunct="1"/>
            <a:r>
              <a:rPr lang="ru-RU" altLang="ru-RU" b="1" dirty="0">
                <a:latin typeface="Arial" panose="020B0604020202020204" pitchFamily="34" charset="0"/>
                <a:cs typeface="Arial" panose="020B0604020202020204" pitchFamily="34" charset="0"/>
              </a:rPr>
              <a:t>Технология:</a:t>
            </a: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Появились сведения о нарушении (информация, проверка, но акта ещё нет, представление прокуратуры и т.д.)</a:t>
            </a: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Проводится служебная проверка, находится «козел отпущения» (важно – должен иметь соответствующие полномочия и функции)</a:t>
            </a: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В объяснениях виновного он ссылается на случайность и отсутствие умысла, что ранее никогда и ни за что, что больше не будет, вину признал и раскаялся</a:t>
            </a: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В заключении отражаются смягчающие обстоятельства, обязательно указывается, что отягчающих нет и вносятся предложения по дальнейшему устранению подобных нарушений (например, отправить виновника на учёбу)</a:t>
            </a: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Руководитель выносит приказ о выговоре</a:t>
            </a: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При возбуждении административного дела виновник предоставляет все эти документы, признаёт факт нарушения и в связи с тем, что уже привлечён к ответственности, в </a:t>
            </a:r>
            <a:r>
              <a:rPr lang="ru-RU" altLang="ru-RU" dirty="0" err="1">
                <a:latin typeface="Arial" panose="020B0604020202020204" pitchFamily="34" charset="0"/>
                <a:cs typeface="Arial" panose="020B0604020202020204" pitchFamily="34" charset="0"/>
              </a:rPr>
              <a:t>т.ч</a:t>
            </a:r>
            <a:r>
              <a:rPr lang="ru-RU" altLang="ru-RU" dirty="0">
                <a:latin typeface="Arial" panose="020B0604020202020204" pitchFamily="34" charset="0"/>
                <a:cs typeface="Arial" panose="020B0604020202020204" pitchFamily="34" charset="0"/>
              </a:rPr>
              <a:t>. финансовой (лишён премии), просит освободить от штрафа (например, по малозначительности)</a:t>
            </a:r>
          </a:p>
          <a:p>
            <a:pPr eaLnBrk="1" hangingPunct="1">
              <a:buFont typeface="Wingdings" panose="05000000000000000000" pitchFamily="2" charset="2"/>
              <a:buNone/>
            </a:pPr>
            <a:r>
              <a:rPr lang="ru-RU" altLang="ru-RU" dirty="0">
                <a:latin typeface="Arial" panose="020B0604020202020204" pitchFamily="34" charset="0"/>
                <a:cs typeface="Arial" panose="020B0604020202020204" pitchFamily="34" charset="0"/>
              </a:rPr>
              <a:t>Контрольный орган </a:t>
            </a:r>
            <a:r>
              <a:rPr lang="ru-RU" altLang="ru-RU" b="1" dirty="0">
                <a:latin typeface="Arial" panose="020B0604020202020204" pitchFamily="34" charset="0"/>
                <a:cs typeface="Arial" panose="020B0604020202020204" pitchFamily="34" charset="0"/>
              </a:rPr>
              <a:t>вправе</a:t>
            </a:r>
            <a:r>
              <a:rPr lang="ru-RU" altLang="ru-RU" dirty="0">
                <a:latin typeface="Arial" panose="020B0604020202020204" pitchFamily="34" charset="0"/>
                <a:cs typeface="Arial" panose="020B0604020202020204" pitchFamily="34" charset="0"/>
              </a:rPr>
              <a:t> прекратить дело по малозначительности (</a:t>
            </a:r>
            <a:r>
              <a:rPr lang="ru-RU" altLang="ru-RU" i="1" dirty="0">
                <a:latin typeface="Arial" panose="020B0604020202020204" pitchFamily="34" charset="0"/>
                <a:cs typeface="Arial" panose="020B0604020202020204" pitchFamily="34" charset="0"/>
              </a:rPr>
              <a:t>вариант: не возбуждать дело вообще – ограничиться представлением</a:t>
            </a:r>
            <a:r>
              <a:rPr lang="ru-RU" altLang="ru-RU"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9810053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r>
              <a:rPr lang="ru-RU" altLang="ru-RU" dirty="0">
                <a:latin typeface="Arial" panose="020B0604020202020204" pitchFamily="34" charset="0"/>
                <a:cs typeface="Arial" panose="020B0604020202020204" pitchFamily="34" charset="0"/>
              </a:rPr>
              <a:t>Что </a:t>
            </a:r>
            <a:r>
              <a:rPr lang="ru-RU" altLang="ru-RU" b="1" dirty="0">
                <a:latin typeface="Arial" panose="020B0604020202020204" pitchFamily="34" charset="0"/>
                <a:cs typeface="Arial" panose="020B0604020202020204" pitchFamily="34" charset="0"/>
              </a:rPr>
              <a:t>можно</a:t>
            </a:r>
            <a:r>
              <a:rPr lang="ru-RU" altLang="ru-RU" dirty="0">
                <a:latin typeface="Arial" panose="020B0604020202020204" pitchFamily="34" charset="0"/>
                <a:cs typeface="Arial" panose="020B0604020202020204" pitchFamily="34" charset="0"/>
              </a:rPr>
              <a:t> сделать</a:t>
            </a:r>
          </a:p>
        </p:txBody>
      </p:sp>
      <p:sp>
        <p:nvSpPr>
          <p:cNvPr id="6147" name="Rectangle 3"/>
          <p:cNvSpPr>
            <a:spLocks noGrp="1" noChangeArrowheads="1"/>
          </p:cNvSpPr>
          <p:nvPr>
            <p:ph type="body" idx="4294967295"/>
          </p:nvPr>
        </p:nvSpPr>
        <p:spPr>
          <a:xfrm>
            <a:off x="0" y="1662113"/>
            <a:ext cx="7473950" cy="4905375"/>
          </a:xfrm>
          <a:prstGeom prst="rect">
            <a:avLst/>
          </a:prstGeom>
          <a:ln>
            <a:solidFill>
              <a:schemeClr val="tx1">
                <a:lumMod val="50000"/>
                <a:lumOff val="50000"/>
              </a:schemeClr>
            </a:solidFill>
          </a:ln>
        </p:spPr>
        <p:txBody>
          <a:bodyPr>
            <a:normAutofit fontScale="92500" lnSpcReduction="10000"/>
          </a:bodyPr>
          <a:lstStyle/>
          <a:p>
            <a:pPr eaLnBrk="1" hangingPunct="1"/>
            <a:r>
              <a:rPr lang="ru-RU" altLang="ru-RU" dirty="0">
                <a:solidFill>
                  <a:srgbClr val="FF0000"/>
                </a:solidFill>
                <a:latin typeface="Arial" panose="020B0604020202020204" pitchFamily="34" charset="0"/>
                <a:cs typeface="Arial" panose="020B0604020202020204" pitchFamily="34" charset="0"/>
              </a:rPr>
              <a:t>Провести плановую или внеплановую проверку</a:t>
            </a:r>
          </a:p>
          <a:p>
            <a:pPr eaLnBrk="1" hangingPunct="1"/>
            <a:r>
              <a:rPr lang="ru-RU" altLang="ru-RU" dirty="0">
                <a:solidFill>
                  <a:srgbClr val="FF0000"/>
                </a:solidFill>
                <a:latin typeface="Arial" panose="020B0604020202020204" pitchFamily="34" charset="0"/>
                <a:cs typeface="Arial" panose="020B0604020202020204" pitchFamily="34" charset="0"/>
              </a:rPr>
              <a:t>Установить факт нарушения Закона № 44-ФЗ</a:t>
            </a:r>
          </a:p>
          <a:p>
            <a:pPr eaLnBrk="1" hangingPunct="1"/>
            <a:r>
              <a:rPr lang="ru-RU" altLang="ru-RU" b="1" i="1" dirty="0">
                <a:solidFill>
                  <a:srgbClr val="FF0000"/>
                </a:solidFill>
                <a:latin typeface="Arial" panose="020B0604020202020204" pitchFamily="34" charset="0"/>
                <a:cs typeface="Arial" panose="020B0604020202020204" pitchFamily="34" charset="0"/>
              </a:rPr>
              <a:t>Не указывать в акте ссылку на КоАП РФ!</a:t>
            </a:r>
          </a:p>
          <a:p>
            <a:pPr eaLnBrk="1" hangingPunct="1"/>
            <a:r>
              <a:rPr lang="ru-RU" altLang="ru-RU" dirty="0">
                <a:solidFill>
                  <a:srgbClr val="FF0000"/>
                </a:solidFill>
                <a:latin typeface="Arial" panose="020B0604020202020204" pitchFamily="34" charset="0"/>
                <a:cs typeface="Arial" panose="020B0604020202020204" pitchFamily="34" charset="0"/>
              </a:rPr>
              <a:t>Получить объяснение от заказчика по акту</a:t>
            </a:r>
          </a:p>
          <a:p>
            <a:pPr eaLnBrk="1" hangingPunct="1"/>
            <a:r>
              <a:rPr lang="ru-RU" altLang="ru-RU" dirty="0">
                <a:solidFill>
                  <a:srgbClr val="FF0000"/>
                </a:solidFill>
                <a:latin typeface="Arial" panose="020B0604020202020204" pitchFamily="34" charset="0"/>
                <a:cs typeface="Arial" panose="020B0604020202020204" pitchFamily="34" charset="0"/>
              </a:rPr>
              <a:t>Выдать заказчику письмо-представление об устранении причин, приведших к нарушению (в </a:t>
            </a:r>
            <a:r>
              <a:rPr lang="ru-RU" altLang="ru-RU" dirty="0" err="1">
                <a:solidFill>
                  <a:srgbClr val="FF0000"/>
                </a:solidFill>
                <a:latin typeface="Arial" panose="020B0604020202020204" pitchFamily="34" charset="0"/>
                <a:cs typeface="Arial" panose="020B0604020202020204" pitchFamily="34" charset="0"/>
              </a:rPr>
              <a:t>т.ч</a:t>
            </a:r>
            <a:r>
              <a:rPr lang="ru-RU" altLang="ru-RU" dirty="0">
                <a:solidFill>
                  <a:srgbClr val="FF0000"/>
                </a:solidFill>
                <a:latin typeface="Arial" panose="020B0604020202020204" pitchFamily="34" charset="0"/>
                <a:cs typeface="Arial" panose="020B0604020202020204" pitchFamily="34" charset="0"/>
              </a:rPr>
              <a:t>. о проведении служебной проверки и привлечении виновных к дисциплинарной ответственности)</a:t>
            </a:r>
          </a:p>
          <a:p>
            <a:pPr eaLnBrk="1" hangingPunct="1"/>
            <a:r>
              <a:rPr lang="ru-RU" altLang="ru-RU" dirty="0">
                <a:solidFill>
                  <a:srgbClr val="FF0000"/>
                </a:solidFill>
                <a:latin typeface="Arial" panose="020B0604020202020204" pitchFamily="34" charset="0"/>
                <a:cs typeface="Arial" panose="020B0604020202020204" pitchFamily="34" charset="0"/>
              </a:rPr>
              <a:t>Получить от заказчика сведения об исполнении</a:t>
            </a:r>
          </a:p>
        </p:txBody>
      </p:sp>
      <p:sp>
        <p:nvSpPr>
          <p:cNvPr id="4" name="Rectangle 3"/>
          <p:cNvSpPr txBox="1">
            <a:spLocks noChangeArrowheads="1"/>
          </p:cNvSpPr>
          <p:nvPr/>
        </p:nvSpPr>
        <p:spPr>
          <a:xfrm>
            <a:off x="7900735" y="1662543"/>
            <a:ext cx="4010528" cy="4904511"/>
          </a:xfrm>
          <a:prstGeom prst="rect">
            <a:avLst/>
          </a:prstGeom>
          <a:ln>
            <a:solidFill>
              <a:schemeClr val="tx1">
                <a:lumMod val="50000"/>
                <a:lumOff val="50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Или</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Указать ссылки на КОАП РФ</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Передать материалы:</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в региональный орган контроля</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в УФАС/УФК</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в прокуратуру</a:t>
            </a:r>
          </a:p>
        </p:txBody>
      </p:sp>
    </p:spTree>
    <p:extLst>
      <p:ext uri="{BB962C8B-B14F-4D97-AF65-F5344CB8AC3E}">
        <p14:creationId xmlns:p14="http://schemas.microsoft.com/office/powerpoint/2010/main" val="30423638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ru-RU" altLang="ru-RU" sz="3400" b="1" dirty="0">
                <a:solidFill>
                  <a:srgbClr val="FF0000"/>
                </a:solidFill>
                <a:latin typeface="Arial" panose="020B0604020202020204" pitchFamily="34" charset="0"/>
                <a:cs typeface="Arial" panose="020B0604020202020204" pitchFamily="34" charset="0"/>
              </a:rPr>
              <a:t>Гражданско-правовая ответственность</a:t>
            </a:r>
          </a:p>
        </p:txBody>
      </p:sp>
      <p:sp>
        <p:nvSpPr>
          <p:cNvPr id="6147" name="Rectangle 3"/>
          <p:cNvSpPr>
            <a:spLocks noGrp="1" noChangeArrowheads="1"/>
          </p:cNvSpPr>
          <p:nvPr>
            <p:ph type="body" idx="4294967295"/>
          </p:nvPr>
        </p:nvSpPr>
        <p:spPr>
          <a:xfrm>
            <a:off x="0" y="1690688"/>
            <a:ext cx="11293475" cy="4781550"/>
          </a:xfrm>
          <a:prstGeom prst="rect">
            <a:avLst/>
          </a:prstGeom>
        </p:spPr>
        <p:txBody>
          <a:bodyPr/>
          <a:lstStyle/>
          <a:p>
            <a:pPr>
              <a:buNone/>
            </a:pPr>
            <a:r>
              <a:rPr lang="ru-RU" altLang="ru-RU" dirty="0">
                <a:latin typeface="Arial" panose="020B0604020202020204" pitchFamily="34" charset="0"/>
                <a:cs typeface="Arial" panose="020B0604020202020204" pitchFamily="34" charset="0"/>
              </a:rPr>
              <a:t>	</a:t>
            </a:r>
            <a:r>
              <a:rPr lang="ru-RU" altLang="ru-RU" sz="3200" b="1" dirty="0">
                <a:latin typeface="Arial" panose="020B0604020202020204" pitchFamily="34" charset="0"/>
                <a:cs typeface="Arial" panose="020B0604020202020204" pitchFamily="34" charset="0"/>
              </a:rPr>
              <a:t>1) Компенсационная </a:t>
            </a:r>
            <a:r>
              <a:rPr lang="ru-RU" altLang="ru-RU" sz="3200" dirty="0">
                <a:latin typeface="Arial" panose="020B0604020202020204" pitchFamily="34" charset="0"/>
                <a:cs typeface="Arial" panose="020B0604020202020204" pitchFamily="34" charset="0"/>
              </a:rPr>
              <a:t>- возмещение убытков, компенсация морального вреда. </a:t>
            </a:r>
            <a:r>
              <a:rPr lang="ru-RU" altLang="ru-RU" sz="3200" dirty="0">
                <a:solidFill>
                  <a:srgbClr val="FF0000"/>
                </a:solidFill>
                <a:latin typeface="Arial" panose="020B0604020202020204" pitchFamily="34" charset="0"/>
                <a:cs typeface="Arial" panose="020B0604020202020204" pitchFamily="34" charset="0"/>
              </a:rPr>
              <a:t>Чаще всего через суд</a:t>
            </a:r>
          </a:p>
          <a:p>
            <a:pPr>
              <a:buNone/>
            </a:pPr>
            <a:r>
              <a:rPr lang="ru-RU" altLang="ru-RU" sz="3200" dirty="0">
                <a:latin typeface="Arial" panose="020B0604020202020204" pitchFamily="34" charset="0"/>
                <a:cs typeface="Arial" panose="020B0604020202020204" pitchFamily="34" charset="0"/>
              </a:rPr>
              <a:t>	</a:t>
            </a:r>
            <a:r>
              <a:rPr lang="ru-RU" altLang="ru-RU" sz="3200" b="1" dirty="0">
                <a:latin typeface="Arial" panose="020B0604020202020204" pitchFamily="34" charset="0"/>
                <a:cs typeface="Arial" panose="020B0604020202020204" pitchFamily="34" charset="0"/>
              </a:rPr>
              <a:t>2) Понуждение </a:t>
            </a:r>
            <a:r>
              <a:rPr lang="ru-RU" altLang="ru-RU" sz="3200" dirty="0">
                <a:latin typeface="Arial" panose="020B0604020202020204" pitchFamily="34" charset="0"/>
                <a:cs typeface="Arial" panose="020B0604020202020204" pitchFamily="34" charset="0"/>
              </a:rPr>
              <a:t>- нарушитель понуждается к совершению каких-либо действий. </a:t>
            </a:r>
            <a:r>
              <a:rPr lang="ru-RU" altLang="ru-RU" sz="3200" dirty="0">
                <a:solidFill>
                  <a:srgbClr val="FF0000"/>
                </a:solidFill>
                <a:latin typeface="Arial" panose="020B0604020202020204" pitchFamily="34" charset="0"/>
                <a:cs typeface="Arial" panose="020B0604020202020204" pitchFamily="34" charset="0"/>
              </a:rPr>
              <a:t>Чаще всего через суд</a:t>
            </a:r>
          </a:p>
          <a:p>
            <a:pPr>
              <a:buNone/>
            </a:pPr>
            <a:r>
              <a:rPr lang="ru-RU" altLang="ru-RU" sz="3200" b="1" dirty="0">
                <a:latin typeface="Arial" panose="020B0604020202020204" pitchFamily="34" charset="0"/>
                <a:cs typeface="Arial" panose="020B0604020202020204" pitchFamily="34" charset="0"/>
              </a:rPr>
              <a:t>  3) Штрафная </a:t>
            </a:r>
            <a:r>
              <a:rPr lang="ru-RU" altLang="ru-RU" sz="3200" dirty="0">
                <a:latin typeface="Arial" panose="020B0604020202020204" pitchFamily="34" charset="0"/>
                <a:cs typeface="Arial" panose="020B0604020202020204" pitchFamily="34" charset="0"/>
              </a:rPr>
              <a:t>- уплата неустойки. </a:t>
            </a:r>
            <a:r>
              <a:rPr lang="ru-RU" altLang="ru-RU" sz="3200" dirty="0">
                <a:solidFill>
                  <a:srgbClr val="FF0000"/>
                </a:solidFill>
                <a:latin typeface="Arial" panose="020B0604020202020204" pitchFamily="34" charset="0"/>
                <a:cs typeface="Arial" panose="020B0604020202020204" pitchFamily="34" charset="0"/>
              </a:rPr>
              <a:t>По контракту или через суд</a:t>
            </a:r>
          </a:p>
          <a:p>
            <a:pPr eaLnBrk="1" hangingPunct="1">
              <a:buFont typeface="Arial" panose="020B0604020202020204" pitchFamily="34" charset="0"/>
              <a:buNone/>
            </a:pPr>
            <a:r>
              <a:rPr lang="ru-RU" altLang="ru-RU" sz="2400" b="1" i="1" dirty="0">
                <a:latin typeface="Arial" panose="020B0604020202020204" pitchFamily="34" charset="0"/>
                <a:cs typeface="Arial" panose="020B0604020202020204" pitchFamily="34" charset="0"/>
              </a:rPr>
              <a:t>  4) Запретительная</a:t>
            </a:r>
            <a:r>
              <a:rPr lang="ru-RU" altLang="ru-RU" sz="2400" b="1" i="1" dirty="0">
                <a:solidFill>
                  <a:srgbClr val="0000FF"/>
                </a:solidFill>
                <a:latin typeface="Arial" panose="020B0604020202020204" pitchFamily="34" charset="0"/>
                <a:cs typeface="Arial" panose="020B0604020202020204" pitchFamily="34" charset="0"/>
              </a:rPr>
              <a:t> </a:t>
            </a:r>
            <a:r>
              <a:rPr lang="ru-RU" altLang="ru-RU" sz="2400" i="1" dirty="0">
                <a:latin typeface="Arial" panose="020B0604020202020204" pitchFamily="34" charset="0"/>
                <a:cs typeface="Arial" panose="020B0604020202020204" pitchFamily="34" charset="0"/>
              </a:rPr>
              <a:t>- запреты, ограничения в правах в отношении правонарушителя (запрет заниматься какой-либо деятельностью) – </a:t>
            </a:r>
            <a:r>
              <a:rPr lang="ru-RU" altLang="ru-RU" sz="2400" i="1" dirty="0">
                <a:solidFill>
                  <a:srgbClr val="0000FF"/>
                </a:solidFill>
                <a:latin typeface="Arial" panose="020B0604020202020204" pitchFamily="34" charset="0"/>
                <a:cs typeface="Arial" panose="020B0604020202020204" pitchFamily="34" charset="0"/>
              </a:rPr>
              <a:t>только по УК или по КоАП</a:t>
            </a:r>
          </a:p>
        </p:txBody>
      </p:sp>
    </p:spTree>
    <p:extLst>
      <p:ext uri="{BB962C8B-B14F-4D97-AF65-F5344CB8AC3E}">
        <p14:creationId xmlns:p14="http://schemas.microsoft.com/office/powerpoint/2010/main" val="216745359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Понуждение (пример)</a:t>
            </a:r>
          </a:p>
        </p:txBody>
      </p:sp>
      <p:sp>
        <p:nvSpPr>
          <p:cNvPr id="67587" name="Объект 2"/>
          <p:cNvSpPr>
            <a:spLocks noGrp="1"/>
          </p:cNvSpPr>
          <p:nvPr>
            <p:ph idx="4294967295"/>
          </p:nvPr>
        </p:nvSpPr>
        <p:spPr>
          <a:xfrm>
            <a:off x="438150" y="1412875"/>
            <a:ext cx="11753850" cy="5110163"/>
          </a:xfrm>
          <a:prstGeom prst="rect">
            <a:avLst/>
          </a:prstGeom>
        </p:spPr>
        <p:txBody>
          <a:bodyPr>
            <a:noAutofit/>
          </a:bodyPr>
          <a:lstStyle/>
          <a:p>
            <a:pPr>
              <a:spcBef>
                <a:spcPts val="600"/>
              </a:spcBef>
            </a:pPr>
            <a:r>
              <a:rPr lang="ru-RU" altLang="ru-RU" sz="2200" dirty="0">
                <a:latin typeface="Arial" panose="020B0604020202020204" pitchFamily="34" charset="0"/>
                <a:cs typeface="Arial" panose="020B0604020202020204" pitchFamily="34" charset="0"/>
              </a:rPr>
              <a:t>Действия заказчика по включению в описание объекта закупки, отраженного в конкурсной документации, таких параметров, которым соответствует лишь автомобиль определенной марки и комплектации, противоречат требованиям статьи 33 Закона № 44-ФЗ, поскольку ограничивают количество потенциальных участников размещения заказа, что является признаком ограничения конкуренции. </a:t>
            </a:r>
          </a:p>
          <a:p>
            <a:pPr>
              <a:spcBef>
                <a:spcPts val="600"/>
              </a:spcBef>
            </a:pPr>
            <a:r>
              <a:rPr lang="ru-RU" altLang="ru-RU" sz="2200" dirty="0">
                <a:latin typeface="Arial" panose="020B0604020202020204" pitchFamily="34" charset="0"/>
                <a:cs typeface="Arial" panose="020B0604020202020204" pitchFamily="34" charset="0"/>
              </a:rPr>
              <a:t>Учитывая, что ответчики не доказали, что заявленные габаритные характеристики автомобилей имеют существенное эксплуатационное значение, а также существование допустимых в соответствии с аукционной документацией аналогов автомобиля, суды сделали вывод о размещении муниципального заказа на поставку транспортных средств с нарушением требований Федерального закона № 44-ФЗ, в связи с чем признали муниципальный контракт недействительным на основании статьи 168 Гражданского кодекса Российской Федерации и </a:t>
            </a:r>
            <a:r>
              <a:rPr lang="ru-RU" altLang="ru-RU" sz="2200" dirty="0">
                <a:solidFill>
                  <a:srgbClr val="C00000"/>
                </a:solidFill>
                <a:latin typeface="Arial" panose="020B0604020202020204" pitchFamily="34" charset="0"/>
                <a:cs typeface="Arial" panose="020B0604020202020204" pitchFamily="34" charset="0"/>
              </a:rPr>
              <a:t>применили последствия недействительности сделки путем приведения сторон в первоначальное положение, обязав возвратить друг другу все полученное по сделке</a:t>
            </a:r>
            <a:r>
              <a:rPr lang="ru-RU" altLang="ru-RU" sz="2200" dirty="0">
                <a:latin typeface="Arial" panose="020B0604020202020204" pitchFamily="34" charset="0"/>
                <a:cs typeface="Arial" panose="020B0604020202020204" pitchFamily="34" charset="0"/>
              </a:rPr>
              <a:t>.</a:t>
            </a:r>
          </a:p>
          <a:p>
            <a:pPr>
              <a:spcBef>
                <a:spcPts val="600"/>
              </a:spcBef>
            </a:pPr>
            <a:r>
              <a:rPr lang="ru-RU" altLang="ru-RU" sz="2200" dirty="0">
                <a:solidFill>
                  <a:srgbClr val="0000FF"/>
                </a:solidFill>
                <a:latin typeface="Arial" panose="020B0604020202020204" pitchFamily="34" charset="0"/>
                <a:cs typeface="Arial" panose="020B0604020202020204" pitchFamily="34" charset="0"/>
              </a:rPr>
              <a:t>Определение Верховного Суда РФ от 19 сентября 2019 г. по делу № А63-6965/2017</a:t>
            </a:r>
          </a:p>
        </p:txBody>
      </p:sp>
    </p:spTree>
    <p:extLst>
      <p:ext uri="{BB962C8B-B14F-4D97-AF65-F5344CB8AC3E}">
        <p14:creationId xmlns:p14="http://schemas.microsoft.com/office/powerpoint/2010/main" val="425652815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p:cNvSpPr>
            <a:spLocks noGrp="1"/>
          </p:cNvSpPr>
          <p:nvPr>
            <p:ph type="title"/>
          </p:nvPr>
        </p:nvSpPr>
        <p:spPr/>
        <p:txBody>
          <a:bodyPr>
            <a:normAutofit/>
          </a:bodyPr>
          <a:lstStyle/>
          <a:p>
            <a:pPr algn="ctr"/>
            <a:r>
              <a:rPr lang="ru-RU" altLang="ru-RU" sz="4000" b="1" dirty="0">
                <a:latin typeface="Arial" panose="020B0604020202020204" pitchFamily="34" charset="0"/>
                <a:cs typeface="Arial" panose="020B0604020202020204" pitchFamily="34" charset="0"/>
              </a:rPr>
              <a:t>Взыскание убытков (пример)</a:t>
            </a:r>
          </a:p>
        </p:txBody>
      </p:sp>
      <p:sp>
        <p:nvSpPr>
          <p:cNvPr id="68611" name="Объект 2"/>
          <p:cNvSpPr>
            <a:spLocks noGrp="1"/>
          </p:cNvSpPr>
          <p:nvPr>
            <p:ph idx="4294967295"/>
          </p:nvPr>
        </p:nvSpPr>
        <p:spPr>
          <a:xfrm>
            <a:off x="0" y="1662113"/>
            <a:ext cx="11531600" cy="4845050"/>
          </a:xfrm>
          <a:prstGeom prst="rect">
            <a:avLst/>
          </a:prstGeom>
        </p:spPr>
        <p:txBody>
          <a:bodyPr>
            <a:noAutofit/>
          </a:bodyPr>
          <a:lstStyle/>
          <a:p>
            <a:r>
              <a:rPr lang="ru-RU" altLang="ru-RU" sz="2600" dirty="0">
                <a:latin typeface="Arial" panose="020B0604020202020204" pitchFamily="34" charset="0"/>
                <a:cs typeface="Arial" panose="020B0604020202020204" pitchFamily="34" charset="0"/>
              </a:rPr>
              <a:t>После расторжения </a:t>
            </a:r>
            <a:r>
              <a:rPr lang="ru-RU" altLang="ru-RU" sz="2600" dirty="0" err="1">
                <a:latin typeface="Arial" panose="020B0604020202020204" pitchFamily="34" charset="0"/>
                <a:cs typeface="Arial" panose="020B0604020202020204" pitchFamily="34" charset="0"/>
              </a:rPr>
              <a:t>госконтракта</a:t>
            </a:r>
            <a:r>
              <a:rPr lang="ru-RU" altLang="ru-RU" sz="2600" dirty="0">
                <a:latin typeface="Arial" panose="020B0604020202020204" pitchFamily="34" charset="0"/>
                <a:cs typeface="Arial" panose="020B0604020202020204" pitchFamily="34" charset="0"/>
              </a:rPr>
              <a:t> заказчик заключил контракты на допоставку с другой организацией. По новым условиям стоимость единицы товара была выше (27,5 руб. вместо 16,6 руб.). </a:t>
            </a:r>
          </a:p>
          <a:p>
            <a:r>
              <a:rPr lang="ru-RU" altLang="ru-RU" sz="2600" b="1" dirty="0">
                <a:latin typeface="Arial" panose="020B0604020202020204" pitchFamily="34" charset="0"/>
                <a:cs typeface="Arial" panose="020B0604020202020204" pitchFamily="34" charset="0"/>
              </a:rPr>
              <a:t>Заказчик потребовал взыскать разницу с поставщика по прекращенному контракту. Суды поддержали заказчика. </a:t>
            </a:r>
          </a:p>
          <a:p>
            <a:r>
              <a:rPr lang="ru-RU" altLang="ru-RU" sz="2600" dirty="0">
                <a:latin typeface="Arial" panose="020B0604020202020204" pitchFamily="34" charset="0"/>
                <a:cs typeface="Arial" panose="020B0604020202020204" pitchFamily="34" charset="0"/>
              </a:rPr>
              <a:t>Требование возместить разницу между ценой по первоначальному договору и ценой по сделке, заключенной взамен, соответствует гражданскому законодательству. Обязанность поставщика возместить все убытки, если товар не будет поставлен в срок, была также предусмотрена прекращенным контрактом.</a:t>
            </a:r>
          </a:p>
          <a:p>
            <a:r>
              <a:rPr lang="ru-RU" altLang="ru-RU" sz="2600" dirty="0">
                <a:solidFill>
                  <a:srgbClr val="0000FF"/>
                </a:solidFill>
                <a:latin typeface="Arial" panose="020B0604020202020204" pitchFamily="34" charset="0"/>
                <a:cs typeface="Arial" panose="020B0604020202020204" pitchFamily="34" charset="0"/>
              </a:rPr>
              <a:t>Постановление АС Дальневосточного округа от 20.08.2019 по делу N А73-19231/2018</a:t>
            </a:r>
          </a:p>
        </p:txBody>
      </p:sp>
    </p:spTree>
    <p:extLst>
      <p:ext uri="{BB962C8B-B14F-4D97-AF65-F5344CB8AC3E}">
        <p14:creationId xmlns:p14="http://schemas.microsoft.com/office/powerpoint/2010/main" val="413467965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hangingPunct="1"/>
            <a:r>
              <a:rPr lang="ru-RU" altLang="ru-RU" b="1" dirty="0">
                <a:latin typeface="Arial" panose="020B0604020202020204" pitchFamily="34" charset="0"/>
                <a:cs typeface="Arial" panose="020B0604020202020204" pitchFamily="34" charset="0"/>
              </a:rPr>
              <a:t>Что можно сделать</a:t>
            </a:r>
          </a:p>
        </p:txBody>
      </p:sp>
      <p:sp>
        <p:nvSpPr>
          <p:cNvPr id="5123" name="Rectangle 3"/>
          <p:cNvSpPr>
            <a:spLocks noGrp="1" noChangeArrowheads="1"/>
          </p:cNvSpPr>
          <p:nvPr>
            <p:ph type="body" idx="4294967295"/>
          </p:nvPr>
        </p:nvSpPr>
        <p:spPr>
          <a:xfrm>
            <a:off x="0" y="1793875"/>
            <a:ext cx="11234738" cy="4725988"/>
          </a:xfrm>
          <a:prstGeom prst="rect">
            <a:avLst/>
          </a:prstGeom>
        </p:spPr>
        <p:txBody>
          <a:bodyPr>
            <a:normAutofit/>
          </a:bodyPr>
          <a:lstStyle/>
          <a:p>
            <a:pPr eaLnBrk="1" hangingPunct="1">
              <a:defRPr/>
            </a:pPr>
            <a:r>
              <a:rPr lang="ru-RU" altLang="ru-RU" sz="3200" dirty="0">
                <a:latin typeface="Arial" panose="020B0604020202020204" pitchFamily="34" charset="0"/>
                <a:cs typeface="Arial" panose="020B0604020202020204" pitchFamily="34" charset="0"/>
              </a:rPr>
              <a:t>Провести плановую или внеплановую проверку</a:t>
            </a:r>
          </a:p>
          <a:p>
            <a:pPr eaLnBrk="1" hangingPunct="1">
              <a:defRPr/>
            </a:pPr>
            <a:r>
              <a:rPr lang="ru-RU" altLang="ru-RU" sz="3200" dirty="0">
                <a:latin typeface="Arial" panose="020B0604020202020204" pitchFamily="34" charset="0"/>
                <a:cs typeface="Arial" panose="020B0604020202020204" pitchFamily="34" charset="0"/>
              </a:rPr>
              <a:t>Установить факт нарушения Закона № 44-ФЗ</a:t>
            </a:r>
          </a:p>
          <a:p>
            <a:pPr eaLnBrk="1" hangingPunct="1">
              <a:defRPr/>
            </a:pPr>
            <a:r>
              <a:rPr lang="ru-RU" altLang="ru-RU" sz="3200" dirty="0">
                <a:latin typeface="Arial" panose="020B0604020202020204" pitchFamily="34" charset="0"/>
                <a:cs typeface="Arial" panose="020B0604020202020204" pitchFamily="34" charset="0"/>
              </a:rPr>
              <a:t>Обратиться в суд с иском к заказчику:</a:t>
            </a:r>
          </a:p>
          <a:p>
            <a:pPr marL="0" indent="0">
              <a:buNone/>
              <a:defRPr/>
            </a:pPr>
            <a:r>
              <a:rPr lang="ru-RU" altLang="ru-RU" sz="3200" dirty="0">
                <a:latin typeface="Arial" panose="020B0604020202020204" pitchFamily="34" charset="0"/>
                <a:cs typeface="Arial" panose="020B0604020202020204" pitchFamily="34" charset="0"/>
              </a:rPr>
              <a:t>- О признании закупки и контракта недействительными</a:t>
            </a:r>
          </a:p>
          <a:p>
            <a:pPr marL="0" indent="0">
              <a:buNone/>
              <a:defRPr/>
            </a:pPr>
            <a:r>
              <a:rPr lang="ru-RU" altLang="ru-RU" sz="3200" dirty="0">
                <a:latin typeface="Arial" panose="020B0604020202020204" pitchFamily="34" charset="0"/>
                <a:cs typeface="Arial" panose="020B0604020202020204" pitchFamily="34" charset="0"/>
              </a:rPr>
              <a:t>- О взыскании (возврате) денежных средств</a:t>
            </a:r>
          </a:p>
          <a:p>
            <a:pPr>
              <a:buFontTx/>
              <a:buChar char="-"/>
              <a:defRPr/>
            </a:pPr>
            <a:r>
              <a:rPr lang="ru-RU" altLang="ru-RU" sz="3200" dirty="0">
                <a:latin typeface="Arial" panose="020B0604020202020204" pitchFamily="34" charset="0"/>
                <a:cs typeface="Arial" panose="020B0604020202020204" pitchFamily="34" charset="0"/>
              </a:rPr>
              <a:t>С иным требованием</a:t>
            </a:r>
          </a:p>
          <a:p>
            <a:pPr>
              <a:buFontTx/>
              <a:buChar char="-"/>
              <a:defRPr/>
            </a:pPr>
            <a:endParaRPr lang="ru-RU" altLang="ru-RU" sz="3200" dirty="0">
              <a:latin typeface="Arial" panose="020B0604020202020204" pitchFamily="34" charset="0"/>
              <a:cs typeface="Arial" panose="020B0604020202020204" pitchFamily="34" charset="0"/>
            </a:endParaRPr>
          </a:p>
          <a:p>
            <a:pPr marL="0" indent="0">
              <a:buNone/>
              <a:defRPr/>
            </a:pPr>
            <a:r>
              <a:rPr lang="ru-RU" altLang="ru-RU" sz="3200" b="1" dirty="0">
                <a:latin typeface="Arial" panose="020B0604020202020204" pitchFamily="34" charset="0"/>
                <a:cs typeface="Arial" panose="020B0604020202020204" pitchFamily="34" charset="0"/>
              </a:rPr>
              <a:t>Или</a:t>
            </a:r>
            <a:r>
              <a:rPr lang="ru-RU" altLang="ru-RU" sz="3200" dirty="0">
                <a:latin typeface="Arial" panose="020B0604020202020204" pitchFamily="34" charset="0"/>
                <a:cs typeface="Arial" panose="020B0604020202020204" pitchFamily="34" charset="0"/>
              </a:rPr>
              <a:t> только представление/предписание</a:t>
            </a:r>
          </a:p>
        </p:txBody>
      </p:sp>
    </p:spTree>
    <p:extLst>
      <p:ext uri="{BB962C8B-B14F-4D97-AF65-F5344CB8AC3E}">
        <p14:creationId xmlns:p14="http://schemas.microsoft.com/office/powerpoint/2010/main" val="172867369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hangingPunct="1"/>
            <a:r>
              <a:rPr lang="ru-RU" altLang="ru-RU" b="1" dirty="0">
                <a:solidFill>
                  <a:srgbClr val="FF0000"/>
                </a:solidFill>
                <a:latin typeface="Arial" panose="020B0604020202020204" pitchFamily="34" charset="0"/>
                <a:cs typeface="Arial" panose="020B0604020202020204" pitchFamily="34" charset="0"/>
              </a:rPr>
              <a:t>Уголовная ответственность</a:t>
            </a:r>
          </a:p>
        </p:txBody>
      </p:sp>
      <p:sp>
        <p:nvSpPr>
          <p:cNvPr id="8195" name="Rectangle 3"/>
          <p:cNvSpPr>
            <a:spLocks noGrp="1" noChangeArrowheads="1"/>
          </p:cNvSpPr>
          <p:nvPr>
            <p:ph type="body" idx="4294967295"/>
          </p:nvPr>
        </p:nvSpPr>
        <p:spPr>
          <a:xfrm>
            <a:off x="0" y="1425575"/>
            <a:ext cx="11530013" cy="5057775"/>
          </a:xfrm>
          <a:prstGeom prst="rect">
            <a:avLst/>
          </a:prstGeom>
        </p:spPr>
        <p:txBody>
          <a:bodyPr/>
          <a:lstStyle/>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159. Мошенничество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160. Присвоение или растрата</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163. Вымогательство</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171. Незаконное предпринимательство</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178. Недопущение, ограничение или устранение конкуренции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179. Принуждение к совершению сделки или отказу от ее совершения</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180. Незаконное использование товарного знака</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201. Злоупотребление полномочиями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204. Коммерческий подкуп</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285. Злоупотребление должностными полномочиями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285.1. Нецелевое расходование бюджетных средств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285.2. Нецелевое расходование средств государственных внебюджетных фондов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286. Превышение должностных полномочий</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288. Присвоение полномочий должностного лица</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289. Незаконное участие в предпринимательской деятельности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290. Получение взятки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291. Дача взятки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291.1. Посредничество во взяточничестве</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292. Служебный подлог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Статья 293. Халатность </a:t>
            </a:r>
          </a:p>
          <a:p>
            <a:pPr eaLnBrk="1" hangingPunct="1">
              <a:lnSpc>
                <a:spcPct val="80000"/>
              </a:lnSpc>
              <a:spcBef>
                <a:spcPct val="0"/>
              </a:spcBef>
            </a:pPr>
            <a:r>
              <a:rPr lang="ru-RU" altLang="ru-RU" sz="1800" dirty="0">
                <a:latin typeface="Arial" panose="020B0604020202020204" pitchFamily="34" charset="0"/>
                <a:cs typeface="Arial" panose="020B0604020202020204" pitchFamily="34" charset="0"/>
              </a:rPr>
              <a:t>и другие</a:t>
            </a:r>
          </a:p>
        </p:txBody>
      </p:sp>
    </p:spTree>
    <p:extLst>
      <p:ext uri="{BB962C8B-B14F-4D97-AF65-F5344CB8AC3E}">
        <p14:creationId xmlns:p14="http://schemas.microsoft.com/office/powerpoint/2010/main" val="35313735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a:spLocks noGrp="1"/>
          </p:cNvSpPr>
          <p:nvPr>
            <p:ph type="title"/>
          </p:nvPr>
        </p:nvSpPr>
        <p:spPr/>
        <p:txBody>
          <a:bodyPr>
            <a:normAutofit/>
          </a:bodyPr>
          <a:lstStyle/>
          <a:p>
            <a:pPr algn="ctr"/>
            <a:r>
              <a:rPr lang="ru-RU" altLang="ru-RU" sz="4000" b="1" dirty="0">
                <a:latin typeface="Arial" panose="020B0604020202020204" pitchFamily="34" charset="0"/>
                <a:cs typeface="Arial" panose="020B0604020202020204" pitchFamily="34" charset="0"/>
              </a:rPr>
              <a:t>Проблемы</a:t>
            </a:r>
          </a:p>
        </p:txBody>
      </p:sp>
      <p:sp>
        <p:nvSpPr>
          <p:cNvPr id="3" name="Объект 2"/>
          <p:cNvSpPr>
            <a:spLocks noGrp="1"/>
          </p:cNvSpPr>
          <p:nvPr>
            <p:ph idx="4294967295"/>
          </p:nvPr>
        </p:nvSpPr>
        <p:spPr>
          <a:xfrm>
            <a:off x="0" y="1341438"/>
            <a:ext cx="11626850" cy="5427662"/>
          </a:xfrm>
          <a:prstGeom prst="rect">
            <a:avLst/>
          </a:prstGeom>
        </p:spPr>
        <p:txBody>
          <a:bodyPr>
            <a:normAutofit/>
          </a:bodyPr>
          <a:lstStyle/>
          <a:p>
            <a:pPr marL="0" indent="0" algn="ctr">
              <a:spcBef>
                <a:spcPts val="600"/>
              </a:spcBef>
              <a:buNone/>
              <a:defRPr/>
            </a:pPr>
            <a:r>
              <a:rPr lang="ru-RU" sz="2400" b="1" dirty="0">
                <a:latin typeface="Arial" panose="020B0604020202020204" pitchFamily="34" charset="0"/>
                <a:cs typeface="Arial" panose="020B0604020202020204" pitchFamily="34" charset="0"/>
                <a:sym typeface="Wingdings" panose="05000000000000000000" pitchFamily="2" charset="2"/>
              </a:rPr>
              <a:t>«Справедливость»:</a:t>
            </a:r>
          </a:p>
          <a:p>
            <a:pPr marL="0" indent="0">
              <a:spcBef>
                <a:spcPts val="600"/>
              </a:spcBef>
              <a:buNone/>
              <a:defRPr/>
            </a:pPr>
            <a:r>
              <a:rPr lang="ru-RU" sz="2400" b="1" dirty="0">
                <a:latin typeface="Arial" panose="020B0604020202020204" pitchFamily="34" charset="0"/>
                <a:cs typeface="Arial" panose="020B0604020202020204" pitchFamily="34" charset="0"/>
                <a:sym typeface="Wingdings" panose="05000000000000000000" pitchFamily="2" charset="2"/>
              </a:rPr>
              <a:t>1. Понятные правила игры </a:t>
            </a:r>
            <a:r>
              <a:rPr lang="ru-RU" sz="2400" dirty="0">
                <a:latin typeface="Arial" panose="020B0604020202020204" pitchFamily="34" charset="0"/>
                <a:cs typeface="Arial" panose="020B0604020202020204" pitchFamily="34" charset="0"/>
                <a:sym typeface="Wingdings" panose="05000000000000000000" pitchFamily="2" charset="2"/>
              </a:rPr>
              <a:t>– правила неясны и действуют, совершенно точно, не для всех.</a:t>
            </a:r>
          </a:p>
          <a:p>
            <a:pPr marL="0" indent="0">
              <a:spcBef>
                <a:spcPts val="600"/>
              </a:spcBef>
              <a:buNone/>
              <a:defRPr/>
            </a:pPr>
            <a:r>
              <a:rPr lang="ru-RU" sz="2400" b="1" dirty="0">
                <a:latin typeface="Arial" panose="020B0604020202020204" pitchFamily="34" charset="0"/>
                <a:cs typeface="Arial" panose="020B0604020202020204" pitchFamily="34" charset="0"/>
                <a:sym typeface="Wingdings" panose="05000000000000000000" pitchFamily="2" charset="2"/>
              </a:rPr>
              <a:t>2. Неизбежность наказания за преступление </a:t>
            </a:r>
            <a:r>
              <a:rPr lang="ru-RU" sz="2400" dirty="0">
                <a:latin typeface="Arial" panose="020B0604020202020204" pitchFamily="34" charset="0"/>
                <a:cs typeface="Arial" panose="020B0604020202020204" pitchFamily="34" charset="0"/>
                <a:sym typeface="Wingdings" panose="05000000000000000000" pitchFamily="2" charset="2"/>
              </a:rPr>
              <a:t>- тоже есть свои нюансы. Или будет, или нет.</a:t>
            </a:r>
          </a:p>
          <a:p>
            <a:pPr marL="0" indent="0">
              <a:spcBef>
                <a:spcPts val="600"/>
              </a:spcBef>
              <a:buNone/>
              <a:defRPr/>
            </a:pPr>
            <a:r>
              <a:rPr lang="ru-RU" sz="2400" b="1" dirty="0">
                <a:latin typeface="Arial" panose="020B0604020202020204" pitchFamily="34" charset="0"/>
                <a:cs typeface="Arial" panose="020B0604020202020204" pitchFamily="34" charset="0"/>
                <a:sym typeface="Wingdings" panose="05000000000000000000" pitchFamily="2" charset="2"/>
              </a:rPr>
              <a:t>3. Адекватность наказания совершенному преступлению </a:t>
            </a:r>
            <a:r>
              <a:rPr lang="ru-RU" sz="2400" dirty="0">
                <a:latin typeface="Arial" panose="020B0604020202020204" pitchFamily="34" charset="0"/>
                <a:cs typeface="Arial" panose="020B0604020202020204" pitchFamily="34" charset="0"/>
                <a:sym typeface="Wingdings" panose="05000000000000000000" pitchFamily="2" charset="2"/>
              </a:rPr>
              <a:t>– не всегда коррелирует. </a:t>
            </a:r>
          </a:p>
          <a:p>
            <a:pPr marL="0" indent="0" algn="ctr">
              <a:spcBef>
                <a:spcPts val="600"/>
              </a:spcBef>
              <a:buNone/>
              <a:defRPr/>
            </a:pPr>
            <a:r>
              <a:rPr lang="ru-RU" sz="2400" b="1" dirty="0">
                <a:latin typeface="Arial" panose="020B0604020202020204" pitchFamily="34" charset="0"/>
                <a:cs typeface="Arial" panose="020B0604020202020204" pitchFamily="34" charset="0"/>
                <a:sym typeface="Wingdings" panose="05000000000000000000" pitchFamily="2" charset="2"/>
              </a:rPr>
              <a:t>Недостатки:</a:t>
            </a:r>
          </a:p>
          <a:p>
            <a:pPr algn="ctr">
              <a:spcBef>
                <a:spcPts val="600"/>
              </a:spcBef>
              <a:buFontTx/>
              <a:buChar char="-"/>
              <a:defRPr/>
            </a:pPr>
            <a:r>
              <a:rPr lang="ru-RU" sz="2400" dirty="0">
                <a:latin typeface="Arial" panose="020B0604020202020204" pitchFamily="34" charset="0"/>
                <a:cs typeface="Arial" panose="020B0604020202020204" pitchFamily="34" charset="0"/>
                <a:sym typeface="Wingdings" panose="05000000000000000000" pitchFamily="2" charset="2"/>
              </a:rPr>
              <a:t>недостаточно изжита плановая система (ППП+1)</a:t>
            </a:r>
          </a:p>
          <a:p>
            <a:pPr algn="ctr">
              <a:spcBef>
                <a:spcPts val="600"/>
              </a:spcBef>
              <a:buFontTx/>
              <a:buChar char="-"/>
              <a:defRPr/>
            </a:pPr>
            <a:r>
              <a:rPr lang="ru-RU" sz="2400" dirty="0">
                <a:latin typeface="Arial" panose="020B0604020202020204" pitchFamily="34" charset="0"/>
                <a:cs typeface="Arial" panose="020B0604020202020204" pitchFamily="34" charset="0"/>
                <a:sym typeface="Wingdings" panose="05000000000000000000" pitchFamily="2" charset="2"/>
              </a:rPr>
              <a:t>несовершенство формулировок УК РФ</a:t>
            </a:r>
          </a:p>
          <a:p>
            <a:pPr algn="ctr">
              <a:spcBef>
                <a:spcPts val="600"/>
              </a:spcBef>
              <a:buFontTx/>
              <a:buChar char="-"/>
              <a:defRPr/>
            </a:pPr>
            <a:endParaRPr lang="ru-RU" sz="2400" dirty="0">
              <a:latin typeface="Arial" panose="020B0604020202020204" pitchFamily="34" charset="0"/>
              <a:cs typeface="Arial" panose="020B0604020202020204" pitchFamily="34" charset="0"/>
              <a:sym typeface="Wingdings" panose="05000000000000000000" pitchFamily="2" charset="2"/>
            </a:endParaRPr>
          </a:p>
          <a:p>
            <a:pPr marL="0" indent="0">
              <a:spcBef>
                <a:spcPts val="600"/>
              </a:spcBef>
              <a:buNone/>
              <a:defRPr/>
            </a:pPr>
            <a:r>
              <a:rPr lang="ru-RU" sz="2400" dirty="0">
                <a:latin typeface="Arial" panose="020B0604020202020204" pitchFamily="34" charset="0"/>
                <a:cs typeface="Arial" panose="020B0604020202020204" pitchFamily="34" charset="0"/>
                <a:sym typeface="Wingdings" panose="05000000000000000000" pitchFamily="2" charset="2"/>
              </a:rPr>
              <a:t>По мнению Генеральной прокуратуры Российской Федерации, </a:t>
            </a:r>
            <a:r>
              <a:rPr lang="ru-RU" sz="2400" b="1" dirty="0">
                <a:solidFill>
                  <a:srgbClr val="C00000"/>
                </a:solidFill>
                <a:latin typeface="Arial" panose="020B0604020202020204" pitchFamily="34" charset="0"/>
                <a:cs typeface="Arial" panose="020B0604020202020204" pitchFamily="34" charset="0"/>
                <a:sym typeface="Wingdings" panose="05000000000000000000" pitchFamily="2" charset="2"/>
              </a:rPr>
              <a:t>снижение выявленных преступлений в сфере коррупции связано с "недостаточно результативной" работой силовиков, а не с уменьшением коррупции</a:t>
            </a:r>
          </a:p>
          <a:p>
            <a:pPr>
              <a:spcBef>
                <a:spcPts val="600"/>
              </a:spcBef>
              <a:buFontTx/>
              <a:buChar char="-"/>
              <a:defRPr/>
            </a:pPr>
            <a:endParaRPr lang="ru-RU" sz="2400" dirty="0">
              <a:latin typeface="Arial" panose="020B0604020202020204" pitchFamily="34" charset="0"/>
              <a:cs typeface="Arial" panose="020B0604020202020204" pitchFamily="34" charset="0"/>
              <a:sym typeface="Wingdings" panose="05000000000000000000" pitchFamily="2" charset="2"/>
            </a:endParaRPr>
          </a:p>
        </p:txBody>
      </p:sp>
      <p:sp>
        <p:nvSpPr>
          <p:cNvPr id="4" name="Прямоугольник 3"/>
          <p:cNvSpPr/>
          <p:nvPr/>
        </p:nvSpPr>
        <p:spPr>
          <a:xfrm>
            <a:off x="9322130" y="3676116"/>
            <a:ext cx="2529444" cy="599001"/>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428" tIns="45712" rIns="91428" bIns="4571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latin typeface="Arial"/>
                <a:ea typeface="Arial"/>
                <a:cs typeface="Arial"/>
                <a:sym typeface="Arial"/>
              </a:defRPr>
            </a:pPr>
            <a:r>
              <a:rPr kumimoji="0" lang="ru-RU" sz="1600" b="1" i="0" u="none" strike="noStrike" kern="1200" cap="none" spc="0" normalizeH="0" baseline="0" noProof="0" dirty="0">
                <a:ln>
                  <a:noFill/>
                </a:ln>
                <a:solidFill>
                  <a:prstClr val="black"/>
                </a:solidFill>
                <a:effectLst/>
                <a:uLnTx/>
                <a:uFillTx/>
                <a:latin typeface="Arial"/>
                <a:ea typeface="Arial"/>
                <a:cs typeface="Arial" panose="020B0604020202020204" pitchFamily="34" charset="0"/>
                <a:sym typeface="Arial"/>
              </a:rPr>
              <a:t>ППП+1 = Показатель Прошлого Периода + 1</a:t>
            </a:r>
          </a:p>
        </p:txBody>
      </p:sp>
    </p:spTree>
    <p:extLst>
      <p:ext uri="{BB962C8B-B14F-4D97-AF65-F5344CB8AC3E}">
        <p14:creationId xmlns:p14="http://schemas.microsoft.com/office/powerpoint/2010/main" val="26332074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Заголовок 1"/>
          <p:cNvSpPr>
            <a:spLocks noGrp="1"/>
          </p:cNvSpPr>
          <p:nvPr>
            <p:ph type="title"/>
          </p:nvPr>
        </p:nvSpPr>
        <p:spPr/>
        <p:txBody>
          <a:bodyPr/>
          <a:lstStyle/>
          <a:p>
            <a:r>
              <a:rPr lang="ru-RU" altLang="ru-RU" sz="3300" dirty="0">
                <a:latin typeface="Arial" panose="020B0604020202020204" pitchFamily="34" charset="0"/>
                <a:cs typeface="Arial" panose="020B0604020202020204" pitchFamily="34" charset="0"/>
              </a:rPr>
              <a:t>Пример - Отклонение заявки</a:t>
            </a:r>
          </a:p>
        </p:txBody>
      </p:sp>
      <p:sp>
        <p:nvSpPr>
          <p:cNvPr id="21507" name="Подзаголовок 2"/>
          <p:cNvSpPr>
            <a:spLocks noGrp="1"/>
          </p:cNvSpPr>
          <p:nvPr>
            <p:ph type="subTitle" idx="4294967295"/>
          </p:nvPr>
        </p:nvSpPr>
        <p:spPr>
          <a:xfrm>
            <a:off x="0" y="1306513"/>
            <a:ext cx="11460163" cy="5295900"/>
          </a:xfrm>
          <a:prstGeom prst="rect">
            <a:avLst/>
          </a:prstGeom>
        </p:spPr>
        <p:txBody>
          <a:bodyPr/>
          <a:lstStyle/>
          <a:p>
            <a:pPr algn="l"/>
            <a:r>
              <a:rPr lang="ru-RU" altLang="ru-RU" sz="2400" dirty="0">
                <a:latin typeface="Arial" panose="020B0604020202020204" pitchFamily="34" charset="0"/>
                <a:cs typeface="Arial" panose="020B0604020202020204" pitchFamily="34" charset="0"/>
              </a:rPr>
              <a:t>Средняя школа объявила закупку кресел для актового зала в виде электронного аукциона. Было подано две заявки: от заявителя и другого юридического лица. Однако заявка заявителя была отклонена из-за того, что он якобы не приложил ряд документов. В итоге победителем оказалось второе </a:t>
            </a:r>
            <a:r>
              <a:rPr lang="ru-RU" altLang="ru-RU" sz="2400" dirty="0" err="1">
                <a:latin typeface="Arial" panose="020B0604020202020204" pitchFamily="34" charset="0"/>
                <a:cs typeface="Arial" panose="020B0604020202020204" pitchFamily="34" charset="0"/>
              </a:rPr>
              <a:t>юрлицо</a:t>
            </a:r>
            <a:r>
              <a:rPr lang="ru-RU" altLang="ru-RU" sz="2400" dirty="0">
                <a:latin typeface="Arial" panose="020B0604020202020204" pitchFamily="34" charset="0"/>
                <a:cs typeface="Arial" panose="020B0604020202020204" pitchFamily="34" charset="0"/>
              </a:rPr>
              <a:t>.</a:t>
            </a:r>
          </a:p>
          <a:p>
            <a:pPr algn="l"/>
            <a:r>
              <a:rPr lang="ru-RU" altLang="ru-RU" sz="2400" dirty="0">
                <a:latin typeface="Arial" panose="020B0604020202020204" pitchFamily="34" charset="0"/>
                <a:cs typeface="Arial" panose="020B0604020202020204" pitchFamily="34" charset="0"/>
              </a:rPr>
              <a:t>Предприниматель обратился в прокуратуру, которой было установлено следующее: заявка бизнесмена содержала все необходимые документы и была отклонена неправомерно. Ко всему прочему, цена, предложенная заявителем, была более выгодной.</a:t>
            </a:r>
          </a:p>
          <a:p>
            <a:pPr algn="l"/>
            <a:r>
              <a:rPr lang="ru-RU" altLang="ru-RU" sz="2400" dirty="0">
                <a:latin typeface="Arial" panose="020B0604020202020204" pitchFamily="34" charset="0"/>
                <a:cs typeface="Arial" panose="020B0604020202020204" pitchFamily="34" charset="0"/>
              </a:rPr>
              <a:t>Прокуратура посчитала, что действия заказчика подпадают под ст. 169 УК РФ «Воспрепятствование законной предпринимательской или иной деятельности». Именно по ней было возбуждено уголовное дело в отношении должностного лица заказчика.</a:t>
            </a:r>
          </a:p>
        </p:txBody>
      </p:sp>
    </p:spTree>
    <p:extLst>
      <p:ext uri="{BB962C8B-B14F-4D97-AF65-F5344CB8AC3E}">
        <p14:creationId xmlns:p14="http://schemas.microsoft.com/office/powerpoint/2010/main" val="1340811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Заголовок 1"/>
          <p:cNvSpPr>
            <a:spLocks noGrp="1"/>
          </p:cNvSpPr>
          <p:nvPr>
            <p:ph type="title"/>
          </p:nvPr>
        </p:nvSpPr>
        <p:spPr/>
        <p:txBody>
          <a:bodyPr>
            <a:noAutofit/>
          </a:bodyPr>
          <a:lstStyle/>
          <a:p>
            <a:r>
              <a:rPr lang="ru-RU" altLang="ru-RU" sz="3600" b="1" dirty="0">
                <a:latin typeface="Arial" panose="020B0604020202020204" pitchFamily="34" charset="0"/>
                <a:cs typeface="Arial" panose="020B0604020202020204" pitchFamily="34" charset="0"/>
              </a:rPr>
              <a:t>Основные причины нарушений</a:t>
            </a:r>
          </a:p>
        </p:txBody>
      </p:sp>
      <p:sp>
        <p:nvSpPr>
          <p:cNvPr id="3" name="Подзаголовок 2"/>
          <p:cNvSpPr>
            <a:spLocks noGrp="1"/>
          </p:cNvSpPr>
          <p:nvPr>
            <p:ph type="subTitle" idx="4294967295"/>
          </p:nvPr>
        </p:nvSpPr>
        <p:spPr>
          <a:xfrm>
            <a:off x="282632" y="1512915"/>
            <a:ext cx="11488190" cy="5020195"/>
          </a:xfrm>
          <a:prstGeom prst="rect">
            <a:avLst/>
          </a:prstGeom>
        </p:spPr>
        <p:txBody>
          <a:bodyPr>
            <a:normAutofit/>
          </a:bodyPr>
          <a:lstStyle/>
          <a:p>
            <a:pPr marL="342900" indent="-342900" algn="l">
              <a:buFont typeface="Arial" panose="020B0604020202020204" pitchFamily="34" charset="0"/>
              <a:buAutoNum type="arabicPeriod"/>
              <a:defRPr/>
            </a:pPr>
            <a:r>
              <a:rPr lang="ru-RU" sz="2500" dirty="0">
                <a:latin typeface="Arial" panose="020B0604020202020204" pitchFamily="34" charset="0"/>
                <a:cs typeface="Arial" panose="020B0604020202020204" pitchFamily="34" charset="0"/>
              </a:rPr>
              <a:t>Невнимательность</a:t>
            </a:r>
          </a:p>
          <a:p>
            <a:pPr marL="342900" indent="-342900" algn="l">
              <a:buFont typeface="Arial" panose="020B0604020202020204" pitchFamily="34" charset="0"/>
              <a:buAutoNum type="arabicPeriod"/>
              <a:defRPr/>
            </a:pPr>
            <a:r>
              <a:rPr lang="ru-RU" sz="2500" dirty="0">
                <a:latin typeface="Arial" panose="020B0604020202020204" pitchFamily="34" charset="0"/>
                <a:cs typeface="Arial" panose="020B0604020202020204" pitchFamily="34" charset="0"/>
              </a:rPr>
              <a:t>Невнимательность</a:t>
            </a:r>
          </a:p>
          <a:p>
            <a:pPr marL="342900" indent="-342900" algn="l">
              <a:buFont typeface="Arial" panose="020B0604020202020204" pitchFamily="34" charset="0"/>
              <a:buAutoNum type="arabicPeriod"/>
              <a:defRPr/>
            </a:pPr>
            <a:r>
              <a:rPr lang="ru-RU" sz="2500" dirty="0">
                <a:solidFill>
                  <a:srgbClr val="FF0000"/>
                </a:solidFill>
                <a:latin typeface="Arial" panose="020B0604020202020204" pitchFamily="34" charset="0"/>
                <a:cs typeface="Arial" panose="020B0604020202020204" pitchFamily="34" charset="0"/>
              </a:rPr>
              <a:t>Невнимательность</a:t>
            </a:r>
          </a:p>
          <a:p>
            <a:pPr marL="342900" indent="-342900" algn="l">
              <a:buFont typeface="Arial" panose="020B0604020202020204" pitchFamily="34" charset="0"/>
              <a:buAutoNum type="arabicPeriod"/>
              <a:defRPr/>
            </a:pPr>
            <a:r>
              <a:rPr lang="ru-RU" sz="2500" dirty="0">
                <a:latin typeface="Arial" panose="020B0604020202020204" pitchFamily="34" charset="0"/>
                <a:cs typeface="Arial" panose="020B0604020202020204" pitchFamily="34" charset="0"/>
              </a:rPr>
              <a:t>НЕ отслеживание изменений в законодательстве</a:t>
            </a:r>
          </a:p>
          <a:p>
            <a:pPr marL="342900" indent="-342900" algn="l">
              <a:buFont typeface="Arial" panose="020B0604020202020204" pitchFamily="34" charset="0"/>
              <a:buAutoNum type="arabicPeriod"/>
              <a:defRPr/>
            </a:pPr>
            <a:r>
              <a:rPr lang="ru-RU" sz="2500" dirty="0">
                <a:latin typeface="Arial" panose="020B0604020202020204" pitchFamily="34" charset="0"/>
                <a:cs typeface="Arial" panose="020B0604020202020204" pitchFamily="34" charset="0"/>
              </a:rPr>
              <a:t>Незнание судебной практики, практики КО и разъяснений</a:t>
            </a:r>
          </a:p>
          <a:p>
            <a:pPr marL="342900" indent="-342900" algn="l">
              <a:buFont typeface="Arial" panose="020B0604020202020204" pitchFamily="34" charset="0"/>
              <a:buAutoNum type="arabicPeriod"/>
              <a:defRPr/>
            </a:pPr>
            <a:r>
              <a:rPr lang="ru-RU" sz="2500" dirty="0">
                <a:latin typeface="Arial" panose="020B0604020202020204" pitchFamily="34" charset="0"/>
                <a:cs typeface="Arial" panose="020B0604020202020204" pitchFamily="34" charset="0"/>
              </a:rPr>
              <a:t>Плохое описание объекта закупки (формальное, сделанное поставщиком)</a:t>
            </a:r>
          </a:p>
          <a:p>
            <a:pPr marL="342900" indent="-342900" algn="l">
              <a:buFont typeface="Arial" panose="020B0604020202020204" pitchFamily="34" charset="0"/>
              <a:buAutoNum type="arabicPeriod"/>
              <a:defRPr/>
            </a:pPr>
            <a:r>
              <a:rPr lang="ru-RU" sz="2500" dirty="0">
                <a:latin typeface="Arial" panose="020B0604020202020204" pitchFamily="34" charset="0"/>
                <a:cs typeface="Arial" panose="020B0604020202020204" pitchFamily="34" charset="0"/>
              </a:rPr>
              <a:t>Некачественная инструкция или её отсутствие</a:t>
            </a:r>
          </a:p>
          <a:p>
            <a:pPr marL="342900" indent="-342900" algn="l">
              <a:buFont typeface="Arial" panose="020B0604020202020204" pitchFamily="34" charset="0"/>
              <a:buAutoNum type="arabicPeriod"/>
              <a:defRPr/>
            </a:pPr>
            <a:r>
              <a:rPr lang="ru-RU" sz="2500" dirty="0">
                <a:latin typeface="Arial" panose="020B0604020202020204" pitchFamily="34" charset="0"/>
                <a:cs typeface="Arial" panose="020B0604020202020204" pitchFamily="34" charset="0"/>
              </a:rPr>
              <a:t>Много работы и неквалифицированный КУ</a:t>
            </a:r>
          </a:p>
          <a:p>
            <a:pPr marL="342900" indent="-342900" algn="l">
              <a:buFont typeface="Arial" panose="020B0604020202020204" pitchFamily="34" charset="0"/>
              <a:buAutoNum type="arabicPeriod"/>
              <a:defRPr/>
            </a:pPr>
            <a:r>
              <a:rPr lang="ru-RU" sz="2500" dirty="0">
                <a:latin typeface="Arial" panose="020B0604020202020204" pitchFamily="34" charset="0"/>
                <a:cs typeface="Arial" panose="020B0604020202020204" pitchFamily="34" charset="0"/>
              </a:rPr>
              <a:t>Несоблюдение сроков</a:t>
            </a:r>
          </a:p>
          <a:p>
            <a:pPr algn="l">
              <a:defRPr/>
            </a:pPr>
            <a:endParaRPr lang="ru-RU" dirty="0">
              <a:latin typeface="Arial" panose="020B0604020202020204" pitchFamily="34" charset="0"/>
              <a:cs typeface="Arial" panose="020B0604020202020204" pitchFamily="34" charset="0"/>
            </a:endParaRPr>
          </a:p>
          <a:p>
            <a:pPr algn="l">
              <a:defRPr/>
            </a:pP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6064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ru-RU" altLang="ru-RU" sz="4000">
                <a:latin typeface="Arial" panose="020B0604020202020204" pitchFamily="34" charset="0"/>
                <a:cs typeface="Arial" panose="020B0604020202020204" pitchFamily="34" charset="0"/>
              </a:rPr>
              <a:t>Классификация преступлений</a:t>
            </a:r>
          </a:p>
        </p:txBody>
      </p:sp>
      <p:sp>
        <p:nvSpPr>
          <p:cNvPr id="12291" name="Rectangle 3"/>
          <p:cNvSpPr>
            <a:spLocks noGrp="1" noChangeArrowheads="1"/>
          </p:cNvSpPr>
          <p:nvPr>
            <p:ph type="body" idx="4294967295"/>
          </p:nvPr>
        </p:nvSpPr>
        <p:spPr>
          <a:xfrm>
            <a:off x="0" y="1590675"/>
            <a:ext cx="11102975" cy="5024438"/>
          </a:xfrm>
          <a:prstGeom prst="rect">
            <a:avLst/>
          </a:prstGeom>
        </p:spPr>
        <p:txBody>
          <a:bodyPr/>
          <a:lstStyle/>
          <a:p>
            <a:pPr eaLnBrk="1" hangingPunct="1">
              <a:lnSpc>
                <a:spcPct val="80000"/>
              </a:lnSpc>
              <a:spcBef>
                <a:spcPts val="600"/>
              </a:spcBef>
              <a:buNone/>
            </a:pPr>
            <a:r>
              <a:rPr lang="ru-RU" altLang="ru-RU" sz="1900" b="1" dirty="0">
                <a:latin typeface="Arial" panose="020B0604020202020204" pitchFamily="34" charset="0"/>
                <a:cs typeface="Arial" panose="020B0604020202020204" pitchFamily="34" charset="0"/>
              </a:rPr>
              <a:t>	</a:t>
            </a:r>
            <a:r>
              <a:rPr lang="ru-RU" altLang="ru-RU" sz="2400" b="1" dirty="0">
                <a:latin typeface="Arial" panose="020B0604020202020204" pitchFamily="34" charset="0"/>
                <a:cs typeface="Arial" panose="020B0604020202020204" pitchFamily="34" charset="0"/>
              </a:rPr>
              <a:t>1. Преступные деяния в сфере закупок со стороны организаторов закупок - государственных и муниципальных заказчиков, иных заказчиков, их представителей:</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159. Мошенничество </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160. Присвоение или растрата </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285. Злоупотребление должностными полномочиями </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285.1. Нецелевое расходование бюджетных средств </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285.2. Нецелевое расходование средств государственных внебюджетных фондов </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286. Превышение должностных полномочий</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288. Присвоение полномочий должностного лица</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289. Незаконное участие в предпринимательской деятельности   </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290. Получение взятки </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292. Служебный подлог </a:t>
            </a:r>
          </a:p>
          <a:p>
            <a:pPr eaLnBrk="1" hangingPunct="1">
              <a:lnSpc>
                <a:spcPct val="80000"/>
              </a:lnSpc>
              <a:spcBef>
                <a:spcPts val="600"/>
              </a:spcBef>
            </a:pPr>
            <a:r>
              <a:rPr lang="ru-RU" altLang="ru-RU" sz="1900" dirty="0">
                <a:latin typeface="Arial" panose="020B0604020202020204" pitchFamily="34" charset="0"/>
                <a:cs typeface="Arial" panose="020B0604020202020204" pitchFamily="34" charset="0"/>
              </a:rPr>
              <a:t>Статья 293. Халатность </a:t>
            </a:r>
          </a:p>
        </p:txBody>
      </p:sp>
    </p:spTree>
    <p:extLst>
      <p:ext uri="{BB962C8B-B14F-4D97-AF65-F5344CB8AC3E}">
        <p14:creationId xmlns:p14="http://schemas.microsoft.com/office/powerpoint/2010/main" val="419126760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p:txBody>
          <a:bodyPr/>
          <a:lstStyle/>
          <a:p>
            <a:r>
              <a:rPr lang="ru-RU" altLang="ru-RU" sz="3300" dirty="0">
                <a:latin typeface="Arial" panose="020B0604020202020204" pitchFamily="34" charset="0"/>
                <a:cs typeface="Arial" panose="020B0604020202020204" pitchFamily="34" charset="0"/>
              </a:rPr>
              <a:t>Пример Некачественная приемка</a:t>
            </a:r>
          </a:p>
        </p:txBody>
      </p:sp>
      <p:sp>
        <p:nvSpPr>
          <p:cNvPr id="23555" name="Подзаголовок 2"/>
          <p:cNvSpPr>
            <a:spLocks noGrp="1"/>
          </p:cNvSpPr>
          <p:nvPr>
            <p:ph type="subTitle" idx="4294967295"/>
          </p:nvPr>
        </p:nvSpPr>
        <p:spPr>
          <a:xfrm>
            <a:off x="0" y="1258888"/>
            <a:ext cx="11376025" cy="5338762"/>
          </a:xfrm>
          <a:prstGeom prst="rect">
            <a:avLst/>
          </a:prstGeom>
        </p:spPr>
        <p:txBody>
          <a:bodyPr/>
          <a:lstStyle/>
          <a:p>
            <a:pPr algn="l"/>
            <a:r>
              <a:rPr lang="ru-RU" altLang="ru-RU" sz="2100" dirty="0">
                <a:latin typeface="Arial" panose="020B0604020202020204" pitchFamily="34" charset="0"/>
                <a:cs typeface="Arial" panose="020B0604020202020204" pitchFamily="34" charset="0"/>
              </a:rPr>
              <a:t> Следственным отделом по Южно-Сахалинску СУ СК РФ по Сахалинской области завершено расследование уголовного дела в отношении бывшего начальника отдела капитального строительства объектов социальной сферы ОКУ "Дирекция по реализации программ строительства Сахалинской области". Он обвиняется в халатности.</a:t>
            </a:r>
          </a:p>
          <a:p>
            <a:pPr algn="l"/>
            <a:r>
              <a:rPr lang="ru-RU" altLang="ru-RU" sz="2100" dirty="0">
                <a:latin typeface="Arial" panose="020B0604020202020204" pitchFamily="34" charset="0"/>
                <a:cs typeface="Arial" panose="020B0604020202020204" pitchFamily="34" charset="0"/>
              </a:rPr>
              <a:t>По версии следствия, в июне 2018 года по результатам проведённого электронного аукциона между дирекцией и ООО "Сириус" заключен государственный контракт на строительство детского сада в селе Ильинском </a:t>
            </a:r>
            <a:r>
              <a:rPr lang="ru-RU" altLang="ru-RU" sz="2100" dirty="0" err="1">
                <a:latin typeface="Arial" panose="020B0604020202020204" pitchFamily="34" charset="0"/>
                <a:cs typeface="Arial" panose="020B0604020202020204" pitchFamily="34" charset="0"/>
              </a:rPr>
              <a:t>Томаринского</a:t>
            </a:r>
            <a:r>
              <a:rPr lang="ru-RU" altLang="ru-RU" sz="2100" dirty="0">
                <a:latin typeface="Arial" panose="020B0604020202020204" pitchFamily="34" charset="0"/>
                <a:cs typeface="Arial" panose="020B0604020202020204" pitchFamily="34" charset="0"/>
              </a:rPr>
              <a:t> района, финансирование которого осуществлялось за счет средств областного бюджет.</a:t>
            </a:r>
          </a:p>
          <a:p>
            <a:pPr algn="l"/>
            <a:r>
              <a:rPr lang="ru-RU" altLang="ru-RU" sz="2100" dirty="0">
                <a:solidFill>
                  <a:srgbClr val="FF0000"/>
                </a:solidFill>
                <a:latin typeface="Arial" panose="020B0604020202020204" pitchFamily="34" charset="0"/>
                <a:cs typeface="Arial" panose="020B0604020202020204" pitchFamily="34" charset="0"/>
              </a:rPr>
              <a:t>Обвиняемый вследствие недобросовестного отношения к выполнению своих обязанностей, не убедившись надлежащим образом в исполнении подрядчиком своих обязательств, подписал экспертные заключения на соответствие работ условиям государственного контракта и акты о приемке выполненных работ.</a:t>
            </a:r>
          </a:p>
          <a:p>
            <a:pPr algn="l"/>
            <a:r>
              <a:rPr lang="ru-RU" altLang="ru-RU" sz="2100" dirty="0">
                <a:latin typeface="Arial" panose="020B0604020202020204" pitchFamily="34" charset="0"/>
                <a:cs typeface="Arial" panose="020B0604020202020204" pitchFamily="34" charset="0"/>
              </a:rPr>
              <a:t>На основании вышеуказанных документов на расчетный счет ООО "Сириус" были перечислены бюджетные деньги в размере более 67 миллионов рублей.</a:t>
            </a:r>
          </a:p>
          <a:p>
            <a:pPr algn="l"/>
            <a:r>
              <a:rPr lang="ru-RU" altLang="ru-RU" sz="2100" dirty="0">
                <a:latin typeface="Arial" panose="020B0604020202020204" pitchFamily="34" charset="0"/>
                <a:cs typeface="Arial" panose="020B0604020202020204" pitchFamily="34" charset="0"/>
              </a:rPr>
              <a:t>При этом на последнюю дату перечисления денежных средств в рамках выполнения контракта, фактическая стоимость выполненных работ составила 19 миллионов. </a:t>
            </a:r>
          </a:p>
        </p:txBody>
      </p:sp>
    </p:spTree>
    <p:extLst>
      <p:ext uri="{BB962C8B-B14F-4D97-AF65-F5344CB8AC3E}">
        <p14:creationId xmlns:p14="http://schemas.microsoft.com/office/powerpoint/2010/main" val="2036854982"/>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p:cNvSpPr>
            <a:spLocks noGrp="1"/>
          </p:cNvSpPr>
          <p:nvPr>
            <p:ph type="title"/>
          </p:nvPr>
        </p:nvSpPr>
        <p:spPr/>
        <p:txBody>
          <a:bodyPr/>
          <a:lstStyle/>
          <a:p>
            <a:r>
              <a:rPr lang="ru-RU" altLang="ru-RU" sz="3300" dirty="0">
                <a:latin typeface="Arial" panose="020B0604020202020204" pitchFamily="34" charset="0"/>
                <a:cs typeface="Arial" panose="020B0604020202020204" pitchFamily="34" charset="0"/>
              </a:rPr>
              <a:t>Пример Коррупция</a:t>
            </a:r>
          </a:p>
        </p:txBody>
      </p:sp>
      <p:sp>
        <p:nvSpPr>
          <p:cNvPr id="23555" name="Подзаголовок 2"/>
          <p:cNvSpPr>
            <a:spLocks noGrp="1"/>
          </p:cNvSpPr>
          <p:nvPr>
            <p:ph type="subTitle" idx="4294967295"/>
          </p:nvPr>
        </p:nvSpPr>
        <p:spPr>
          <a:xfrm>
            <a:off x="0" y="1258888"/>
            <a:ext cx="11376025" cy="5338762"/>
          </a:xfrm>
          <a:prstGeom prst="rect">
            <a:avLst/>
          </a:prstGeom>
        </p:spPr>
        <p:txBody>
          <a:bodyPr>
            <a:normAutofit/>
          </a:bodyPr>
          <a:lstStyle/>
          <a:p>
            <a:pPr algn="l"/>
            <a:r>
              <a:rPr lang="ru-RU" altLang="ru-RU" sz="2100" dirty="0" err="1">
                <a:latin typeface="Arial" panose="020B0604020202020204" pitchFamily="34" charset="0"/>
                <a:cs typeface="Arial" panose="020B0604020202020204" pitchFamily="34" charset="0"/>
              </a:rPr>
              <a:t>Корсаковским</a:t>
            </a:r>
            <a:r>
              <a:rPr lang="ru-RU" altLang="ru-RU" sz="2100" dirty="0">
                <a:latin typeface="Arial" panose="020B0604020202020204" pitchFamily="34" charset="0"/>
                <a:cs typeface="Arial" panose="020B0604020202020204" pitchFamily="34" charset="0"/>
              </a:rPr>
              <a:t> городским судом вынесен приговор по уголовному делу, обвинительное заключение по которому утверждалось прокурором области, в отношении бывшего главы администрации </a:t>
            </a:r>
            <a:r>
              <a:rPr lang="ru-RU" altLang="ru-RU" sz="2100" dirty="0" err="1">
                <a:latin typeface="Arial" panose="020B0604020202020204" pitchFamily="34" charset="0"/>
                <a:cs typeface="Arial" panose="020B0604020202020204" pitchFamily="34" charset="0"/>
              </a:rPr>
              <a:t>Корсаковского</a:t>
            </a:r>
            <a:r>
              <a:rPr lang="ru-RU" altLang="ru-RU" sz="2100" dirty="0">
                <a:latin typeface="Arial" panose="020B0604020202020204" pitchFamily="34" charset="0"/>
                <a:cs typeface="Arial" panose="020B0604020202020204" pitchFamily="34" charset="0"/>
              </a:rPr>
              <a:t> городского округа Александра Рудакова, который признан виновным в совершении преступления, предусмотренного ч. 6 ст. 290 УК РФ (получение взятки в особо крупном размере).</a:t>
            </a:r>
          </a:p>
          <a:p>
            <a:pPr algn="l"/>
            <a:r>
              <a:rPr lang="ru-RU" altLang="ru-RU" sz="2100" dirty="0">
                <a:latin typeface="Arial" panose="020B0604020202020204" pitchFamily="34" charset="0"/>
                <a:cs typeface="Arial" panose="020B0604020202020204" pitchFamily="34" charset="0"/>
              </a:rPr>
              <a:t>Суд установил, что подсудимый </a:t>
            </a:r>
            <a:r>
              <a:rPr lang="ru-RU" altLang="ru-RU" sz="2100" dirty="0">
                <a:solidFill>
                  <a:srgbClr val="FF0000"/>
                </a:solidFill>
                <a:latin typeface="Arial" panose="020B0604020202020204" pitchFamily="34" charset="0"/>
                <a:cs typeface="Arial" panose="020B0604020202020204" pitchFamily="34" charset="0"/>
              </a:rPr>
              <a:t>договорился с представителем предприятия о передаче ему взятки в сумме 7 млн рублей за обеспечение заключения с последним соответствующего договора подряда, а также за общее покровительство в будущем</a:t>
            </a:r>
            <a:r>
              <a:rPr lang="ru-RU" altLang="ru-RU" sz="2100" dirty="0">
                <a:latin typeface="Arial" panose="020B0604020202020204" pitchFamily="34" charset="0"/>
                <a:cs typeface="Arial" panose="020B0604020202020204" pitchFamily="34" charset="0"/>
              </a:rPr>
              <a:t>. 03 сентября 2017 года Александр Рудаков, находясь в салоне автомобиля, лично получил от представителя организации первую часть взятки в сумме 500 000 рублей.</a:t>
            </a:r>
          </a:p>
          <a:p>
            <a:pPr algn="l"/>
            <a:r>
              <a:rPr lang="ru-RU" altLang="ru-RU" sz="2100" dirty="0">
                <a:latin typeface="Arial" panose="020B0604020202020204" pitchFamily="34" charset="0"/>
                <a:cs typeface="Arial" panose="020B0604020202020204" pitchFamily="34" charset="0"/>
              </a:rPr>
              <a:t>При передаче денежных средств подсудимый был задержан сотрудниками УФСБ России по области.</a:t>
            </a:r>
          </a:p>
          <a:p>
            <a:pPr algn="l"/>
            <a:r>
              <a:rPr lang="ru-RU" altLang="ru-RU" sz="2100" dirty="0">
                <a:latin typeface="Arial" panose="020B0604020202020204" pitchFamily="34" charset="0"/>
                <a:cs typeface="Arial" panose="020B0604020202020204" pitchFamily="34" charset="0"/>
              </a:rPr>
              <a:t>Приговором суда ему назначено наказание в виде </a:t>
            </a:r>
            <a:r>
              <a:rPr lang="ru-RU" altLang="ru-RU" sz="2100" dirty="0">
                <a:solidFill>
                  <a:srgbClr val="FF0000"/>
                </a:solidFill>
                <a:latin typeface="Arial" panose="020B0604020202020204" pitchFamily="34" charset="0"/>
                <a:cs typeface="Arial" panose="020B0604020202020204" pitchFamily="34" charset="0"/>
              </a:rPr>
              <a:t>8 лет лишения свободы со штрафом в сумме 35 млн рублей</a:t>
            </a:r>
            <a:r>
              <a:rPr lang="ru-RU" altLang="ru-RU" sz="2100" dirty="0">
                <a:latin typeface="Arial" panose="020B0604020202020204" pitchFamily="34" charset="0"/>
                <a:cs typeface="Arial" panose="020B0604020202020204" pitchFamily="34" charset="0"/>
              </a:rPr>
              <a:t> с лишением права занимать должности в органах власти и местного самоуправления, связанные с исполнением организационно-распорядительных и административно-хозяйственных функций, на срок 5 лет. </a:t>
            </a:r>
          </a:p>
        </p:txBody>
      </p:sp>
    </p:spTree>
    <p:extLst>
      <p:ext uri="{BB962C8B-B14F-4D97-AF65-F5344CB8AC3E}">
        <p14:creationId xmlns:p14="http://schemas.microsoft.com/office/powerpoint/2010/main" val="144401038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ru-RU" altLang="ru-RU" sz="4000">
                <a:latin typeface="Arial" panose="020B0604020202020204" pitchFamily="34" charset="0"/>
                <a:cs typeface="Arial" panose="020B0604020202020204" pitchFamily="34" charset="0"/>
              </a:rPr>
              <a:t>Классификация преступлений</a:t>
            </a:r>
          </a:p>
        </p:txBody>
      </p:sp>
      <p:sp>
        <p:nvSpPr>
          <p:cNvPr id="27651" name="Rectangle 3"/>
          <p:cNvSpPr>
            <a:spLocks noGrp="1" noChangeArrowheads="1"/>
          </p:cNvSpPr>
          <p:nvPr>
            <p:ph type="body" idx="4294967295"/>
          </p:nvPr>
        </p:nvSpPr>
        <p:spPr>
          <a:xfrm>
            <a:off x="0" y="1501775"/>
            <a:ext cx="10302875" cy="4679950"/>
          </a:xfrm>
          <a:prstGeom prst="rect">
            <a:avLst/>
          </a:prstGeom>
        </p:spPr>
        <p:txBody>
          <a:bodyPr/>
          <a:lstStyle/>
          <a:p>
            <a:pPr eaLnBrk="1" hangingPunct="1">
              <a:lnSpc>
                <a:spcPct val="80000"/>
              </a:lnSpc>
              <a:spcBef>
                <a:spcPts val="600"/>
              </a:spcBef>
              <a:buNone/>
            </a:pPr>
            <a:r>
              <a:rPr lang="ru-RU" altLang="ru-RU" sz="2400" b="1">
                <a:latin typeface="Arial" panose="020B0604020202020204" pitchFamily="34" charset="0"/>
                <a:cs typeface="Arial" panose="020B0604020202020204" pitchFamily="34" charset="0"/>
              </a:rPr>
              <a:t>	2. Преступления, совершаемые участниками закупок, а также непосредственно поставщиками, подрядчиками, исполнителями по контрактам:</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159. Мошенничество </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160. Присвоение или растрата</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163. Вымогательство</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171. Незаконное предпринимательство</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178. Недопущение, ограничение или устранение конкуренции </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179. Принуждение к совершению сделки или отказу от ее совершения </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180. Незаконное использование товарного знака</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201. Злоупотребление полномочиями </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204. Коммерческий подкуп</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291. Дача взятки </a:t>
            </a:r>
          </a:p>
          <a:p>
            <a:pPr eaLnBrk="1" hangingPunct="1">
              <a:lnSpc>
                <a:spcPct val="80000"/>
              </a:lnSpc>
              <a:spcBef>
                <a:spcPts val="600"/>
              </a:spcBef>
            </a:pPr>
            <a:r>
              <a:rPr lang="ru-RU" altLang="ru-RU" sz="1800">
                <a:latin typeface="Arial" panose="020B0604020202020204" pitchFamily="34" charset="0"/>
                <a:cs typeface="Arial" panose="020B0604020202020204" pitchFamily="34" charset="0"/>
              </a:rPr>
              <a:t>Статья 291.1. Посредничество во взяточничестве</a:t>
            </a:r>
          </a:p>
        </p:txBody>
      </p:sp>
    </p:spTree>
    <p:extLst>
      <p:ext uri="{BB962C8B-B14F-4D97-AF65-F5344CB8AC3E}">
        <p14:creationId xmlns:p14="http://schemas.microsoft.com/office/powerpoint/2010/main" val="91043496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ru-RU" altLang="ru-RU">
                <a:latin typeface="Arial" panose="020B0604020202020204" pitchFamily="34" charset="0"/>
                <a:cs typeface="Arial" panose="020B0604020202020204" pitchFamily="34" charset="0"/>
              </a:rPr>
              <a:t>Примеры</a:t>
            </a:r>
          </a:p>
        </p:txBody>
      </p:sp>
      <p:sp>
        <p:nvSpPr>
          <p:cNvPr id="30723" name="Rectangle 3"/>
          <p:cNvSpPr>
            <a:spLocks noGrp="1" noChangeArrowheads="1"/>
          </p:cNvSpPr>
          <p:nvPr>
            <p:ph type="body" idx="4294967295"/>
          </p:nvPr>
        </p:nvSpPr>
        <p:spPr>
          <a:xfrm>
            <a:off x="0" y="1404938"/>
            <a:ext cx="11055350" cy="5022850"/>
          </a:xfrm>
          <a:prstGeom prst="rect">
            <a:avLst/>
          </a:prstGeom>
        </p:spPr>
        <p:txBody>
          <a:bodyPr/>
          <a:lstStyle/>
          <a:p>
            <a:pPr eaLnBrk="1" hangingPunct="1">
              <a:lnSpc>
                <a:spcPct val="80000"/>
              </a:lnSpc>
            </a:pPr>
            <a:r>
              <a:rPr lang="ru-RU" altLang="ru-RU" sz="2400" dirty="0">
                <a:latin typeface="Arial" panose="020B0604020202020204" pitchFamily="34" charset="0"/>
                <a:cs typeface="Arial" panose="020B0604020202020204" pitchFamily="34" charset="0"/>
              </a:rPr>
              <a:t>1) Подрядная организация использовала строительные материалы ненадлежащего качества, а также нарушила технологический процесс при ремонте асфальтобетонного покрытия дворов, что повлекло его разрушение. По материалу проверки прокуратуры возбуждено уголовное дело по ч. 4 ст. 159 УК РФ в связи с хищением 7  млн 902 тыс. рублей</a:t>
            </a:r>
          </a:p>
          <a:p>
            <a:pPr eaLnBrk="1" hangingPunct="1">
              <a:lnSpc>
                <a:spcPct val="80000"/>
              </a:lnSpc>
            </a:pPr>
            <a:r>
              <a:rPr lang="ru-RU" altLang="ru-RU" sz="2400" dirty="0">
                <a:latin typeface="Arial" panose="020B0604020202020204" pitchFamily="34" charset="0"/>
                <a:cs typeface="Arial" panose="020B0604020202020204" pitchFamily="34" charset="0"/>
              </a:rPr>
              <a:t>2) В ходе проверки работники транспортной прокуратуры и отдела по противодействию коррупции Новороссийской таможни также выявили факт передачи 50 тыс. рублей генеральным директором ООО «Обсидиан» через посредника начальнику отдела эксплуатации и ремонта объектов таможенной инфраструктуры Новороссийской таможни за сокрытие нарушений при исполнении государственного контракта. По данному факту возбуждены уголовные дела по признакам преступлений, предусмотренных ч. 3 ст. 291 УК РФ (дача взятки должностному лицу через посредника за совершение заведомо незаконного бездействия) и ч. 2 ст. 291.1 УК РФ (посредничество во взяточничестве за совершение заведомо незаконного бездействия).</a:t>
            </a:r>
          </a:p>
        </p:txBody>
      </p:sp>
    </p:spTree>
    <p:extLst>
      <p:ext uri="{BB962C8B-B14F-4D97-AF65-F5344CB8AC3E}">
        <p14:creationId xmlns:p14="http://schemas.microsoft.com/office/powerpoint/2010/main" val="230104426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ru-RU" altLang="ru-RU" sz="4000">
                <a:latin typeface="Arial" panose="020B0604020202020204" pitchFamily="34" charset="0"/>
                <a:cs typeface="Arial" panose="020B0604020202020204" pitchFamily="34" charset="0"/>
              </a:rPr>
              <a:t>Классификация преступлений</a:t>
            </a:r>
          </a:p>
        </p:txBody>
      </p:sp>
      <p:sp>
        <p:nvSpPr>
          <p:cNvPr id="32771" name="Rectangle 3"/>
          <p:cNvSpPr>
            <a:spLocks noGrp="1" noChangeArrowheads="1"/>
          </p:cNvSpPr>
          <p:nvPr>
            <p:ph type="body" idx="4294967295"/>
          </p:nvPr>
        </p:nvSpPr>
        <p:spPr>
          <a:xfrm>
            <a:off x="0" y="1690688"/>
            <a:ext cx="9839325" cy="4491037"/>
          </a:xfrm>
          <a:prstGeom prst="rect">
            <a:avLst/>
          </a:prstGeom>
        </p:spPr>
        <p:txBody>
          <a:bodyPr/>
          <a:lstStyle/>
          <a:p>
            <a:pPr eaLnBrk="1" hangingPunct="1">
              <a:lnSpc>
                <a:spcPct val="80000"/>
              </a:lnSpc>
              <a:buFont typeface="Wingdings" panose="05000000000000000000" pitchFamily="2" charset="2"/>
              <a:buNone/>
            </a:pPr>
            <a:r>
              <a:rPr lang="ru-RU" altLang="ru-RU" sz="2400" b="1" dirty="0">
                <a:latin typeface="Arial" panose="020B0604020202020204" pitchFamily="34" charset="0"/>
                <a:cs typeface="Arial" panose="020B0604020202020204" pitchFamily="34" charset="0"/>
              </a:rPr>
              <a:t>	3. Преступления, совершаемые представителями органов контроля в сфере закупок:</a:t>
            </a:r>
          </a:p>
          <a:p>
            <a:pPr eaLnBrk="1" hangingPunct="1">
              <a:lnSpc>
                <a:spcPct val="80000"/>
              </a:lnSpc>
            </a:pPr>
            <a:r>
              <a:rPr lang="ru-RU" altLang="ru-RU" sz="2100" dirty="0">
                <a:latin typeface="Arial" panose="020B0604020202020204" pitchFamily="34" charset="0"/>
                <a:cs typeface="Arial" panose="020B0604020202020204" pitchFamily="34" charset="0"/>
              </a:rPr>
              <a:t>Статья 285. Злоупотребление должностными полномочиями </a:t>
            </a:r>
          </a:p>
          <a:p>
            <a:pPr eaLnBrk="1" hangingPunct="1">
              <a:lnSpc>
                <a:spcPct val="80000"/>
              </a:lnSpc>
            </a:pPr>
            <a:r>
              <a:rPr lang="ru-RU" altLang="ru-RU" sz="2100" dirty="0">
                <a:latin typeface="Arial" panose="020B0604020202020204" pitchFamily="34" charset="0"/>
                <a:cs typeface="Arial" panose="020B0604020202020204" pitchFamily="34" charset="0"/>
              </a:rPr>
              <a:t>Статья 286. Превышение должностных полномочий</a:t>
            </a:r>
          </a:p>
          <a:p>
            <a:pPr eaLnBrk="1" hangingPunct="1">
              <a:lnSpc>
                <a:spcPct val="80000"/>
              </a:lnSpc>
            </a:pPr>
            <a:r>
              <a:rPr lang="ru-RU" altLang="ru-RU" sz="2100" dirty="0">
                <a:latin typeface="Arial" panose="020B0604020202020204" pitchFamily="34" charset="0"/>
                <a:cs typeface="Arial" panose="020B0604020202020204" pitchFamily="34" charset="0"/>
              </a:rPr>
              <a:t>Статья 288. Присвоение полномочий должностного лица</a:t>
            </a:r>
          </a:p>
          <a:p>
            <a:pPr eaLnBrk="1" hangingPunct="1">
              <a:lnSpc>
                <a:spcPct val="80000"/>
              </a:lnSpc>
            </a:pPr>
            <a:r>
              <a:rPr lang="ru-RU" altLang="ru-RU" sz="2100" dirty="0">
                <a:latin typeface="Arial" panose="020B0604020202020204" pitchFamily="34" charset="0"/>
                <a:cs typeface="Arial" panose="020B0604020202020204" pitchFamily="34" charset="0"/>
              </a:rPr>
              <a:t>Статья 289. Незаконное участие в предпринимательской деятельности   </a:t>
            </a:r>
          </a:p>
          <a:p>
            <a:pPr eaLnBrk="1" hangingPunct="1">
              <a:lnSpc>
                <a:spcPct val="80000"/>
              </a:lnSpc>
            </a:pPr>
            <a:r>
              <a:rPr lang="ru-RU" altLang="ru-RU" sz="2100" dirty="0">
                <a:latin typeface="Arial" panose="020B0604020202020204" pitchFamily="34" charset="0"/>
                <a:cs typeface="Arial" panose="020B0604020202020204" pitchFamily="34" charset="0"/>
              </a:rPr>
              <a:t>Статья 290. Получение взятки </a:t>
            </a:r>
          </a:p>
          <a:p>
            <a:pPr eaLnBrk="1" hangingPunct="1">
              <a:lnSpc>
                <a:spcPct val="80000"/>
              </a:lnSpc>
            </a:pPr>
            <a:r>
              <a:rPr lang="ru-RU" altLang="ru-RU" sz="2100" dirty="0">
                <a:latin typeface="Arial" panose="020B0604020202020204" pitchFamily="34" charset="0"/>
                <a:cs typeface="Arial" panose="020B0604020202020204" pitchFamily="34" charset="0"/>
              </a:rPr>
              <a:t>Статья 291.1. Посредничество во взяточничестве</a:t>
            </a:r>
          </a:p>
          <a:p>
            <a:pPr eaLnBrk="1" hangingPunct="1">
              <a:lnSpc>
                <a:spcPct val="80000"/>
              </a:lnSpc>
            </a:pPr>
            <a:r>
              <a:rPr lang="ru-RU" altLang="ru-RU" sz="2100" dirty="0">
                <a:latin typeface="Arial" panose="020B0604020202020204" pitchFamily="34" charset="0"/>
                <a:cs typeface="Arial" panose="020B0604020202020204" pitchFamily="34" charset="0"/>
              </a:rPr>
              <a:t>Статья 292. Служебный подлог </a:t>
            </a:r>
          </a:p>
          <a:p>
            <a:pPr eaLnBrk="1" hangingPunct="1">
              <a:lnSpc>
                <a:spcPct val="80000"/>
              </a:lnSpc>
            </a:pPr>
            <a:r>
              <a:rPr lang="ru-RU" altLang="ru-RU" sz="2100" dirty="0">
                <a:latin typeface="Arial" panose="020B0604020202020204" pitchFamily="34" charset="0"/>
                <a:cs typeface="Arial" panose="020B0604020202020204" pitchFamily="34" charset="0"/>
              </a:rPr>
              <a:t>Статья 293. Халатность </a:t>
            </a:r>
          </a:p>
          <a:p>
            <a:pPr eaLnBrk="1" hangingPunct="1">
              <a:lnSpc>
                <a:spcPct val="80000"/>
              </a:lnSpc>
            </a:pPr>
            <a:endParaRPr lang="ru-RU" altLang="ru-RU"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67741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eaLnBrk="1" hangingPunct="1"/>
            <a:r>
              <a:rPr lang="ru-RU" altLang="ru-RU">
                <a:latin typeface="Arial" panose="020B0604020202020204" pitchFamily="34" charset="0"/>
                <a:cs typeface="Arial" panose="020B0604020202020204" pitchFamily="34" charset="0"/>
              </a:rPr>
              <a:t>Пример</a:t>
            </a:r>
          </a:p>
        </p:txBody>
      </p:sp>
      <p:sp>
        <p:nvSpPr>
          <p:cNvPr id="34819" name="Rectangle 3"/>
          <p:cNvSpPr>
            <a:spLocks noGrp="1" noChangeArrowheads="1"/>
          </p:cNvSpPr>
          <p:nvPr>
            <p:ph type="body" idx="4294967295"/>
          </p:nvPr>
        </p:nvSpPr>
        <p:spPr>
          <a:xfrm>
            <a:off x="554038" y="1674813"/>
            <a:ext cx="11637962" cy="5081587"/>
          </a:xfrm>
          <a:prstGeom prst="rect">
            <a:avLst/>
          </a:prstGeom>
        </p:spPr>
        <p:txBody>
          <a:bodyPr>
            <a:normAutofit/>
          </a:bodyPr>
          <a:lstStyle/>
          <a:p>
            <a:pPr eaLnBrk="1" hangingPunct="1">
              <a:lnSpc>
                <a:spcPct val="80000"/>
              </a:lnSpc>
              <a:spcBef>
                <a:spcPct val="0"/>
              </a:spcBef>
            </a:pPr>
            <a:r>
              <a:rPr lang="ru-RU" altLang="ru-RU" sz="2300" dirty="0">
                <a:latin typeface="Arial" panose="020B0604020202020204" pitchFamily="34" charset="0"/>
                <a:cs typeface="Arial" panose="020B0604020202020204" pitchFamily="34" charset="0"/>
              </a:rPr>
              <a:t>20 марта 2015 года, суд вынес </a:t>
            </a:r>
            <a:r>
              <a:rPr lang="ru-RU" altLang="ru-RU" sz="2300" b="1" dirty="0">
                <a:latin typeface="Arial" panose="020B0604020202020204" pitchFamily="34" charset="0"/>
                <a:cs typeface="Arial" panose="020B0604020202020204" pitchFamily="34" charset="0"/>
              </a:rPr>
              <a:t>приговор в отношении заместителя руководителя Свердловского УФАС России, специалиста Управления капитального строительства и сотрудника Управления муниципальными закупками</a:t>
            </a:r>
          </a:p>
          <a:p>
            <a:pPr eaLnBrk="1" hangingPunct="1">
              <a:lnSpc>
                <a:spcPct val="80000"/>
              </a:lnSpc>
              <a:spcBef>
                <a:spcPct val="0"/>
              </a:spcBef>
            </a:pPr>
            <a:r>
              <a:rPr lang="ru-RU" altLang="ru-RU" sz="2300" dirty="0">
                <a:latin typeface="Arial" panose="020B0604020202020204" pitchFamily="34" charset="0"/>
                <a:cs typeface="Arial" panose="020B0604020202020204" pitchFamily="34" charset="0"/>
              </a:rPr>
              <a:t>С октября по декабрь 2013 года </a:t>
            </a:r>
            <a:r>
              <a:rPr lang="ru-RU" altLang="ru-RU" sz="2300" dirty="0" err="1">
                <a:latin typeface="Arial" panose="020B0604020202020204" pitchFamily="34" charset="0"/>
                <a:cs typeface="Arial" panose="020B0604020202020204" pitchFamily="34" charset="0"/>
              </a:rPr>
              <a:t>зам.руководителя</a:t>
            </a:r>
            <a:r>
              <a:rPr lang="ru-RU" altLang="ru-RU" sz="2300" dirty="0">
                <a:latin typeface="Arial" panose="020B0604020202020204" pitchFamily="34" charset="0"/>
                <a:cs typeface="Arial" panose="020B0604020202020204" pitchFamily="34" charset="0"/>
              </a:rPr>
              <a:t> УФАС, исполняя полномочия председателя комиссии по рассмотрению жалоб, получала взятки за принятие решений в интересах ряда коммерческих организаций при обжаловании действий и решений заказчиков</a:t>
            </a:r>
          </a:p>
          <a:p>
            <a:pPr eaLnBrk="1" hangingPunct="1">
              <a:lnSpc>
                <a:spcPct val="80000"/>
              </a:lnSpc>
              <a:spcBef>
                <a:spcPct val="0"/>
              </a:spcBef>
            </a:pPr>
            <a:r>
              <a:rPr lang="ru-RU" altLang="ru-RU" sz="2300" dirty="0">
                <a:latin typeface="Arial" panose="020B0604020202020204" pitchFamily="34" charset="0"/>
                <a:cs typeface="Arial" panose="020B0604020202020204" pitchFamily="34" charset="0"/>
              </a:rPr>
              <a:t>В общей сложности ей инкриминировалось 4 эпизода по статье «</a:t>
            </a:r>
            <a:r>
              <a:rPr lang="ru-RU" altLang="ru-RU" sz="2300" b="1" dirty="0">
                <a:latin typeface="Arial" panose="020B0604020202020204" pitchFamily="34" charset="0"/>
                <a:cs typeface="Arial" panose="020B0604020202020204" pitchFamily="34" charset="0"/>
              </a:rPr>
              <a:t>получение взятки» на общую сумму 1,8 млн. рублей</a:t>
            </a:r>
          </a:p>
          <a:p>
            <a:pPr eaLnBrk="1" hangingPunct="1">
              <a:lnSpc>
                <a:spcPct val="80000"/>
              </a:lnSpc>
              <a:spcBef>
                <a:spcPct val="0"/>
              </a:spcBef>
            </a:pPr>
            <a:r>
              <a:rPr lang="ru-RU" altLang="ru-RU" sz="2300" b="1" dirty="0">
                <a:latin typeface="Arial" panose="020B0604020202020204" pitchFamily="34" charset="0"/>
                <a:cs typeface="Arial" panose="020B0604020202020204" pitchFamily="34" charset="0"/>
              </a:rPr>
              <a:t>Все участники преступления осуждены </a:t>
            </a:r>
            <a:r>
              <a:rPr lang="ru-RU" altLang="ru-RU" sz="2300" dirty="0">
                <a:latin typeface="Arial" panose="020B0604020202020204" pitchFamily="34" charset="0"/>
                <a:cs typeface="Arial" panose="020B0604020202020204" pitchFamily="34" charset="0"/>
              </a:rPr>
              <a:t>на разные сроки:</a:t>
            </a:r>
          </a:p>
          <a:p>
            <a:pPr eaLnBrk="1" hangingPunct="1">
              <a:lnSpc>
                <a:spcPct val="80000"/>
              </a:lnSpc>
              <a:spcBef>
                <a:spcPct val="0"/>
              </a:spcBef>
            </a:pPr>
            <a:r>
              <a:rPr lang="ru-RU" altLang="ru-RU" sz="2300" dirty="0">
                <a:latin typeface="Arial" panose="020B0604020202020204" pitchFamily="34" charset="0"/>
                <a:cs typeface="Arial" panose="020B0604020202020204" pitchFamily="34" charset="0"/>
              </a:rPr>
              <a:t>Заместитель руководителя Свердловского УФАС России - </a:t>
            </a:r>
            <a:r>
              <a:rPr lang="ru-RU" altLang="ru-RU" sz="2300" b="1" dirty="0">
                <a:latin typeface="Arial" panose="020B0604020202020204" pitchFamily="34" charset="0"/>
                <a:cs typeface="Arial" panose="020B0604020202020204" pitchFamily="34" charset="0"/>
              </a:rPr>
              <a:t>10 лет и 55 млн. + конфискация квартир и денег на сумму свыше 2 </a:t>
            </a:r>
            <a:r>
              <a:rPr lang="ru-RU" altLang="ru-RU" sz="2300" b="1" dirty="0" err="1">
                <a:latin typeface="Arial" panose="020B0604020202020204" pitchFamily="34" charset="0"/>
                <a:cs typeface="Arial" panose="020B0604020202020204" pitchFamily="34" charset="0"/>
              </a:rPr>
              <a:t>млн.руб</a:t>
            </a:r>
            <a:r>
              <a:rPr lang="ru-RU" altLang="ru-RU" sz="2300" b="1" dirty="0">
                <a:latin typeface="Arial" panose="020B0604020202020204" pitchFamily="34" charset="0"/>
                <a:cs typeface="Arial" panose="020B0604020202020204" pitchFamily="34" charset="0"/>
              </a:rPr>
              <a:t>. + запрет занимать должности госслужбы 3 года</a:t>
            </a:r>
          </a:p>
          <a:p>
            <a:pPr eaLnBrk="1" hangingPunct="1">
              <a:lnSpc>
                <a:spcPct val="80000"/>
              </a:lnSpc>
              <a:spcBef>
                <a:spcPct val="0"/>
              </a:spcBef>
            </a:pPr>
            <a:r>
              <a:rPr lang="ru-RU" altLang="ru-RU" sz="2300" dirty="0">
                <a:latin typeface="Arial" panose="020B0604020202020204" pitchFamily="34" charset="0"/>
                <a:cs typeface="Arial" panose="020B0604020202020204" pitchFamily="34" charset="0"/>
              </a:rPr>
              <a:t>Специалист Управления капитального строительства - 7,5 лет и 55 млн.</a:t>
            </a:r>
          </a:p>
          <a:p>
            <a:pPr eaLnBrk="1" hangingPunct="1">
              <a:lnSpc>
                <a:spcPct val="80000"/>
              </a:lnSpc>
              <a:spcBef>
                <a:spcPct val="0"/>
              </a:spcBef>
            </a:pPr>
            <a:r>
              <a:rPr lang="ru-RU" altLang="ru-RU" sz="2300" dirty="0">
                <a:latin typeface="Arial" panose="020B0604020202020204" pitchFamily="34" charset="0"/>
                <a:cs typeface="Arial" panose="020B0604020202020204" pitchFamily="34" charset="0"/>
              </a:rPr>
              <a:t>Сотрудник Управления муниципальными закупками - 8 лет и 55 млн.</a:t>
            </a:r>
          </a:p>
        </p:txBody>
      </p:sp>
    </p:spTree>
    <p:extLst>
      <p:ext uri="{BB962C8B-B14F-4D97-AF65-F5344CB8AC3E}">
        <p14:creationId xmlns:p14="http://schemas.microsoft.com/office/powerpoint/2010/main" val="87838606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ru-RU" altLang="ru-RU" dirty="0">
                <a:latin typeface="Arial" panose="020B0604020202020204" pitchFamily="34" charset="0"/>
                <a:cs typeface="Arial" panose="020B0604020202020204" pitchFamily="34" charset="0"/>
              </a:rPr>
              <a:t>Ещё пример</a:t>
            </a:r>
          </a:p>
        </p:txBody>
      </p:sp>
      <p:sp>
        <p:nvSpPr>
          <p:cNvPr id="35843" name="Rectangle 3"/>
          <p:cNvSpPr>
            <a:spLocks noGrp="1" noChangeArrowheads="1"/>
          </p:cNvSpPr>
          <p:nvPr>
            <p:ph type="body" idx="4294967295"/>
          </p:nvPr>
        </p:nvSpPr>
        <p:spPr>
          <a:xfrm>
            <a:off x="577850" y="1543050"/>
            <a:ext cx="11614150" cy="5119688"/>
          </a:xfrm>
          <a:prstGeom prst="rect">
            <a:avLst/>
          </a:prstGeom>
        </p:spPr>
        <p:txBody>
          <a:bodyPr>
            <a:noAutofit/>
          </a:bodyPr>
          <a:lstStyle/>
          <a:p>
            <a:pPr eaLnBrk="1" hangingPunct="1">
              <a:lnSpc>
                <a:spcPct val="80000"/>
              </a:lnSpc>
            </a:pPr>
            <a:r>
              <a:rPr lang="ru-RU" altLang="ru-RU" sz="2300" b="1" dirty="0">
                <a:latin typeface="Arial" panose="020B0604020202020204" pitchFamily="34" charset="0"/>
                <a:cs typeface="Arial" panose="020B0604020202020204" pitchFamily="34" charset="0"/>
              </a:rPr>
              <a:t>12 октября 2017 г. </a:t>
            </a:r>
            <a:r>
              <a:rPr lang="ru-RU" altLang="ru-RU" sz="2300" dirty="0">
                <a:latin typeface="Arial" panose="020B0604020202020204" pitchFamily="34" charset="0"/>
                <a:cs typeface="Arial" panose="020B0604020202020204" pitchFamily="34" charset="0"/>
              </a:rPr>
              <a:t>Горно-Алтайский суд огласил приговор </a:t>
            </a:r>
            <a:r>
              <a:rPr lang="ru-RU" altLang="ru-RU" sz="2300" b="1" dirty="0">
                <a:latin typeface="Arial" panose="020B0604020202020204" pitchFamily="34" charset="0"/>
                <a:cs typeface="Arial" panose="020B0604020202020204" pitchFamily="34" charset="0"/>
              </a:rPr>
              <a:t>экс-руководителю УФАС по Республике Алтай Наталье </a:t>
            </a:r>
            <a:r>
              <a:rPr lang="ru-RU" altLang="ru-RU" sz="2300" b="1" dirty="0" err="1">
                <a:latin typeface="Arial" panose="020B0604020202020204" pitchFamily="34" charset="0"/>
                <a:cs typeface="Arial" panose="020B0604020202020204" pitchFamily="34" charset="0"/>
              </a:rPr>
              <a:t>Елбаевой</a:t>
            </a:r>
            <a:r>
              <a:rPr lang="ru-RU" altLang="ru-RU" sz="2300" dirty="0">
                <a:latin typeface="Arial" panose="020B0604020202020204" pitchFamily="34" charset="0"/>
                <a:cs typeface="Arial" panose="020B0604020202020204" pitchFamily="34" charset="0"/>
              </a:rPr>
              <a:t>, которую обвиняли по п. «в» ч. 5 ст. 290 УК РФ (получение взятки в крупном размере). </a:t>
            </a:r>
          </a:p>
          <a:p>
            <a:pPr eaLnBrk="1" hangingPunct="1">
              <a:lnSpc>
                <a:spcPct val="80000"/>
              </a:lnSpc>
            </a:pPr>
            <a:r>
              <a:rPr lang="ru-RU" altLang="ru-RU" sz="2300" dirty="0">
                <a:latin typeface="Arial" panose="020B0604020202020204" pitchFamily="34" charset="0"/>
                <a:cs typeface="Arial" panose="020B0604020202020204" pitchFamily="34" charset="0"/>
              </a:rPr>
              <a:t>Следствие и суд установили, что 24 июля 2015 года Наталья </a:t>
            </a:r>
            <a:r>
              <a:rPr lang="ru-RU" altLang="ru-RU" sz="2300" dirty="0" err="1">
                <a:latin typeface="Arial" panose="020B0604020202020204" pitchFamily="34" charset="0"/>
                <a:cs typeface="Arial" panose="020B0604020202020204" pitchFamily="34" charset="0"/>
              </a:rPr>
              <a:t>Елбаева</a:t>
            </a:r>
            <a:r>
              <a:rPr lang="ru-RU" altLang="ru-RU" sz="2300" dirty="0">
                <a:latin typeface="Arial" panose="020B0604020202020204" pitchFamily="34" charset="0"/>
                <a:cs typeface="Arial" panose="020B0604020202020204" pitchFamily="34" charset="0"/>
              </a:rPr>
              <a:t> получила </a:t>
            </a:r>
            <a:r>
              <a:rPr lang="ru-RU" altLang="ru-RU" sz="2300" b="1" dirty="0">
                <a:latin typeface="Arial" panose="020B0604020202020204" pitchFamily="34" charset="0"/>
                <a:cs typeface="Arial" panose="020B0604020202020204" pitchFamily="34" charset="0"/>
              </a:rPr>
              <a:t>взятку в сумме 300 тысяч рублей </a:t>
            </a:r>
            <a:r>
              <a:rPr lang="ru-RU" altLang="ru-RU" sz="2300" dirty="0">
                <a:latin typeface="Arial" panose="020B0604020202020204" pitchFamily="34" charset="0"/>
                <a:cs typeface="Arial" panose="020B0604020202020204" pitchFamily="34" charset="0"/>
              </a:rPr>
              <a:t>от директора ООО, которое занималось строительными работами в качестве благодарности за помощь </a:t>
            </a:r>
            <a:r>
              <a:rPr lang="ru-RU" altLang="ru-RU" sz="2300" dirty="0" err="1">
                <a:latin typeface="Arial" panose="020B0604020202020204" pitchFamily="34" charset="0"/>
                <a:cs typeface="Arial" panose="020B0604020202020204" pitchFamily="34" charset="0"/>
              </a:rPr>
              <a:t>юрлицу</a:t>
            </a:r>
            <a:r>
              <a:rPr lang="ru-RU" altLang="ru-RU" sz="2300" dirty="0">
                <a:latin typeface="Arial" panose="020B0604020202020204" pitchFamily="34" charset="0"/>
                <a:cs typeface="Arial" panose="020B0604020202020204" pitchFamily="34" charset="0"/>
              </a:rPr>
              <a:t> в победе в аукционе на выполнение работ по строительству школы в одном из сел Кош-</a:t>
            </a:r>
            <a:r>
              <a:rPr lang="ru-RU" altLang="ru-RU" sz="2300" dirty="0" err="1">
                <a:latin typeface="Arial" panose="020B0604020202020204" pitchFamily="34" charset="0"/>
                <a:cs typeface="Arial" panose="020B0604020202020204" pitchFamily="34" charset="0"/>
              </a:rPr>
              <a:t>Агачского</a:t>
            </a:r>
            <a:r>
              <a:rPr lang="ru-RU" altLang="ru-RU" sz="2300" dirty="0">
                <a:latin typeface="Arial" panose="020B0604020202020204" pitchFamily="34" charset="0"/>
                <a:cs typeface="Arial" panose="020B0604020202020204" pitchFamily="34" charset="0"/>
              </a:rPr>
              <a:t> района Республики Алтай. Цена контракта составила более 200 млн рублей. </a:t>
            </a:r>
          </a:p>
          <a:p>
            <a:pPr eaLnBrk="1" hangingPunct="1">
              <a:lnSpc>
                <a:spcPct val="80000"/>
              </a:lnSpc>
            </a:pPr>
            <a:r>
              <a:rPr lang="ru-RU" altLang="ru-RU" sz="2300" b="1" dirty="0">
                <a:latin typeface="Arial" panose="020B0604020202020204" pitchFamily="34" charset="0"/>
                <a:cs typeface="Arial" panose="020B0604020202020204" pitchFamily="34" charset="0"/>
              </a:rPr>
              <a:t>Судом </a:t>
            </a:r>
            <a:r>
              <a:rPr lang="ru-RU" altLang="ru-RU" sz="2300" b="1" dirty="0" err="1">
                <a:latin typeface="Arial" panose="020B0604020202020204" pitchFamily="34" charset="0"/>
                <a:cs typeface="Arial" panose="020B0604020202020204" pitchFamily="34" charset="0"/>
              </a:rPr>
              <a:t>Елбаевой</a:t>
            </a:r>
            <a:r>
              <a:rPr lang="ru-RU" altLang="ru-RU" sz="2300" b="1" dirty="0">
                <a:latin typeface="Arial" panose="020B0604020202020204" pitchFamily="34" charset="0"/>
                <a:cs typeface="Arial" panose="020B0604020202020204" pitchFamily="34" charset="0"/>
              </a:rPr>
              <a:t> назначено наказание в виде штрафа в размере 3 млн рублей с лишением права занимать должности госслужбы на 4 года.</a:t>
            </a:r>
          </a:p>
          <a:p>
            <a:pPr eaLnBrk="1" hangingPunct="1">
              <a:lnSpc>
                <a:spcPct val="80000"/>
              </a:lnSpc>
            </a:pPr>
            <a:r>
              <a:rPr lang="ru-RU" altLang="ru-RU" sz="2300" dirty="0">
                <a:latin typeface="Arial" panose="020B0604020202020204" pitchFamily="34" charset="0"/>
                <a:cs typeface="Arial" panose="020B0604020202020204" pitchFamily="34" charset="0"/>
              </a:rPr>
              <a:t>В ходе расследования чиновница раскаялась и способствовала расследованию преступления. </a:t>
            </a:r>
          </a:p>
          <a:p>
            <a:pPr eaLnBrk="1" hangingPunct="1">
              <a:lnSpc>
                <a:spcPct val="80000"/>
              </a:lnSpc>
            </a:pPr>
            <a:r>
              <a:rPr lang="ru-RU" altLang="ru-RU" sz="2300" dirty="0">
                <a:latin typeface="Arial" panose="020B0604020202020204" pitchFamily="34" charset="0"/>
                <a:cs typeface="Arial" panose="020B0604020202020204" pitchFamily="34" charset="0"/>
              </a:rPr>
              <a:t>В рамках расследования в целях обеспечения исполнения приговора наложен арест на денежные средства и автомобиль </a:t>
            </a:r>
            <a:r>
              <a:rPr lang="ru-RU" altLang="ru-RU" sz="2300" dirty="0" err="1">
                <a:latin typeface="Arial" panose="020B0604020202020204" pitchFamily="34" charset="0"/>
                <a:cs typeface="Arial" panose="020B0604020202020204" pitchFamily="34" charset="0"/>
              </a:rPr>
              <a:t>Lexus</a:t>
            </a:r>
            <a:r>
              <a:rPr lang="ru-RU" altLang="ru-RU" sz="2300" dirty="0">
                <a:latin typeface="Arial" panose="020B0604020202020204" pitchFamily="34" charset="0"/>
                <a:cs typeface="Arial" panose="020B0604020202020204" pitchFamily="34" charset="0"/>
              </a:rPr>
              <a:t> на общую сумму более 2,5 млн рублей.</a:t>
            </a:r>
          </a:p>
        </p:txBody>
      </p:sp>
    </p:spTree>
    <p:extLst>
      <p:ext uri="{BB962C8B-B14F-4D97-AF65-F5344CB8AC3E}">
        <p14:creationId xmlns:p14="http://schemas.microsoft.com/office/powerpoint/2010/main" val="210935204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eaLnBrk="1" hangingPunct="1"/>
            <a:r>
              <a:rPr lang="ru-RU" altLang="ru-RU" b="1" dirty="0">
                <a:latin typeface="Arial" panose="020B0604020202020204" pitchFamily="34" charset="0"/>
                <a:cs typeface="Arial" panose="020B0604020202020204" pitchFamily="34" charset="0"/>
              </a:rPr>
              <a:t>Что НУЖНО сделать</a:t>
            </a:r>
          </a:p>
        </p:txBody>
      </p:sp>
      <p:sp>
        <p:nvSpPr>
          <p:cNvPr id="5123" name="Rectangle 3"/>
          <p:cNvSpPr>
            <a:spLocks noGrp="1" noChangeArrowheads="1"/>
          </p:cNvSpPr>
          <p:nvPr>
            <p:ph type="body" idx="4294967295"/>
          </p:nvPr>
        </p:nvSpPr>
        <p:spPr>
          <a:xfrm>
            <a:off x="0" y="1793875"/>
            <a:ext cx="11234738" cy="4725988"/>
          </a:xfrm>
          <a:prstGeom prst="rect">
            <a:avLst/>
          </a:prstGeom>
        </p:spPr>
        <p:txBody>
          <a:bodyPr>
            <a:normAutofit/>
          </a:bodyPr>
          <a:lstStyle/>
          <a:p>
            <a:pPr eaLnBrk="1" hangingPunct="1">
              <a:defRPr/>
            </a:pPr>
            <a:r>
              <a:rPr lang="ru-RU" altLang="ru-RU" sz="3200" dirty="0">
                <a:latin typeface="Arial" panose="020B0604020202020204" pitchFamily="34" charset="0"/>
                <a:cs typeface="Arial" panose="020B0604020202020204" pitchFamily="34" charset="0"/>
              </a:rPr>
              <a:t>Провести плановую или внеплановую проверку</a:t>
            </a:r>
          </a:p>
          <a:p>
            <a:pPr eaLnBrk="1" hangingPunct="1">
              <a:defRPr/>
            </a:pPr>
            <a:r>
              <a:rPr lang="ru-RU" altLang="ru-RU" sz="3200" dirty="0">
                <a:latin typeface="Arial" panose="020B0604020202020204" pitchFamily="34" charset="0"/>
                <a:cs typeface="Arial" panose="020B0604020202020204" pitchFamily="34" charset="0"/>
              </a:rPr>
              <a:t>Установить </a:t>
            </a:r>
            <a:r>
              <a:rPr lang="ru-RU" altLang="ru-RU" sz="3200" u="sng" dirty="0">
                <a:latin typeface="Arial" panose="020B0604020202020204" pitchFamily="34" charset="0"/>
                <a:cs typeface="Arial" panose="020B0604020202020204" pitchFamily="34" charset="0"/>
              </a:rPr>
              <a:t>признаки</a:t>
            </a:r>
            <a:r>
              <a:rPr lang="ru-RU" altLang="ru-RU" sz="3200" dirty="0">
                <a:latin typeface="Arial" panose="020B0604020202020204" pitchFamily="34" charset="0"/>
                <a:cs typeface="Arial" panose="020B0604020202020204" pitchFamily="34" charset="0"/>
              </a:rPr>
              <a:t> преступления </a:t>
            </a:r>
          </a:p>
          <a:p>
            <a:pPr eaLnBrk="1" hangingPunct="1">
              <a:defRPr/>
            </a:pPr>
            <a:r>
              <a:rPr lang="ru-RU" altLang="ru-RU" sz="3200" dirty="0">
                <a:latin typeface="Arial" panose="020B0604020202020204" pitchFamily="34" charset="0"/>
                <a:cs typeface="Arial" panose="020B0604020202020204" pitchFamily="34" charset="0"/>
              </a:rPr>
              <a:t>Передать материалы в правоохранительные органы</a:t>
            </a:r>
          </a:p>
          <a:p>
            <a:pPr marL="0" indent="0">
              <a:buNone/>
              <a:defRPr/>
            </a:pPr>
            <a:r>
              <a:rPr lang="ru-RU" altLang="ru-RU" sz="2400" dirty="0">
                <a:latin typeface="Arial" panose="020B0604020202020204" pitchFamily="34" charset="0"/>
                <a:cs typeface="Arial" panose="020B0604020202020204" pitchFamily="34" charset="0"/>
              </a:rPr>
              <a:t>«При выявлении в результате проведения органами контроля в сфере закупок плановых и внеплановых проверок факта совершения действия (бездействия), содержащего признаки состава преступления, указанные органы контроля </a:t>
            </a:r>
            <a:r>
              <a:rPr lang="ru-RU" altLang="ru-RU" sz="2400" b="1" dirty="0">
                <a:latin typeface="Arial" panose="020B0604020202020204" pitchFamily="34" charset="0"/>
                <a:cs typeface="Arial" panose="020B0604020202020204" pitchFamily="34" charset="0"/>
              </a:rPr>
              <a:t>обязаны</a:t>
            </a:r>
            <a:r>
              <a:rPr lang="ru-RU" altLang="ru-RU" sz="2400" dirty="0">
                <a:latin typeface="Arial" panose="020B0604020202020204" pitchFamily="34" charset="0"/>
                <a:cs typeface="Arial" panose="020B0604020202020204" pitchFamily="34" charset="0"/>
              </a:rPr>
              <a:t> передать в правоохранительные органы информацию о таком факте и (или) документы, подтверждающие такой факт, </a:t>
            </a:r>
            <a:r>
              <a:rPr lang="ru-RU" altLang="ru-RU" sz="2400" b="1" dirty="0">
                <a:latin typeface="Arial" panose="020B0604020202020204" pitchFamily="34" charset="0"/>
                <a:cs typeface="Arial" panose="020B0604020202020204" pitchFamily="34" charset="0"/>
              </a:rPr>
              <a:t>в течение трех рабочих дней </a:t>
            </a:r>
            <a:r>
              <a:rPr lang="ru-RU" altLang="ru-RU" sz="2400" dirty="0">
                <a:latin typeface="Arial" panose="020B0604020202020204" pitchFamily="34" charset="0"/>
                <a:cs typeface="Arial" panose="020B0604020202020204" pitchFamily="34" charset="0"/>
              </a:rPr>
              <a:t>с даты выявления такого факта» </a:t>
            </a:r>
          </a:p>
          <a:p>
            <a:pPr marL="0" indent="0">
              <a:buNone/>
              <a:defRPr/>
            </a:pPr>
            <a:r>
              <a:rPr lang="ru-RU" altLang="ru-RU" sz="2400" dirty="0">
                <a:latin typeface="Arial" panose="020B0604020202020204" pitchFamily="34" charset="0"/>
                <a:cs typeface="Arial" panose="020B0604020202020204" pitchFamily="34" charset="0"/>
              </a:rPr>
              <a:t>ч. 29 ст. 99 Закона № 44-ФЗ</a:t>
            </a:r>
          </a:p>
        </p:txBody>
      </p:sp>
    </p:spTree>
    <p:extLst>
      <p:ext uri="{BB962C8B-B14F-4D97-AF65-F5344CB8AC3E}">
        <p14:creationId xmlns:p14="http://schemas.microsoft.com/office/powerpoint/2010/main" val="41124084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Антимонопольная ответственность</a:t>
            </a:r>
          </a:p>
        </p:txBody>
      </p:sp>
      <p:sp>
        <p:nvSpPr>
          <p:cNvPr id="4099" name="Объект 2"/>
          <p:cNvSpPr>
            <a:spLocks noGrp="1"/>
          </p:cNvSpPr>
          <p:nvPr>
            <p:ph idx="4294967295"/>
          </p:nvPr>
        </p:nvSpPr>
        <p:spPr>
          <a:xfrm>
            <a:off x="338138" y="1836738"/>
            <a:ext cx="11853862" cy="4849812"/>
          </a:xfrm>
          <a:prstGeom prst="rect">
            <a:avLst/>
          </a:prstGeom>
        </p:spPr>
        <p:txBody>
          <a:bodyPr>
            <a:normAutofit/>
          </a:bodyPr>
          <a:lstStyle/>
          <a:p>
            <a:pPr marL="0" indent="0">
              <a:lnSpc>
                <a:spcPct val="100000"/>
              </a:lnSpc>
              <a:spcBef>
                <a:spcPts val="600"/>
              </a:spcBef>
              <a:buNone/>
              <a:defRPr/>
            </a:pPr>
            <a:r>
              <a:rPr lang="ru-RU" altLang="ru-RU" dirty="0">
                <a:latin typeface="Arial" panose="020B0604020202020204" pitchFamily="34" charset="0"/>
                <a:cs typeface="Arial" panose="020B0604020202020204" pitchFamily="34" charset="0"/>
              </a:rPr>
              <a:t>Обзор практики применения антимонопольного законодательства коллегиальными органами ФАС России (за период с 1 июля 2018 года по 1 июля 2019 года)</a:t>
            </a:r>
          </a:p>
          <a:p>
            <a:pPr marL="0" indent="0">
              <a:lnSpc>
                <a:spcPct val="100000"/>
              </a:lnSpc>
              <a:spcBef>
                <a:spcPts val="600"/>
              </a:spcBef>
              <a:buNone/>
              <a:defRPr/>
            </a:pPr>
            <a:endParaRPr lang="ru-RU" altLang="ru-RU" dirty="0">
              <a:latin typeface="Arial" panose="020B0604020202020204" pitchFamily="34" charset="0"/>
              <a:cs typeface="Arial" panose="020B0604020202020204" pitchFamily="34" charset="0"/>
            </a:endParaRPr>
          </a:p>
          <a:p>
            <a:pPr marL="0" indent="0">
              <a:lnSpc>
                <a:spcPct val="100000"/>
              </a:lnSpc>
              <a:spcBef>
                <a:spcPts val="600"/>
              </a:spcBef>
              <a:buNone/>
              <a:defRPr/>
            </a:pPr>
            <a:r>
              <a:rPr lang="ru-RU" altLang="ru-RU" dirty="0">
                <a:latin typeface="Arial" panose="020B0604020202020204" pitchFamily="34" charset="0"/>
                <a:cs typeface="Arial" panose="020B0604020202020204" pitchFamily="34" charset="0"/>
              </a:rPr>
              <a:t>Обзор практики административной апелляции ФАС России за 3 квартал 2019</a:t>
            </a:r>
          </a:p>
          <a:p>
            <a:pPr marL="0" indent="0">
              <a:lnSpc>
                <a:spcPct val="100000"/>
              </a:lnSpc>
              <a:spcBef>
                <a:spcPts val="600"/>
              </a:spcBef>
              <a:buNone/>
              <a:defRPr/>
            </a:pPr>
            <a:endParaRPr lang="ru-RU" altLang="ru-RU" dirty="0">
              <a:latin typeface="Arial" panose="020B0604020202020204" pitchFamily="34" charset="0"/>
              <a:cs typeface="Arial" panose="020B0604020202020204" pitchFamily="34" charset="0"/>
            </a:endParaRPr>
          </a:p>
          <a:p>
            <a:pPr marL="0" indent="0">
              <a:lnSpc>
                <a:spcPct val="100000"/>
              </a:lnSpc>
              <a:spcBef>
                <a:spcPts val="600"/>
              </a:spcBef>
              <a:buNone/>
              <a:defRPr/>
            </a:pPr>
            <a:r>
              <a:rPr lang="en-US" altLang="ru-RU" dirty="0">
                <a:latin typeface="Arial" panose="020B0604020202020204" pitchFamily="34" charset="0"/>
                <a:cs typeface="Arial" panose="020B0604020202020204" pitchFamily="34" charset="0"/>
                <a:hlinkClick r:id="rId2"/>
              </a:rPr>
              <a:t>https://fas.gov.ru/pages/Obzor_praktiki_administrativnoi_apellyacii</a:t>
            </a:r>
            <a:r>
              <a:rPr lang="ru-RU" altLang="ru-RU"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287320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ctr"/>
            <a:r>
              <a:rPr lang="ru-RU" altLang="ru-RU" sz="3600" b="1" dirty="0"/>
              <a:t>Например</a:t>
            </a:r>
          </a:p>
        </p:txBody>
      </p:sp>
      <p:sp>
        <p:nvSpPr>
          <p:cNvPr id="18435" name="Rectangle 3"/>
          <p:cNvSpPr>
            <a:spLocks noGrp="1" noChangeArrowheads="1"/>
          </p:cNvSpPr>
          <p:nvPr>
            <p:ph type="body" idx="4294967295"/>
          </p:nvPr>
        </p:nvSpPr>
        <p:spPr>
          <a:xfrm>
            <a:off x="257694" y="1485526"/>
            <a:ext cx="11704321" cy="5183618"/>
          </a:xfrm>
          <a:prstGeom prst="rect">
            <a:avLst/>
          </a:prstGeom>
        </p:spPr>
        <p:txBody>
          <a:bodyPr>
            <a:normAutofit fontScale="92500" lnSpcReduction="20000"/>
          </a:bodyPr>
          <a:lstStyle/>
          <a:p>
            <a:pPr marL="0" indent="0">
              <a:spcBef>
                <a:spcPct val="0"/>
              </a:spcBef>
              <a:buNone/>
              <a:defRPr/>
            </a:pPr>
            <a:r>
              <a:rPr lang="ru-RU" altLang="ru-RU" sz="3200" b="1" dirty="0">
                <a:latin typeface="Arial" panose="020B0604020202020204" pitchFamily="34" charset="0"/>
                <a:cs typeface="Arial" panose="020B0604020202020204" pitchFamily="34" charset="0"/>
              </a:rPr>
              <a:t>Однородные, системно повторяющиеся </a:t>
            </a:r>
            <a:r>
              <a:rPr lang="ru-RU" altLang="ru-RU" sz="3200" dirty="0">
                <a:latin typeface="Arial" panose="020B0604020202020204" pitchFamily="34" charset="0"/>
                <a:cs typeface="Arial" panose="020B0604020202020204" pitchFamily="34" charset="0"/>
              </a:rPr>
              <a:t>нарушения заказчиков:</a:t>
            </a:r>
          </a:p>
          <a:p>
            <a:pPr>
              <a:spcBef>
                <a:spcPct val="0"/>
              </a:spcBef>
              <a:defRPr/>
            </a:pPr>
            <a:endParaRPr lang="ru-RU" altLang="ru-RU" sz="3200" dirty="0">
              <a:latin typeface="Arial" panose="020B0604020202020204" pitchFamily="34" charset="0"/>
              <a:cs typeface="Arial" panose="020B0604020202020204" pitchFamily="34" charset="0"/>
            </a:endParaRPr>
          </a:p>
          <a:p>
            <a:pPr>
              <a:spcBef>
                <a:spcPct val="0"/>
              </a:spcBef>
              <a:defRPr/>
            </a:pPr>
            <a:r>
              <a:rPr lang="ru-RU" altLang="ru-RU" sz="3200" dirty="0">
                <a:latin typeface="Arial" panose="020B0604020202020204" pitchFamily="34" charset="0"/>
                <a:cs typeface="Arial" panose="020B0604020202020204" pitchFamily="34" charset="0"/>
              </a:rPr>
              <a:t>нарушение сроков оплаты за поставленный товар (закон дает на это не более 7 рабочих дней);</a:t>
            </a:r>
          </a:p>
          <a:p>
            <a:pPr>
              <a:spcBef>
                <a:spcPct val="0"/>
              </a:spcBef>
              <a:defRPr/>
            </a:pPr>
            <a:endParaRPr lang="ru-RU" altLang="ru-RU" sz="3200" dirty="0">
              <a:latin typeface="Arial" panose="020B0604020202020204" pitchFamily="34" charset="0"/>
              <a:cs typeface="Arial" panose="020B0604020202020204" pitchFamily="34" charset="0"/>
            </a:endParaRPr>
          </a:p>
          <a:p>
            <a:pPr>
              <a:spcBef>
                <a:spcPct val="0"/>
              </a:spcBef>
              <a:defRPr/>
            </a:pPr>
            <a:r>
              <a:rPr lang="ru-RU" altLang="ru-RU" sz="3200" dirty="0">
                <a:latin typeface="Arial" panose="020B0604020202020204" pitchFamily="34" charset="0"/>
                <a:cs typeface="Arial" panose="020B0604020202020204" pitchFamily="34" charset="0"/>
              </a:rPr>
              <a:t>нарушение сроков направления информации по контракту в реестр контрактов;</a:t>
            </a:r>
          </a:p>
          <a:p>
            <a:pPr>
              <a:spcBef>
                <a:spcPct val="0"/>
              </a:spcBef>
              <a:defRPr/>
            </a:pPr>
            <a:endParaRPr lang="ru-RU" altLang="ru-RU" sz="3200" dirty="0">
              <a:latin typeface="Arial" panose="020B0604020202020204" pitchFamily="34" charset="0"/>
              <a:cs typeface="Arial" panose="020B0604020202020204" pitchFamily="34" charset="0"/>
            </a:endParaRPr>
          </a:p>
          <a:p>
            <a:pPr>
              <a:spcBef>
                <a:spcPct val="0"/>
              </a:spcBef>
              <a:defRPr/>
            </a:pPr>
            <a:r>
              <a:rPr lang="ru-RU" altLang="ru-RU" sz="3200" dirty="0" err="1">
                <a:latin typeface="Arial" panose="020B0604020202020204" pitchFamily="34" charset="0"/>
                <a:cs typeface="Arial" panose="020B0604020202020204" pitchFamily="34" charset="0"/>
              </a:rPr>
              <a:t>неразмещение</a:t>
            </a:r>
            <a:r>
              <a:rPr lang="ru-RU" altLang="ru-RU" sz="3200" dirty="0">
                <a:latin typeface="Arial" panose="020B0604020202020204" pitchFamily="34" charset="0"/>
                <a:cs typeface="Arial" panose="020B0604020202020204" pitchFamily="34" charset="0"/>
              </a:rPr>
              <a:t> в реестре контрактов в ЕИС обязательной информации (претензий с требованиями об уплате пени и штрафов за просрочку исполнения обязательств по контракту, соглашения  об изменении контракта, его расторжении, одностороннем отказе от исполнения, т.д.).</a:t>
            </a: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85733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ru-RU" altLang="ru-RU" dirty="0">
                <a:latin typeface="Arial" panose="020B0604020202020204" pitchFamily="34" charset="0"/>
                <a:cs typeface="Arial" panose="020B0604020202020204" pitchFamily="34" charset="0"/>
              </a:rPr>
              <a:t>Пример</a:t>
            </a:r>
          </a:p>
        </p:txBody>
      </p:sp>
      <p:sp>
        <p:nvSpPr>
          <p:cNvPr id="25603" name="Rectangle 3"/>
          <p:cNvSpPr>
            <a:spLocks noGrp="1" noChangeArrowheads="1"/>
          </p:cNvSpPr>
          <p:nvPr>
            <p:ph type="body" idx="4294967295"/>
          </p:nvPr>
        </p:nvSpPr>
        <p:spPr>
          <a:xfrm>
            <a:off x="530225" y="1401763"/>
            <a:ext cx="11661775" cy="5295900"/>
          </a:xfrm>
          <a:prstGeom prst="rect">
            <a:avLst/>
          </a:prstGeom>
        </p:spPr>
        <p:txBody>
          <a:bodyPr>
            <a:normAutofit/>
          </a:bodyPr>
          <a:lstStyle/>
          <a:p>
            <a:pPr marL="0" indent="0">
              <a:lnSpc>
                <a:spcPct val="80000"/>
              </a:lnSpc>
              <a:buNone/>
              <a:defRPr/>
            </a:pPr>
            <a:r>
              <a:rPr lang="ru-RU" altLang="ru-RU" sz="2600" dirty="0">
                <a:latin typeface="Arial" panose="020B0604020202020204" pitchFamily="34" charset="0"/>
                <a:cs typeface="Arial" panose="020B0604020202020204" pitchFamily="34" charset="0"/>
              </a:rPr>
              <a:t>7 хозяйствующих субъектов при участии в 187 аукционах в электронной форме на поставку медицинских изделий, материалов и оборудования использовали «классическую» картельную схему, а именно: </a:t>
            </a:r>
          </a:p>
          <a:p>
            <a:pPr eaLnBrk="1" hangingPunct="1">
              <a:lnSpc>
                <a:spcPct val="80000"/>
              </a:lnSpc>
              <a:defRPr/>
            </a:pPr>
            <a:r>
              <a:rPr lang="ru-RU" altLang="ru-RU" sz="2600" dirty="0">
                <a:latin typeface="Arial" panose="020B0604020202020204" pitchFamily="34" charset="0"/>
                <a:cs typeface="Arial" panose="020B0604020202020204" pitchFamily="34" charset="0"/>
              </a:rPr>
              <a:t>вступали в торги с одного IP-адреса; </a:t>
            </a:r>
          </a:p>
          <a:p>
            <a:pPr eaLnBrk="1" hangingPunct="1">
              <a:lnSpc>
                <a:spcPct val="80000"/>
              </a:lnSpc>
              <a:defRPr/>
            </a:pPr>
            <a:r>
              <a:rPr lang="ru-RU" altLang="ru-RU" sz="2600" dirty="0">
                <a:latin typeface="Arial" panose="020B0604020202020204" pitchFamily="34" charset="0"/>
                <a:cs typeface="Arial" panose="020B0604020202020204" pitchFamily="34" charset="0"/>
              </a:rPr>
              <a:t>в случае подачи ценовых предложений с разных IP-адресов контракт подписывался с IP-адреса одного из обществ; </a:t>
            </a:r>
          </a:p>
          <a:p>
            <a:pPr eaLnBrk="1" hangingPunct="1">
              <a:lnSpc>
                <a:spcPct val="80000"/>
              </a:lnSpc>
              <a:defRPr/>
            </a:pPr>
            <a:r>
              <a:rPr lang="ru-RU" altLang="ru-RU" sz="2600" dirty="0">
                <a:latin typeface="Arial" panose="020B0604020202020204" pitchFamily="34" charset="0"/>
                <a:cs typeface="Arial" panose="020B0604020202020204" pitchFamily="34" charset="0"/>
              </a:rPr>
              <a:t>участие в аукционе, как правило, принимали две из указанных организаций; </a:t>
            </a:r>
          </a:p>
          <a:p>
            <a:pPr eaLnBrk="1" hangingPunct="1">
              <a:lnSpc>
                <a:spcPct val="80000"/>
              </a:lnSpc>
              <a:defRPr/>
            </a:pPr>
            <a:r>
              <a:rPr lang="ru-RU" altLang="ru-RU" sz="2600" dirty="0">
                <a:latin typeface="Arial" panose="020B0604020202020204" pitchFamily="34" charset="0"/>
                <a:cs typeface="Arial" panose="020B0604020202020204" pitchFamily="34" charset="0"/>
              </a:rPr>
              <a:t>снижение начальной цены контракта являлось минимальным.</a:t>
            </a:r>
          </a:p>
          <a:p>
            <a:pPr marL="0" indent="0">
              <a:lnSpc>
                <a:spcPct val="80000"/>
              </a:lnSpc>
              <a:buNone/>
              <a:defRPr/>
            </a:pPr>
            <a:r>
              <a:rPr lang="ru-RU" altLang="ru-RU" sz="2600" dirty="0">
                <a:latin typeface="Arial" panose="020B0604020202020204" pitchFamily="34" charset="0"/>
                <a:cs typeface="Arial" panose="020B0604020202020204" pitchFamily="34" charset="0"/>
              </a:rPr>
              <a:t>УФАС установил нарушение ч. 2 ст. 11 135-ФЗ. Участники сослались на то, что входят в одну группу лиц и их действия законны, однако суды не согласились с доводами поставщиков и оставили решение УФАС в силе.</a:t>
            </a:r>
          </a:p>
          <a:p>
            <a:pPr eaLnBrk="1" hangingPunct="1">
              <a:lnSpc>
                <a:spcPct val="80000"/>
              </a:lnSpc>
              <a:defRPr/>
            </a:pPr>
            <a:r>
              <a:rPr lang="ru-RU" altLang="ru-RU" sz="2000" dirty="0">
                <a:solidFill>
                  <a:srgbClr val="0000FF"/>
                </a:solidFill>
                <a:latin typeface="Arial" panose="020B0604020202020204" pitchFamily="34" charset="0"/>
                <a:cs typeface="Arial" panose="020B0604020202020204" pitchFamily="34" charset="0"/>
              </a:rPr>
              <a:t>Судебное дело № А45-30381/2018</a:t>
            </a:r>
          </a:p>
        </p:txBody>
      </p:sp>
    </p:spTree>
    <p:extLst>
      <p:ext uri="{BB962C8B-B14F-4D97-AF65-F5344CB8AC3E}">
        <p14:creationId xmlns:p14="http://schemas.microsoft.com/office/powerpoint/2010/main" val="213113924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ru-RU" altLang="ru-RU" dirty="0">
                <a:latin typeface="Arial" panose="020B0604020202020204" pitchFamily="34" charset="0"/>
                <a:cs typeface="Arial" panose="020B0604020202020204" pitchFamily="34" charset="0"/>
              </a:rPr>
              <a:t>Пример № 2</a:t>
            </a:r>
          </a:p>
        </p:txBody>
      </p:sp>
      <p:sp>
        <p:nvSpPr>
          <p:cNvPr id="14339" name="Rectangle 3"/>
          <p:cNvSpPr>
            <a:spLocks noGrp="1" noChangeArrowheads="1"/>
          </p:cNvSpPr>
          <p:nvPr>
            <p:ph type="body" idx="4294967295"/>
          </p:nvPr>
        </p:nvSpPr>
        <p:spPr>
          <a:xfrm>
            <a:off x="0" y="1330325"/>
            <a:ext cx="11768138" cy="5391150"/>
          </a:xfrm>
          <a:prstGeom prst="rect">
            <a:avLst/>
          </a:prstGeom>
        </p:spPr>
        <p:txBody>
          <a:bodyPr>
            <a:normAutofit lnSpcReduction="10000"/>
          </a:bodyPr>
          <a:lstStyle/>
          <a:p>
            <a:pPr marL="0" indent="0" eaLnBrk="1" hangingPunct="1">
              <a:lnSpc>
                <a:spcPct val="80000"/>
              </a:lnSpc>
              <a:buNone/>
            </a:pPr>
            <a:r>
              <a:rPr lang="ru-RU" altLang="ru-RU" sz="2400" dirty="0">
                <a:latin typeface="Arial" panose="020B0604020202020204" pitchFamily="34" charset="0"/>
                <a:cs typeface="Arial" panose="020B0604020202020204" pitchFamily="34" charset="0"/>
              </a:rPr>
              <a:t>Решением УФАС заказчик и поставщики признаны нарушившими пункт 1 части 1 статьи 17 закона 135-ФЗ, что выразилось в предоставлении преимущественных условий при проведении торгов, что, как следствие, привело к ограничению конкуренции.</a:t>
            </a:r>
          </a:p>
          <a:p>
            <a:pPr eaLnBrk="1" hangingPunct="1">
              <a:lnSpc>
                <a:spcPct val="80000"/>
              </a:lnSpc>
            </a:pPr>
            <a:r>
              <a:rPr lang="ru-RU" altLang="ru-RU" sz="2400" dirty="0">
                <a:latin typeface="Arial" panose="020B0604020202020204" pitchFamily="34" charset="0"/>
                <a:cs typeface="Arial" panose="020B0604020202020204" pitchFamily="34" charset="0"/>
              </a:rPr>
              <a:t>Судом на основании полученной УФАС переписки установлен факт взаимодействия заказчика и поставщиков, в результате чего поставщики получали недоступную другим участникам информацию. </a:t>
            </a:r>
          </a:p>
          <a:p>
            <a:pPr eaLnBrk="1" hangingPunct="1">
              <a:lnSpc>
                <a:spcPct val="80000"/>
              </a:lnSpc>
            </a:pPr>
            <a:r>
              <a:rPr lang="ru-RU" altLang="ru-RU" sz="2400" dirty="0">
                <a:latin typeface="Arial" panose="020B0604020202020204" pitchFamily="34" charset="0"/>
                <a:cs typeface="Arial" panose="020B0604020202020204" pitchFamily="34" charset="0"/>
              </a:rPr>
              <a:t>1. до опубликования спорных торгов поставщики заблаговременно информировались о них;</a:t>
            </a:r>
          </a:p>
          <a:p>
            <a:pPr eaLnBrk="1" hangingPunct="1">
              <a:lnSpc>
                <a:spcPct val="80000"/>
              </a:lnSpc>
            </a:pPr>
            <a:r>
              <a:rPr lang="ru-RU" altLang="ru-RU" sz="2400" dirty="0">
                <a:latin typeface="Arial" panose="020B0604020202020204" pitchFamily="34" charset="0"/>
                <a:cs typeface="Arial" panose="020B0604020202020204" pitchFamily="34" charset="0"/>
              </a:rPr>
              <a:t>2. в закупочной документации установлено положение о безусловном праве     требовать поставки предмета торгов в существенно сжатый срок (1 календарный день);</a:t>
            </a:r>
          </a:p>
          <a:p>
            <a:pPr eaLnBrk="1" hangingPunct="1">
              <a:lnSpc>
                <a:spcPct val="80000"/>
              </a:lnSpc>
            </a:pPr>
            <a:r>
              <a:rPr lang="ru-RU" altLang="ru-RU" sz="2400" dirty="0">
                <a:latin typeface="Arial" panose="020B0604020202020204" pitchFamily="34" charset="0"/>
                <a:cs typeface="Arial" panose="020B0604020202020204" pitchFamily="34" charset="0"/>
              </a:rPr>
              <a:t>3. после опубликования спорных торгов поставщики также об этом информировались.</a:t>
            </a:r>
          </a:p>
          <a:p>
            <a:pPr marL="0" indent="0" eaLnBrk="1" hangingPunct="1">
              <a:lnSpc>
                <a:spcPct val="80000"/>
              </a:lnSpc>
              <a:buNone/>
            </a:pPr>
            <a:r>
              <a:rPr lang="ru-RU" altLang="ru-RU" sz="2400" dirty="0">
                <a:latin typeface="Arial" panose="020B0604020202020204" pitchFamily="34" charset="0"/>
                <a:cs typeface="Arial" panose="020B0604020202020204" pitchFamily="34" charset="0"/>
              </a:rPr>
              <a:t>Формирование заказчиком НМЦК, а также технических заданий будущих торгов происходили при участии поставщиков.</a:t>
            </a:r>
          </a:p>
          <a:p>
            <a:pPr>
              <a:lnSpc>
                <a:spcPct val="80000"/>
              </a:lnSpc>
            </a:pPr>
            <a:r>
              <a:rPr lang="ru-RU" altLang="ru-RU" sz="1800" dirty="0">
                <a:solidFill>
                  <a:srgbClr val="0000FF"/>
                </a:solidFill>
                <a:latin typeface="Arial" panose="020B0604020202020204" pitchFamily="34" charset="0"/>
                <a:cs typeface="Arial" panose="020B0604020202020204" pitchFamily="34" charset="0"/>
              </a:rPr>
              <a:t>Постановление Арбитражного суда Западно-Сибирского округа от 30 января 2020 г. N Ф04-6736/2019 по делу N А45-17238/2018</a:t>
            </a:r>
          </a:p>
          <a:p>
            <a:pPr eaLnBrk="1" hangingPunct="1">
              <a:lnSpc>
                <a:spcPct val="80000"/>
              </a:lnSpc>
            </a:pPr>
            <a:endParaRPr lang="ru-RU" altLang="ru-RU"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04628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04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fontScale="90000"/>
          </a:bodyPr>
          <a:lstStyle/>
          <a:p>
            <a:pPr algn="ctr" eaLnBrk="1" hangingPunct="1"/>
            <a:r>
              <a:rPr lang="ru-RU" altLang="ru-RU" sz="3600" b="1" dirty="0">
                <a:latin typeface="Arial" panose="020B0604020202020204" pitchFamily="34" charset="0"/>
                <a:cs typeface="Arial" panose="020B0604020202020204" pitchFamily="34" charset="0"/>
              </a:rPr>
              <a:t>Типичные нарушения по мнению ФАС</a:t>
            </a:r>
          </a:p>
        </p:txBody>
      </p:sp>
      <p:sp>
        <p:nvSpPr>
          <p:cNvPr id="32771" name="Rectangle 2"/>
          <p:cNvSpPr>
            <a:spLocks noChangeArrowheads="1"/>
          </p:cNvSpPr>
          <p:nvPr/>
        </p:nvSpPr>
        <p:spPr bwMode="auto">
          <a:xfrm>
            <a:off x="190262" y="1455876"/>
            <a:ext cx="11663687" cy="521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a:lnSpc>
                <a:spcPct val="90000"/>
              </a:lnSpc>
              <a:spcBef>
                <a:spcPts val="1000"/>
              </a:spcBef>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sz="2000">
                <a:solidFill>
                  <a:schemeClr val="tx1"/>
                </a:solidFill>
                <a:latin typeface="Calibri" panose="020F0502020204030204" pitchFamily="34" charset="0"/>
              </a:defRPr>
            </a:lvl9pPr>
          </a:lstStyle>
          <a:p>
            <a:pPr marL="0" marR="0" lvl="0" indent="0" algn="just" defTabSz="914400" rtl="0" eaLnBrk="1" fontAlgn="auto" latinLnBrk="0" hangingPunct="1">
              <a:lnSpc>
                <a:spcPct val="90000"/>
              </a:lnSpc>
              <a:spcBef>
                <a:spcPts val="600"/>
              </a:spcBef>
              <a:spcAft>
                <a:spcPts val="0"/>
              </a:spcAft>
              <a:buClrTx/>
              <a:buSzTx/>
              <a:buFont typeface="Arial" panose="020B0604020202020204" pitchFamily="34" charset="0"/>
              <a:buNone/>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нарушения в части размещения информации в ЕИС;</a:t>
            </a:r>
          </a:p>
          <a:p>
            <a:pPr marL="0" marR="0" lvl="0" indent="0" algn="just" defTabSz="914400" rtl="0" eaLnBrk="1" fontAlgn="auto" latinLnBrk="0" hangingPunct="1">
              <a:lnSpc>
                <a:spcPct val="90000"/>
              </a:lnSpc>
              <a:spcBef>
                <a:spcPts val="600"/>
              </a:spcBef>
              <a:spcAft>
                <a:spcPts val="0"/>
              </a:spcAft>
              <a:buClrTx/>
              <a:buSzTx/>
              <a:buFont typeface="Arial" panose="020B0604020202020204" pitchFamily="34" charset="0"/>
              <a:buNone/>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нарушение порядка выбора способа определения поставщика (подрядчика, исполнителя);</a:t>
            </a:r>
          </a:p>
          <a:p>
            <a:pPr marL="0" marR="0" lvl="0" indent="0" algn="just" defTabSz="914400" rtl="0" eaLnBrk="1" fontAlgn="auto" latinLnBrk="0" hangingPunct="1">
              <a:lnSpc>
                <a:spcPct val="90000"/>
              </a:lnSpc>
              <a:spcBef>
                <a:spcPts val="600"/>
              </a:spcBef>
              <a:spcAft>
                <a:spcPts val="0"/>
              </a:spcAft>
              <a:buClrTx/>
              <a:buSzTx/>
              <a:buFont typeface="Arial" panose="020B0604020202020204" pitchFamily="34" charset="0"/>
              <a:buNone/>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нарушение порядка отбора участников закупок;</a:t>
            </a:r>
          </a:p>
          <a:p>
            <a:pPr marL="0" marR="0" lvl="0" indent="0" algn="just" defTabSz="914400" rtl="0" eaLnBrk="1" fontAlgn="auto" latinLnBrk="0" hangingPunct="1">
              <a:lnSpc>
                <a:spcPct val="90000"/>
              </a:lnSpc>
              <a:spcBef>
                <a:spcPts val="600"/>
              </a:spcBef>
              <a:spcAft>
                <a:spcPts val="0"/>
              </a:spcAft>
              <a:buClrTx/>
              <a:buSzTx/>
              <a:buFont typeface="Arial" panose="020B0604020202020204" pitchFamily="34" charset="0"/>
              <a:buNone/>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нарушение в части установления требований в документации о закупках, влекущие ограничение количества участников торгов;</a:t>
            </a:r>
          </a:p>
          <a:p>
            <a:pPr marL="0" marR="0" lvl="0" indent="0" algn="just" defTabSz="914400" rtl="0" eaLnBrk="1" fontAlgn="auto" latinLnBrk="0" hangingPunct="1">
              <a:lnSpc>
                <a:spcPct val="90000"/>
              </a:lnSpc>
              <a:spcBef>
                <a:spcPts val="600"/>
              </a:spcBef>
              <a:spcAft>
                <a:spcPts val="0"/>
              </a:spcAft>
              <a:buClrTx/>
              <a:buSzTx/>
              <a:buFont typeface="Arial" panose="020B0604020202020204" pitchFamily="34" charset="0"/>
              <a:buNone/>
              <a:tabLst>
                <a:tab pos="571500" algn="l"/>
                <a:tab pos="1485900" algn="l"/>
                <a:tab pos="2400300" algn="l"/>
                <a:tab pos="3314700" algn="l"/>
                <a:tab pos="4229100" algn="l"/>
                <a:tab pos="5143500" algn="l"/>
                <a:tab pos="6057900" algn="l"/>
                <a:tab pos="6972300" algn="l"/>
                <a:tab pos="7886700" algn="l"/>
                <a:tab pos="8801100" algn="l"/>
                <a:tab pos="9715500" algn="l"/>
                <a:tab pos="10629900" algn="l"/>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нарушение порядка заключения контракта или неправомерное изменение его условий, а также заключение контракта с нарушением объявленных условий закупок.</a:t>
            </a:r>
            <a:endParaRPr kumimoji="0" lang="ru-RU" altLang="ru-RU"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7683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algn="ctr"/>
            <a:r>
              <a:rPr lang="ru-RU" altLang="ru-RU" sz="3600" b="1" dirty="0">
                <a:latin typeface="Arial" panose="020B0604020202020204" pitchFamily="34" charset="0"/>
                <a:cs typeface="Arial" panose="020B0604020202020204" pitchFamily="34" charset="0"/>
              </a:rPr>
              <a:t>Типичные нарушения по мнению прокуратуры</a:t>
            </a:r>
          </a:p>
        </p:txBody>
      </p:sp>
      <p:sp>
        <p:nvSpPr>
          <p:cNvPr id="23555" name="Rectangle 3"/>
          <p:cNvSpPr>
            <a:spLocks noGrp="1" noChangeArrowheads="1"/>
          </p:cNvSpPr>
          <p:nvPr>
            <p:ph type="body" idx="4294967295"/>
          </p:nvPr>
        </p:nvSpPr>
        <p:spPr>
          <a:xfrm>
            <a:off x="191192" y="1579562"/>
            <a:ext cx="11737571" cy="5029055"/>
          </a:xfrm>
          <a:prstGeom prst="rect">
            <a:avLst/>
          </a:prstGeom>
        </p:spPr>
        <p:txBody>
          <a:bodyPr>
            <a:normAutofit lnSpcReduction="10000"/>
          </a:bodyPr>
          <a:lstStyle/>
          <a:p>
            <a:r>
              <a:rPr lang="ru-RU" altLang="ru-RU" dirty="0">
                <a:latin typeface="Arial" panose="020B0604020202020204" pitchFamily="34" charset="0"/>
                <a:cs typeface="Arial" panose="020B0604020202020204" pitchFamily="34" charset="0"/>
              </a:rPr>
              <a:t>Сведения об исполнении контракта в Единой информационной системе в установленный законом срок не были размещены.</a:t>
            </a:r>
          </a:p>
          <a:p>
            <a:r>
              <a:rPr lang="ru-RU" altLang="ru-RU" dirty="0">
                <a:latin typeface="Arial" panose="020B0604020202020204" pitchFamily="34" charset="0"/>
                <a:cs typeface="Arial" panose="020B0604020202020204" pitchFamily="34" charset="0"/>
              </a:rPr>
              <a:t>Несвоевременная оплата заказчиками обязательств по исполненным государственным и муниципальным контрактам.</a:t>
            </a:r>
          </a:p>
          <a:p>
            <a:r>
              <a:rPr lang="ru-RU" altLang="ru-RU" dirty="0">
                <a:latin typeface="Arial" panose="020B0604020202020204" pitchFamily="34" charset="0"/>
                <a:cs typeface="Arial" panose="020B0604020202020204" pitchFamily="34" charset="0"/>
              </a:rPr>
              <a:t>Искусственное разделение закупок.</a:t>
            </a:r>
          </a:p>
          <a:p>
            <a:r>
              <a:rPr lang="ru-RU" altLang="ru-RU" dirty="0">
                <a:latin typeface="Arial" panose="020B0604020202020204" pitchFamily="34" charset="0"/>
                <a:cs typeface="Arial" panose="020B0604020202020204" pitchFamily="34" charset="0"/>
              </a:rPr>
              <a:t>Информация о закупке заказчиком в единой информационной системе извещения не размещалась, электронный аукцион фактически не проводился.</a:t>
            </a:r>
          </a:p>
          <a:p>
            <a:r>
              <a:rPr lang="ru-RU" altLang="ru-RU" dirty="0">
                <a:latin typeface="Arial" panose="020B0604020202020204" pitchFamily="34" charset="0"/>
                <a:cs typeface="Arial" panose="020B0604020202020204" pitchFamily="34" charset="0"/>
              </a:rPr>
              <a:t>Неисполнение обязательств, предусмотренных контрактом на поставку товаров, выполнение работ, оказание услуг для нужд заказчиков.</a:t>
            </a:r>
          </a:p>
          <a:p>
            <a:r>
              <a:rPr lang="ru-RU" altLang="ru-RU" dirty="0">
                <a:latin typeface="Arial" panose="020B0604020202020204" pitchFamily="34" charset="0"/>
                <a:cs typeface="Arial" panose="020B0604020202020204" pitchFamily="34" charset="0"/>
              </a:rPr>
              <a:t>Уголовно наказуемые деяния в сфере закупок.</a:t>
            </a:r>
          </a:p>
          <a:p>
            <a:endParaRPr lang="ru-RU" altLang="ru-RU" sz="1900" dirty="0">
              <a:latin typeface="Arial" panose="020B0604020202020204" pitchFamily="34" charset="0"/>
              <a:cs typeface="Arial" panose="020B0604020202020204" pitchFamily="34" charset="0"/>
            </a:endParaRPr>
          </a:p>
          <a:p>
            <a:endParaRPr lang="ru-RU" altLang="ru-RU"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892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Заголовок 1"/>
          <p:cNvSpPr>
            <a:spLocks noGrp="1"/>
          </p:cNvSpPr>
          <p:nvPr>
            <p:ph type="title"/>
          </p:nvPr>
        </p:nvSpPr>
        <p:spPr/>
        <p:txBody>
          <a:bodyPr>
            <a:noAutofit/>
          </a:bodyPr>
          <a:lstStyle/>
          <a:p>
            <a:pPr algn="ctr"/>
            <a:r>
              <a:rPr lang="ru-RU" altLang="ru-RU" b="1" dirty="0">
                <a:latin typeface="Arial" panose="020B0604020202020204" pitchFamily="34" charset="0"/>
                <a:cs typeface="Arial" panose="020B0604020202020204" pitchFamily="34" charset="0"/>
              </a:rPr>
              <a:t>Где чаще всего встречаются нарушения и какие</a:t>
            </a:r>
            <a:endParaRPr lang="ru-RU" altLang="ru-RU" sz="2800" b="1" dirty="0">
              <a:latin typeface="Arial" panose="020B0604020202020204" pitchFamily="34" charset="0"/>
              <a:cs typeface="Arial" panose="020B0604020202020204" pitchFamily="34" charset="0"/>
            </a:endParaRPr>
          </a:p>
        </p:txBody>
      </p:sp>
      <p:sp>
        <p:nvSpPr>
          <p:cNvPr id="73731" name="Объект 2"/>
          <p:cNvSpPr>
            <a:spLocks noGrp="1"/>
          </p:cNvSpPr>
          <p:nvPr>
            <p:ph idx="4294967295"/>
          </p:nvPr>
        </p:nvSpPr>
        <p:spPr>
          <a:xfrm>
            <a:off x="133004" y="1579418"/>
            <a:ext cx="11903825" cy="5086495"/>
          </a:xfrm>
          <a:prstGeom prst="rect">
            <a:avLst/>
          </a:prstGeom>
        </p:spPr>
        <p:txBody>
          <a:bodyPr>
            <a:normAutofit/>
          </a:bodyPr>
          <a:lstStyle/>
          <a:p>
            <a:pPr marL="385763" indent="-385763">
              <a:spcBef>
                <a:spcPts val="450"/>
              </a:spcBef>
              <a:buFont typeface="Arial" panose="020B0604020202020204" pitchFamily="34" charset="0"/>
              <a:buAutoNum type="arabicPeriod"/>
            </a:pPr>
            <a:r>
              <a:rPr lang="ru-RU" altLang="ru-RU" sz="2400" b="1" dirty="0">
                <a:latin typeface="Arial" panose="020B0604020202020204" pitchFamily="34" charset="0"/>
                <a:cs typeface="Arial" panose="020B0604020202020204" pitchFamily="34" charset="0"/>
                <a:sym typeface="Wingdings" panose="05000000000000000000" pitchFamily="2" charset="2"/>
              </a:rPr>
              <a:t>Извещение </a:t>
            </a:r>
            <a:r>
              <a:rPr lang="ru-RU" altLang="ru-RU" sz="2400" dirty="0">
                <a:latin typeface="Arial" panose="020B0604020202020204" pitchFamily="34" charset="0"/>
                <a:cs typeface="Arial" panose="020B0604020202020204" pitchFamily="34" charset="0"/>
                <a:sym typeface="Wingdings" panose="05000000000000000000" pitchFamily="2" charset="2"/>
              </a:rPr>
              <a:t>– сроки, формальные и неправильные требования к участникам или к заявкам, нет/неверная инструкция, </a:t>
            </a:r>
            <a:r>
              <a:rPr lang="ru-RU" altLang="ru-RU" sz="2400" dirty="0" err="1">
                <a:solidFill>
                  <a:srgbClr val="FF0000"/>
                </a:solidFill>
                <a:latin typeface="Arial" panose="020B0604020202020204" pitchFamily="34" charset="0"/>
                <a:cs typeface="Arial" panose="020B0604020202020204" pitchFamily="34" charset="0"/>
                <a:sym typeface="Wingdings" panose="05000000000000000000" pitchFamily="2" charset="2"/>
              </a:rPr>
              <a:t>нац.режим</a:t>
            </a:r>
            <a:endParaRPr lang="ru-RU" altLang="ru-RU" sz="24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385763" indent="-385763">
              <a:spcBef>
                <a:spcPts val="450"/>
              </a:spcBef>
              <a:buFont typeface="Arial" panose="020B0604020202020204" pitchFamily="34" charset="0"/>
              <a:buAutoNum type="arabicPeriod"/>
            </a:pPr>
            <a:r>
              <a:rPr lang="ru-RU" altLang="ru-RU" sz="2400" b="1" dirty="0">
                <a:latin typeface="Arial" panose="020B0604020202020204" pitchFamily="34" charset="0"/>
                <a:cs typeface="Arial" panose="020B0604020202020204" pitchFamily="34" charset="0"/>
                <a:sym typeface="Wingdings" panose="05000000000000000000" pitchFamily="2" charset="2"/>
              </a:rPr>
              <a:t>Техзадание (ООЗ) – </a:t>
            </a:r>
            <a:r>
              <a:rPr lang="ru-RU" altLang="ru-RU" sz="2400" dirty="0">
                <a:latin typeface="Arial" panose="020B0604020202020204" pitchFamily="34" charset="0"/>
                <a:cs typeface="Arial" panose="020B0604020202020204" pitchFamily="34" charset="0"/>
                <a:sym typeface="Wingdings" panose="05000000000000000000" pitchFamily="2" charset="2"/>
              </a:rPr>
              <a:t>формальные, недостаточное ТЗ, избыточное ТЗ, нарушение ГОСТов и ограничение конкуренции, неприменение КТРУ, нарушения по «структуре», </a:t>
            </a:r>
            <a:r>
              <a:rPr lang="ru-RU" altLang="ru-RU" sz="2400" dirty="0" err="1">
                <a:solidFill>
                  <a:srgbClr val="FF0000"/>
                </a:solidFill>
                <a:latin typeface="Arial" panose="020B0604020202020204" pitchFamily="34" charset="0"/>
                <a:cs typeface="Arial" panose="020B0604020202020204" pitchFamily="34" charset="0"/>
                <a:sym typeface="Wingdings" panose="05000000000000000000" pitchFamily="2" charset="2"/>
              </a:rPr>
              <a:t>нац.режим</a:t>
            </a:r>
            <a:endParaRPr lang="ru-RU" altLang="ru-RU" sz="24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385763" indent="-385763">
              <a:spcBef>
                <a:spcPts val="450"/>
              </a:spcBef>
              <a:buFont typeface="Arial" panose="020B0604020202020204" pitchFamily="34" charset="0"/>
              <a:buAutoNum type="arabicPeriod"/>
            </a:pPr>
            <a:r>
              <a:rPr lang="ru-RU" altLang="ru-RU" sz="2400" b="1" dirty="0">
                <a:latin typeface="Arial" panose="020B0604020202020204" pitchFamily="34" charset="0"/>
                <a:cs typeface="Arial" panose="020B0604020202020204" pitchFamily="34" charset="0"/>
                <a:sym typeface="Wingdings" panose="05000000000000000000" pitchFamily="2" charset="2"/>
              </a:rPr>
              <a:t>Проект контракта </a:t>
            </a:r>
            <a:r>
              <a:rPr lang="ru-RU" altLang="ru-RU" sz="2400" dirty="0">
                <a:latin typeface="Arial" panose="020B0604020202020204" pitchFamily="34" charset="0"/>
                <a:cs typeface="Arial" panose="020B0604020202020204" pitchFamily="34" charset="0"/>
                <a:sym typeface="Wingdings" panose="05000000000000000000" pitchFamily="2" charset="2"/>
              </a:rPr>
              <a:t>– формальные, неприменение типовых контрактов, условий</a:t>
            </a:r>
          </a:p>
          <a:p>
            <a:pPr marL="385763" indent="-385763">
              <a:spcBef>
                <a:spcPts val="450"/>
              </a:spcBef>
              <a:buFont typeface="Arial" panose="020B0604020202020204" pitchFamily="34" charset="0"/>
              <a:buAutoNum type="arabicPeriod"/>
            </a:pPr>
            <a:r>
              <a:rPr lang="ru-RU" altLang="ru-RU" sz="2400" b="1" dirty="0">
                <a:latin typeface="Arial" panose="020B0604020202020204" pitchFamily="34" charset="0"/>
                <a:cs typeface="Arial" panose="020B0604020202020204" pitchFamily="34" charset="0"/>
                <a:sym typeface="Wingdings" panose="05000000000000000000" pitchFamily="2" charset="2"/>
              </a:rPr>
              <a:t>Обоснование НМЦК </a:t>
            </a:r>
            <a:r>
              <a:rPr lang="ru-RU" altLang="ru-RU" sz="2400" dirty="0">
                <a:latin typeface="Arial" panose="020B0604020202020204" pitchFamily="34" charset="0"/>
                <a:cs typeface="Arial" panose="020B0604020202020204" pitchFamily="34" charset="0"/>
                <a:sym typeface="Wingdings" panose="05000000000000000000" pitchFamily="2" charset="2"/>
              </a:rPr>
              <a:t>– неправильный метод, неправильное применение метода, завышение цены, </a:t>
            </a:r>
            <a:r>
              <a:rPr lang="ru-RU" altLang="ru-RU" sz="2400" dirty="0" err="1">
                <a:solidFill>
                  <a:srgbClr val="FF0000"/>
                </a:solidFill>
                <a:latin typeface="Arial" panose="020B0604020202020204" pitchFamily="34" charset="0"/>
                <a:cs typeface="Arial" panose="020B0604020202020204" pitchFamily="34" charset="0"/>
                <a:sym typeface="Wingdings" panose="05000000000000000000" pitchFamily="2" charset="2"/>
              </a:rPr>
              <a:t>нац.режим</a:t>
            </a:r>
            <a:endParaRPr lang="ru-RU" altLang="ru-RU" sz="2400" dirty="0">
              <a:solidFill>
                <a:srgbClr val="FF0000"/>
              </a:solidFill>
              <a:latin typeface="Arial" panose="020B0604020202020204" pitchFamily="34" charset="0"/>
              <a:cs typeface="Arial" panose="020B0604020202020204" pitchFamily="34" charset="0"/>
              <a:sym typeface="Wingdings" panose="05000000000000000000" pitchFamily="2" charset="2"/>
            </a:endParaRPr>
          </a:p>
          <a:p>
            <a:pPr marL="385763" indent="-385763">
              <a:spcBef>
                <a:spcPts val="450"/>
              </a:spcBef>
              <a:buFont typeface="Arial" panose="020B0604020202020204" pitchFamily="34" charset="0"/>
              <a:buAutoNum type="arabicPeriod"/>
            </a:pPr>
            <a:r>
              <a:rPr lang="ru-RU" altLang="ru-RU" sz="2400" b="1" dirty="0">
                <a:latin typeface="Arial" panose="020B0604020202020204" pitchFamily="34" charset="0"/>
                <a:cs typeface="Arial" panose="020B0604020202020204" pitchFamily="34" charset="0"/>
                <a:sym typeface="Wingdings" panose="05000000000000000000" pitchFamily="2" charset="2"/>
              </a:rPr>
              <a:t>Рассмотрение заявок </a:t>
            </a:r>
            <a:r>
              <a:rPr lang="ru-RU" altLang="ru-RU" sz="2400" dirty="0">
                <a:latin typeface="Arial" panose="020B0604020202020204" pitchFamily="34" charset="0"/>
                <a:cs typeface="Arial" panose="020B0604020202020204" pitchFamily="34" charset="0"/>
                <a:sym typeface="Wingdings" panose="05000000000000000000" pitchFamily="2" charset="2"/>
              </a:rPr>
              <a:t>– неправильное отклонение, неправильный допуск, неправильный протокол, </a:t>
            </a:r>
            <a:r>
              <a:rPr lang="ru-RU" altLang="ru-RU" sz="2400" dirty="0" err="1">
                <a:solidFill>
                  <a:srgbClr val="FF0000"/>
                </a:solidFill>
                <a:latin typeface="Arial" panose="020B0604020202020204" pitchFamily="34" charset="0"/>
                <a:cs typeface="Arial" panose="020B0604020202020204" pitchFamily="34" charset="0"/>
                <a:sym typeface="Wingdings" panose="05000000000000000000" pitchFamily="2" charset="2"/>
              </a:rPr>
              <a:t>нац.режим</a:t>
            </a:r>
            <a:endParaRPr lang="ru-RU" altLang="ru-RU" sz="2400" dirty="0">
              <a:latin typeface="Arial" panose="020B0604020202020204" pitchFamily="34" charset="0"/>
              <a:cs typeface="Arial" panose="020B0604020202020204" pitchFamily="34" charset="0"/>
              <a:sym typeface="Wingdings" panose="05000000000000000000" pitchFamily="2" charset="2"/>
            </a:endParaRPr>
          </a:p>
          <a:p>
            <a:pPr marL="385763" indent="-385763">
              <a:spcBef>
                <a:spcPts val="450"/>
              </a:spcBef>
              <a:buFont typeface="Arial" panose="020B0604020202020204" pitchFamily="34" charset="0"/>
              <a:buAutoNum type="arabicPeriod"/>
            </a:pPr>
            <a:r>
              <a:rPr lang="ru-RU" altLang="ru-RU" sz="2400" b="1" dirty="0">
                <a:latin typeface="Arial" panose="020B0604020202020204" pitchFamily="34" charset="0"/>
                <a:cs typeface="Arial" panose="020B0604020202020204" pitchFamily="34" charset="0"/>
                <a:sym typeface="Wingdings" panose="05000000000000000000" pitchFamily="2" charset="2"/>
              </a:rPr>
              <a:t>Исполнение контракта </a:t>
            </a:r>
            <a:r>
              <a:rPr lang="ru-RU" altLang="ru-RU" sz="2400" dirty="0">
                <a:latin typeface="Arial" panose="020B0604020202020204" pitchFamily="34" charset="0"/>
                <a:cs typeface="Arial" panose="020B0604020202020204" pitchFamily="34" charset="0"/>
                <a:sym typeface="Wingdings" panose="05000000000000000000" pitchFamily="2" charset="2"/>
              </a:rPr>
              <a:t>– приемка некачественных или неисполненных обязательств, переплата, </a:t>
            </a:r>
            <a:r>
              <a:rPr lang="ru-RU" altLang="ru-RU" sz="2400" dirty="0" err="1">
                <a:latin typeface="Arial" panose="020B0604020202020204" pitchFamily="34" charset="0"/>
                <a:cs typeface="Arial" panose="020B0604020202020204" pitchFamily="34" charset="0"/>
                <a:sym typeface="Wingdings" panose="05000000000000000000" pitchFamily="2" charset="2"/>
              </a:rPr>
              <a:t>невзыскание</a:t>
            </a:r>
            <a:r>
              <a:rPr lang="ru-RU" altLang="ru-RU" sz="2400" dirty="0">
                <a:latin typeface="Arial" panose="020B0604020202020204" pitchFamily="34" charset="0"/>
                <a:cs typeface="Arial" panose="020B0604020202020204" pitchFamily="34" charset="0"/>
                <a:sym typeface="Wingdings" panose="05000000000000000000" pitchFamily="2" charset="2"/>
              </a:rPr>
              <a:t> неустойки, </a:t>
            </a:r>
            <a:r>
              <a:rPr lang="ru-RU" altLang="ru-RU" sz="2400" dirty="0" err="1">
                <a:solidFill>
                  <a:srgbClr val="FF0000"/>
                </a:solidFill>
                <a:latin typeface="Arial" panose="020B0604020202020204" pitchFamily="34" charset="0"/>
                <a:cs typeface="Arial" panose="020B0604020202020204" pitchFamily="34" charset="0"/>
                <a:sym typeface="Wingdings" panose="05000000000000000000" pitchFamily="2" charset="2"/>
              </a:rPr>
              <a:t>нац.режим</a:t>
            </a:r>
            <a:endParaRPr lang="ru-RU" altLang="ru-RU" sz="2400" dirty="0">
              <a:latin typeface="Arial" panose="020B0604020202020204" pitchFamily="34" charset="0"/>
              <a:cs typeface="Arial" panose="020B0604020202020204" pitchFamily="34" charset="0"/>
              <a:sym typeface="Wingdings" panose="05000000000000000000" pitchFamily="2" charset="2"/>
            </a:endParaRPr>
          </a:p>
          <a:p>
            <a:pPr marL="385763" indent="-385763">
              <a:spcBef>
                <a:spcPts val="450"/>
              </a:spcBef>
              <a:buFont typeface="Arial" panose="020B0604020202020204" pitchFamily="34" charset="0"/>
              <a:buAutoNum type="arabicPeriod"/>
            </a:pPr>
            <a:r>
              <a:rPr lang="ru-RU" altLang="ru-RU" sz="2400" b="1" dirty="0">
                <a:latin typeface="Arial" panose="020B0604020202020204" pitchFamily="34" charset="0"/>
                <a:cs typeface="Arial" panose="020B0604020202020204" pitchFamily="34" charset="0"/>
                <a:sym typeface="Wingdings" panose="05000000000000000000" pitchFamily="2" charset="2"/>
              </a:rPr>
              <a:t>ЕИС</a:t>
            </a:r>
            <a:r>
              <a:rPr lang="ru-RU" altLang="ru-RU" sz="2400" dirty="0">
                <a:latin typeface="Arial" panose="020B0604020202020204" pitchFamily="34" charset="0"/>
                <a:cs typeface="Arial" panose="020B0604020202020204" pitchFamily="34" charset="0"/>
                <a:sym typeface="Wingdings" panose="05000000000000000000" pitchFamily="2" charset="2"/>
              </a:rPr>
              <a:t> – несвоевременное внесение сведений и документов</a:t>
            </a:r>
          </a:p>
        </p:txBody>
      </p:sp>
    </p:spTree>
    <p:extLst>
      <p:ext uri="{BB962C8B-B14F-4D97-AF65-F5344CB8AC3E}">
        <p14:creationId xmlns:p14="http://schemas.microsoft.com/office/powerpoint/2010/main" val="8404724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Заголовок 1"/>
          <p:cNvSpPr>
            <a:spLocks noGrp="1"/>
          </p:cNvSpPr>
          <p:nvPr>
            <p:ph type="title"/>
          </p:nvPr>
        </p:nvSpPr>
        <p:spPr/>
        <p:txBody>
          <a:bodyPr>
            <a:noAutofit/>
          </a:bodyPr>
          <a:lstStyle/>
          <a:p>
            <a:r>
              <a:rPr lang="ru-RU" altLang="ru-RU" sz="3600" b="1" dirty="0">
                <a:latin typeface="Arial" panose="020B0604020202020204" pitchFamily="34" charset="0"/>
                <a:cs typeface="Arial" panose="020B0604020202020204" pitchFamily="34" charset="0"/>
              </a:rPr>
              <a:t>Основные риски заказчика</a:t>
            </a:r>
          </a:p>
        </p:txBody>
      </p:sp>
      <p:sp>
        <p:nvSpPr>
          <p:cNvPr id="3" name="Подзаголовок 2"/>
          <p:cNvSpPr>
            <a:spLocks noGrp="1"/>
          </p:cNvSpPr>
          <p:nvPr>
            <p:ph type="subTitle" idx="4294967295"/>
          </p:nvPr>
        </p:nvSpPr>
        <p:spPr>
          <a:xfrm>
            <a:off x="299258" y="1429789"/>
            <a:ext cx="11513127" cy="5161511"/>
          </a:xfrm>
          <a:prstGeom prst="rect">
            <a:avLst/>
          </a:prstGeom>
        </p:spPr>
        <p:txBody>
          <a:bodyPr>
            <a:normAutofit/>
          </a:bodyPr>
          <a:lstStyle/>
          <a:p>
            <a:pPr algn="l">
              <a:defRPr/>
            </a:pPr>
            <a:r>
              <a:rPr lang="ru-RU" dirty="0">
                <a:latin typeface="Arial" panose="020B0604020202020204" pitchFamily="34" charset="0"/>
                <a:cs typeface="Arial" panose="020B0604020202020204" pitchFamily="34" charset="0"/>
              </a:rPr>
              <a:t>Закупка не состоится</a:t>
            </a:r>
          </a:p>
          <a:p>
            <a:pPr algn="l">
              <a:defRPr/>
            </a:pPr>
            <a:r>
              <a:rPr lang="ru-RU" dirty="0">
                <a:latin typeface="Arial" panose="020B0604020202020204" pitchFamily="34" charset="0"/>
                <a:cs typeface="Arial" panose="020B0604020202020204" pitchFamily="34" charset="0"/>
              </a:rPr>
              <a:t>Контракт не будет исполнен, будет исполнен некачественно</a:t>
            </a:r>
          </a:p>
          <a:p>
            <a:pPr algn="l">
              <a:defRPr/>
            </a:pPr>
            <a:r>
              <a:rPr lang="ru-RU" dirty="0">
                <a:latin typeface="Arial" panose="020B0604020202020204" pitchFamily="34" charset="0"/>
                <a:cs typeface="Arial" panose="020B0604020202020204" pitchFamily="34" charset="0"/>
              </a:rPr>
              <a:t>Признание судом контракта недействительным и реституция</a:t>
            </a:r>
          </a:p>
          <a:p>
            <a:pPr algn="l">
              <a:defRPr/>
            </a:pPr>
            <a:r>
              <a:rPr lang="ru-RU" dirty="0">
                <a:latin typeface="Arial" panose="020B0604020202020204" pitchFamily="34" charset="0"/>
                <a:cs typeface="Arial" panose="020B0604020202020204" pitchFamily="34" charset="0"/>
              </a:rPr>
              <a:t>Предписание / представление контрольного органа</a:t>
            </a:r>
          </a:p>
          <a:p>
            <a:pPr algn="l">
              <a:defRPr/>
            </a:pPr>
            <a:r>
              <a:rPr lang="ru-RU" dirty="0">
                <a:latin typeface="Arial" panose="020B0604020202020204" pitchFamily="34" charset="0"/>
                <a:cs typeface="Arial" panose="020B0604020202020204" pitchFamily="34" charset="0"/>
              </a:rPr>
              <a:t>Дисциплинарная ответственность</a:t>
            </a:r>
          </a:p>
          <a:p>
            <a:pPr algn="l">
              <a:defRPr/>
            </a:pPr>
            <a:r>
              <a:rPr lang="ru-RU" dirty="0">
                <a:latin typeface="Arial" panose="020B0604020202020204" pitchFamily="34" charset="0"/>
                <a:cs typeface="Arial" panose="020B0604020202020204" pitchFamily="34" charset="0"/>
              </a:rPr>
              <a:t>Административный штраф</a:t>
            </a:r>
          </a:p>
          <a:p>
            <a:pPr algn="l">
              <a:defRPr/>
            </a:pPr>
            <a:r>
              <a:rPr lang="ru-RU" dirty="0">
                <a:latin typeface="Arial" panose="020B0604020202020204" pitchFamily="34" charset="0"/>
                <a:cs typeface="Arial" panose="020B0604020202020204" pitchFamily="34" charset="0"/>
              </a:rPr>
              <a:t>Взыскание денег (например, неустойки) из кармана заказчика</a:t>
            </a:r>
          </a:p>
          <a:p>
            <a:pPr algn="l">
              <a:defRPr/>
            </a:pPr>
            <a:r>
              <a:rPr lang="ru-RU" dirty="0">
                <a:latin typeface="Arial" panose="020B0604020202020204" pitchFamily="34" charset="0"/>
                <a:cs typeface="Arial" panose="020B0604020202020204" pitchFamily="34" charset="0"/>
              </a:rPr>
              <a:t>Уголовное дело</a:t>
            </a:r>
          </a:p>
          <a:p>
            <a:pPr marL="0" indent="0" algn="l">
              <a:buNone/>
              <a:defRPr/>
            </a:pPr>
            <a:endParaRPr lang="ru-RU" dirty="0">
              <a:latin typeface="Arial" panose="020B0604020202020204" pitchFamily="34" charset="0"/>
              <a:cs typeface="Arial" panose="020B0604020202020204" pitchFamily="34" charset="0"/>
            </a:endParaRPr>
          </a:p>
          <a:p>
            <a:pPr marL="0" indent="0" algn="l">
              <a:buNone/>
              <a:defRPr/>
            </a:pPr>
            <a:r>
              <a:rPr lang="ru-RU" dirty="0">
                <a:latin typeface="Arial" panose="020B0604020202020204" pitchFamily="34" charset="0"/>
                <a:cs typeface="Arial" panose="020B0604020202020204" pitchFamily="34" charset="0"/>
              </a:rPr>
              <a:t>Сроки давности – </a:t>
            </a:r>
            <a:r>
              <a:rPr lang="ru-RU" b="1" dirty="0">
                <a:latin typeface="Arial" panose="020B0604020202020204" pitchFamily="34" charset="0"/>
                <a:cs typeface="Arial" panose="020B0604020202020204" pitchFamily="34" charset="0"/>
              </a:rPr>
              <a:t>до 6 лет </a:t>
            </a:r>
            <a:r>
              <a:rPr lang="ru-RU" dirty="0">
                <a:latin typeface="Arial" panose="020B0604020202020204" pitchFamily="34" charset="0"/>
                <a:cs typeface="Arial" panose="020B0604020202020204" pitchFamily="34" charset="0"/>
              </a:rPr>
              <a:t>(ч. 8 ст. 5 Закона 44-ФЗ(</a:t>
            </a:r>
          </a:p>
        </p:txBody>
      </p:sp>
    </p:spTree>
    <p:extLst>
      <p:ext uri="{BB962C8B-B14F-4D97-AF65-F5344CB8AC3E}">
        <p14:creationId xmlns:p14="http://schemas.microsoft.com/office/powerpoint/2010/main" val="3081872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14A88E31-143E-4913-9AEF-A196A84F4DA0}"/>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F849E9D5-7775-9833-BD86-78043586A880}"/>
              </a:ext>
            </a:extLst>
          </p:cNvPr>
          <p:cNvSpPr>
            <a:spLocks noGrp="1"/>
          </p:cNvSpPr>
          <p:nvPr>
            <p:ph type="title"/>
          </p:nvPr>
        </p:nvSpPr>
        <p:spPr>
          <a:xfrm>
            <a:off x="468269" y="2144684"/>
            <a:ext cx="8035650" cy="3466608"/>
          </a:xfrm>
        </p:spPr>
        <p:txBody>
          <a:bodyPr>
            <a:normAutofit fontScale="90000"/>
          </a:bodyPr>
          <a:lstStyle/>
          <a:p>
            <a:r>
              <a:rPr lang="ru-RU" dirty="0"/>
              <a:t>Методология проверки закупок: план-график, способы закупки, преимущества участникам закупки, </a:t>
            </a:r>
            <a:r>
              <a:rPr lang="ru-RU" dirty="0" err="1"/>
              <a:t>спецтребования</a:t>
            </a:r>
            <a:r>
              <a:rPr lang="ru-RU" dirty="0"/>
              <a:t> и ПП 2571, обоснование НМЦК и ЦК с ЕП</a:t>
            </a:r>
          </a:p>
        </p:txBody>
      </p:sp>
    </p:spTree>
    <p:extLst>
      <p:ext uri="{BB962C8B-B14F-4D97-AF65-F5344CB8AC3E}">
        <p14:creationId xmlns:p14="http://schemas.microsoft.com/office/powerpoint/2010/main" val="399908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algn="ctr" eaLnBrk="1" hangingPunct="1"/>
            <a:r>
              <a:rPr lang="ru-RU" altLang="ru-RU" sz="4000" b="1" dirty="0"/>
              <a:t>Чат для контролёров</a:t>
            </a:r>
          </a:p>
        </p:txBody>
      </p:sp>
      <p:sp>
        <p:nvSpPr>
          <p:cNvPr id="14339" name="Rectangle 3"/>
          <p:cNvSpPr>
            <a:spLocks noGrp="1" noChangeArrowheads="1"/>
          </p:cNvSpPr>
          <p:nvPr>
            <p:ph type="body" idx="4294967295"/>
          </p:nvPr>
        </p:nvSpPr>
        <p:spPr>
          <a:xfrm>
            <a:off x="274320" y="1596043"/>
            <a:ext cx="6276109" cy="4971011"/>
          </a:xfrm>
          <a:prstGeom prst="rect">
            <a:avLst/>
          </a:prstGeom>
        </p:spPr>
        <p:txBody>
          <a:bodyPr>
            <a:normAutofit/>
          </a:bodyPr>
          <a:lstStyle/>
          <a:p>
            <a:pPr eaLnBrk="1" hangingPunct="1"/>
            <a:r>
              <a:rPr lang="ru-RU" altLang="ru-RU" sz="3600" dirty="0"/>
              <a:t>В МАХ</a:t>
            </a:r>
          </a:p>
          <a:p>
            <a:pPr eaLnBrk="1" hangingPunct="1"/>
            <a:endParaRPr lang="ru-RU" altLang="ru-RU" sz="4400" dirty="0"/>
          </a:p>
          <a:p>
            <a:pPr marL="0" indent="0" eaLnBrk="1" hangingPunct="1">
              <a:buNone/>
            </a:pPr>
            <a:r>
              <a:rPr lang="en-US" altLang="ru-RU" sz="4400" dirty="0"/>
              <a:t>https://</a:t>
            </a:r>
            <a:r>
              <a:rPr lang="en-US" altLang="ru-RU" sz="4400" b="1" dirty="0"/>
              <a:t>goo.su/16fd2</a:t>
            </a:r>
            <a:endParaRPr lang="ru-RU" altLang="ru-RU" sz="4400" b="1" dirty="0"/>
          </a:p>
          <a:p>
            <a:pPr marL="0" indent="0" eaLnBrk="1" hangingPunct="1">
              <a:buNone/>
            </a:pPr>
            <a:endParaRPr lang="ru-RU" altLang="ru-RU" sz="4400" b="1" dirty="0"/>
          </a:p>
          <a:p>
            <a:pPr marL="0" indent="0" eaLnBrk="1" hangingPunct="1">
              <a:buNone/>
            </a:pPr>
            <a:r>
              <a:rPr lang="ru-RU" altLang="ru-RU" sz="3600" dirty="0"/>
              <a:t>Результаты контроля в Брянской области (план)</a:t>
            </a:r>
          </a:p>
          <a:p>
            <a:pPr marL="0" indent="0" eaLnBrk="1" hangingPunct="1">
              <a:buNone/>
            </a:pPr>
            <a:endParaRPr lang="ru-RU" altLang="ru-RU" sz="1800" dirty="0"/>
          </a:p>
          <a:p>
            <a:pPr marL="0" indent="0" eaLnBrk="1" hangingPunct="1">
              <a:buNone/>
            </a:pPr>
            <a:r>
              <a:rPr lang="en-US" altLang="ru-RU" sz="4000" dirty="0"/>
              <a:t>https://goo.su/N1H0CC</a:t>
            </a:r>
            <a:endParaRPr lang="ru-RU" altLang="ru-RU" sz="4000" dirty="0"/>
          </a:p>
        </p:txBody>
      </p:sp>
      <p:pic>
        <p:nvPicPr>
          <p:cNvPr id="1026" name="Picture 2" descr="QR код будет доступен по ссылке">
            <a:extLst>
              <a:ext uri="{FF2B5EF4-FFF2-40B4-BE49-F238E27FC236}">
                <a16:creationId xmlns:a16="http://schemas.microsoft.com/office/drawing/2014/main" id="{8F7EB9CC-70A6-46AB-9426-97730827A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2815" y="1596044"/>
            <a:ext cx="4887883" cy="488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306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224589" y="665747"/>
            <a:ext cx="11670632" cy="5285874"/>
          </a:xfrm>
        </p:spPr>
        <p:txBody>
          <a:bodyPr>
            <a:noAutofit/>
          </a:bodyPr>
          <a:lstStyle/>
          <a:p>
            <a:pPr algn="ctr"/>
            <a:r>
              <a:rPr lang="ru-RU" altLang="ru-RU" sz="7200" b="1" dirty="0">
                <a:solidFill>
                  <a:srgbClr val="FF0000"/>
                </a:solidFill>
                <a:latin typeface="Arial" panose="020B0604020202020204" pitchFamily="34" charset="0"/>
                <a:cs typeface="Arial" panose="020B0604020202020204" pitchFamily="34" charset="0"/>
              </a:rPr>
              <a:t>1. Подготовка к проверке</a:t>
            </a:r>
          </a:p>
        </p:txBody>
      </p:sp>
    </p:spTree>
    <p:extLst>
      <p:ext uri="{BB962C8B-B14F-4D97-AF65-F5344CB8AC3E}">
        <p14:creationId xmlns:p14="http://schemas.microsoft.com/office/powerpoint/2010/main" val="1065076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lgn="ctr" eaLnBrk="1" hangingPunct="1"/>
            <a:r>
              <a:rPr lang="ru-RU" altLang="ru-RU" sz="4000" b="1" dirty="0">
                <a:latin typeface="Arial" panose="020B0604020202020204" pitchFamily="34" charset="0"/>
                <a:cs typeface="Arial" panose="020B0604020202020204" pitchFamily="34" charset="0"/>
              </a:rPr>
              <a:t>Этапы и формы проверок</a:t>
            </a:r>
            <a:endParaRPr lang="ru-RU" altLang="ru-RU" b="1" dirty="0">
              <a:latin typeface="Arial" panose="020B0604020202020204" pitchFamily="34" charset="0"/>
              <a:cs typeface="Arial" panose="020B0604020202020204" pitchFamily="34" charset="0"/>
            </a:endParaRPr>
          </a:p>
        </p:txBody>
      </p:sp>
      <p:sp>
        <p:nvSpPr>
          <p:cNvPr id="56323" name="Rectangle 3"/>
          <p:cNvSpPr>
            <a:spLocks noGrp="1" noChangeArrowheads="1"/>
          </p:cNvSpPr>
          <p:nvPr>
            <p:ph type="body" idx="4294967295"/>
          </p:nvPr>
        </p:nvSpPr>
        <p:spPr>
          <a:xfrm>
            <a:off x="167779" y="1380674"/>
            <a:ext cx="11636375" cy="5213350"/>
          </a:xfrm>
          <a:prstGeom prst="rect">
            <a:avLst/>
          </a:prstGeom>
        </p:spPr>
        <p:txBody>
          <a:bodyPr>
            <a:normAutofit/>
          </a:bodyPr>
          <a:lstStyle/>
          <a:p>
            <a:pPr eaLnBrk="1" hangingPunct="1"/>
            <a:r>
              <a:rPr lang="ru-RU" altLang="ru-RU" sz="2600" b="1" dirty="0">
                <a:latin typeface="Arial" panose="020B0604020202020204" pitchFamily="34" charset="0"/>
                <a:cs typeface="Arial" panose="020B0604020202020204" pitchFamily="34" charset="0"/>
              </a:rPr>
              <a:t>подготовительный этап </a:t>
            </a:r>
            <a:r>
              <a:rPr lang="ru-RU" altLang="ru-RU" sz="2600" dirty="0">
                <a:latin typeface="Arial" panose="020B0604020202020204" pitchFamily="34" charset="0"/>
                <a:cs typeface="Arial" panose="020B0604020202020204" pitchFamily="34" charset="0"/>
              </a:rPr>
              <a:t>– проводится в целях изучения объекта проверки посредством общедоступных источников, подготовки программы и рабочего плана проведения проверки (</a:t>
            </a:r>
            <a:r>
              <a:rPr lang="ru-RU" altLang="ru-RU" sz="2600" i="1" dirty="0">
                <a:latin typeface="Arial" panose="020B0604020202020204" pitchFamily="34" charset="0"/>
                <a:cs typeface="Arial" panose="020B0604020202020204" pitchFamily="34" charset="0"/>
              </a:rPr>
              <a:t>анализ по ЕИС</a:t>
            </a:r>
            <a:r>
              <a:rPr lang="ru-RU" altLang="ru-RU" sz="2600" dirty="0">
                <a:latin typeface="Arial" panose="020B0604020202020204" pitchFamily="34" charset="0"/>
                <a:cs typeface="Arial" panose="020B0604020202020204" pitchFamily="34" charset="0"/>
              </a:rPr>
              <a:t>)</a:t>
            </a:r>
          </a:p>
          <a:p>
            <a:pPr eaLnBrk="1" hangingPunct="1"/>
            <a:r>
              <a:rPr lang="ru-RU" altLang="ru-RU" sz="2600" b="1" dirty="0">
                <a:latin typeface="Arial" panose="020B0604020202020204" pitchFamily="34" charset="0"/>
                <a:cs typeface="Arial" panose="020B0604020202020204" pitchFamily="34" charset="0"/>
              </a:rPr>
              <a:t>основной этап </a:t>
            </a:r>
            <a:r>
              <a:rPr lang="ru-RU" altLang="ru-RU" sz="2600" dirty="0">
                <a:latin typeface="Arial" panose="020B0604020202020204" pitchFamily="34" charset="0"/>
                <a:cs typeface="Arial" panose="020B0604020202020204" pitchFamily="34" charset="0"/>
              </a:rPr>
              <a:t>- непосредственное проведение контрольных действий, по результатам которых оформляются соответствующие акты</a:t>
            </a:r>
          </a:p>
          <a:p>
            <a:pPr eaLnBrk="1" hangingPunct="1"/>
            <a:r>
              <a:rPr lang="ru-RU" altLang="ru-RU" sz="2600" b="1" dirty="0">
                <a:latin typeface="Arial" panose="020B0604020202020204" pitchFamily="34" charset="0"/>
                <a:cs typeface="Arial" panose="020B0604020202020204" pitchFamily="34" charset="0"/>
              </a:rPr>
              <a:t>заключительный этап </a:t>
            </a:r>
            <a:r>
              <a:rPr lang="ru-RU" altLang="ru-RU" sz="2600" dirty="0">
                <a:latin typeface="Arial" panose="020B0604020202020204" pitchFamily="34" charset="0"/>
                <a:cs typeface="Arial" panose="020B0604020202020204" pitchFamily="34" charset="0"/>
              </a:rPr>
              <a:t>- формируются выводы (акт) , подготавливаются предложения (рекомендации), принимаются меры реагирования (представление, предписание, штрафы и т.п.)</a:t>
            </a:r>
          </a:p>
          <a:p>
            <a:pPr>
              <a:buFont typeface="Wingdings" panose="05000000000000000000" pitchFamily="2" charset="2"/>
              <a:buChar char="§"/>
            </a:pPr>
            <a:r>
              <a:rPr lang="ru-RU" altLang="ru-RU" sz="2600" b="1" u="sng" dirty="0">
                <a:latin typeface="Arial" panose="020B0604020202020204" pitchFamily="34" charset="0"/>
                <a:cs typeface="Arial" panose="020B0604020202020204" pitchFamily="34" charset="0"/>
              </a:rPr>
              <a:t>Внеплановая проверка </a:t>
            </a:r>
            <a:r>
              <a:rPr lang="ru-RU" altLang="ru-RU" sz="2600" dirty="0">
                <a:latin typeface="Arial" panose="020B0604020202020204" pitchFamily="34" charset="0"/>
                <a:cs typeface="Arial" panose="020B0604020202020204" pitchFamily="34" charset="0"/>
              </a:rPr>
              <a:t>проводится в форме документарной проверки и (или) выездной проверки</a:t>
            </a:r>
          </a:p>
          <a:p>
            <a:pPr>
              <a:buFont typeface="Wingdings" panose="05000000000000000000" pitchFamily="2" charset="2"/>
              <a:buChar char="§"/>
            </a:pPr>
            <a:r>
              <a:rPr lang="ru-RU" altLang="ru-RU" sz="2600" b="1" u="sng" dirty="0">
                <a:latin typeface="Arial" panose="020B0604020202020204" pitchFamily="34" charset="0"/>
                <a:cs typeface="Arial" panose="020B0604020202020204" pitchFamily="34" charset="0"/>
              </a:rPr>
              <a:t>Плановая проверка </a:t>
            </a:r>
            <a:r>
              <a:rPr lang="ru-RU" altLang="ru-RU" sz="2600" dirty="0">
                <a:latin typeface="Arial" panose="020B0604020202020204" pitchFamily="34" charset="0"/>
                <a:cs typeface="Arial" panose="020B0604020202020204" pitchFamily="34" charset="0"/>
              </a:rPr>
              <a:t>проводится в форме выездной проверки и (или) документарной проверки </a:t>
            </a:r>
          </a:p>
        </p:txBody>
      </p:sp>
    </p:spTree>
    <p:extLst>
      <p:ext uri="{BB962C8B-B14F-4D97-AF65-F5344CB8AC3E}">
        <p14:creationId xmlns:p14="http://schemas.microsoft.com/office/powerpoint/2010/main" val="987534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p:txBody>
          <a:bodyPr>
            <a:normAutofit/>
          </a:bodyPr>
          <a:lstStyle/>
          <a:p>
            <a:pPr algn="ctr"/>
            <a:r>
              <a:rPr lang="ru-RU" altLang="ru-RU" b="1" dirty="0">
                <a:latin typeface="Arial" panose="020B0604020202020204" pitchFamily="34" charset="0"/>
                <a:cs typeface="Arial" panose="020B0604020202020204" pitchFamily="34" charset="0"/>
              </a:rPr>
              <a:t>Предупреждение или пресечение</a:t>
            </a:r>
          </a:p>
        </p:txBody>
      </p:sp>
      <p:sp>
        <p:nvSpPr>
          <p:cNvPr id="4099" name="Объект 2"/>
          <p:cNvSpPr>
            <a:spLocks noGrp="1"/>
          </p:cNvSpPr>
          <p:nvPr>
            <p:ph idx="4294967295"/>
          </p:nvPr>
        </p:nvSpPr>
        <p:spPr>
          <a:xfrm>
            <a:off x="241069" y="1555750"/>
            <a:ext cx="11737571" cy="5113394"/>
          </a:xfrm>
          <a:prstGeom prst="rect">
            <a:avLst/>
          </a:prstGeom>
        </p:spPr>
        <p:txBody>
          <a:bodyPr/>
          <a:lstStyle/>
          <a:p>
            <a:pPr marL="0" indent="0">
              <a:buNone/>
              <a:defRPr/>
            </a:pPr>
            <a:r>
              <a:rPr lang="ru-RU" altLang="ru-RU" dirty="0">
                <a:latin typeface="Arial" panose="020B0604020202020204" pitchFamily="34" charset="0"/>
                <a:cs typeface="Arial" panose="020B0604020202020204" pitchFamily="34" charset="0"/>
              </a:rPr>
              <a:t>Подходы к планированию проверок</a:t>
            </a:r>
          </a:p>
          <a:p>
            <a:pPr algn="ctr">
              <a:defRPr/>
            </a:pPr>
            <a:r>
              <a:rPr lang="ru-RU" altLang="ru-RU" b="1" dirty="0">
                <a:latin typeface="Arial" panose="020B0604020202020204" pitchFamily="34" charset="0"/>
                <a:cs typeface="Arial" panose="020B0604020202020204" pitchFamily="34" charset="0"/>
              </a:rPr>
              <a:t>Формальный</a:t>
            </a:r>
          </a:p>
          <a:p>
            <a:pPr>
              <a:buFontTx/>
              <a:buChar char="-"/>
              <a:defRPr/>
            </a:pPr>
            <a:r>
              <a:rPr lang="ru-RU" altLang="ru-RU" dirty="0">
                <a:latin typeface="Arial" panose="020B0604020202020204" pitchFamily="34" charset="0"/>
                <a:cs typeface="Arial" panose="020B0604020202020204" pitchFamily="34" charset="0"/>
              </a:rPr>
              <a:t>Минимум 2 плановые проверки в год</a:t>
            </a:r>
          </a:p>
          <a:p>
            <a:pPr>
              <a:buFontTx/>
              <a:buChar char="-"/>
              <a:defRPr/>
            </a:pPr>
            <a:r>
              <a:rPr lang="ru-RU" altLang="ru-RU" dirty="0">
                <a:latin typeface="Arial" panose="020B0604020202020204" pitchFamily="34" charset="0"/>
                <a:cs typeface="Arial" panose="020B0604020202020204" pitchFamily="34" charset="0"/>
              </a:rPr>
              <a:t>Что нашли, то нашли, на нет и суда нет</a:t>
            </a:r>
          </a:p>
          <a:p>
            <a:pPr algn="ctr">
              <a:defRPr/>
            </a:pPr>
            <a:r>
              <a:rPr lang="ru-RU" altLang="ru-RU" b="1" dirty="0">
                <a:latin typeface="Arial" panose="020B0604020202020204" pitchFamily="34" charset="0"/>
                <a:cs typeface="Arial" panose="020B0604020202020204" pitchFamily="34" charset="0"/>
              </a:rPr>
              <a:t>Плановый</a:t>
            </a:r>
          </a:p>
          <a:p>
            <a:pPr marL="0" indent="0">
              <a:buNone/>
              <a:defRPr/>
            </a:pPr>
            <a:r>
              <a:rPr lang="ru-RU" altLang="ru-RU" dirty="0">
                <a:latin typeface="Arial" panose="020B0604020202020204" pitchFamily="34" charset="0"/>
                <a:cs typeface="Arial" panose="020B0604020202020204" pitchFamily="34" charset="0"/>
              </a:rPr>
              <a:t>- «не менее 2 нарушений в месяц. Нет столько? Надо найти…»</a:t>
            </a:r>
          </a:p>
          <a:p>
            <a:pPr algn="ctr">
              <a:defRPr/>
            </a:pPr>
            <a:r>
              <a:rPr lang="ru-RU" altLang="ru-RU" b="1" dirty="0">
                <a:latin typeface="Arial" panose="020B0604020202020204" pitchFamily="34" charset="0"/>
                <a:cs typeface="Arial" panose="020B0604020202020204" pitchFamily="34" charset="0"/>
              </a:rPr>
              <a:t>Риск-ориентированный</a:t>
            </a:r>
          </a:p>
          <a:p>
            <a:pPr marL="0" indent="0">
              <a:buNone/>
              <a:defRPr/>
            </a:pPr>
            <a:r>
              <a:rPr lang="ru-RU" altLang="ru-RU" dirty="0">
                <a:latin typeface="Arial" panose="020B0604020202020204" pitchFamily="34" charset="0"/>
                <a:cs typeface="Arial" panose="020B0604020202020204" pitchFamily="34" charset="0"/>
              </a:rPr>
              <a:t>- по критериям: стройка, конкурсы, «непонятные» услуги, крупные суммы закупок, дорогая техника, количество нарушений</a:t>
            </a:r>
          </a:p>
        </p:txBody>
      </p:sp>
    </p:spTree>
    <p:extLst>
      <p:ext uri="{BB962C8B-B14F-4D97-AF65-F5344CB8AC3E}">
        <p14:creationId xmlns:p14="http://schemas.microsoft.com/office/powerpoint/2010/main" val="2336888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normAutofit/>
          </a:bodyPr>
          <a:lstStyle/>
          <a:p>
            <a:pPr algn="ctr" eaLnBrk="1" hangingPunct="1"/>
            <a:r>
              <a:rPr lang="ru-RU" altLang="ru-RU" b="1" dirty="0">
                <a:latin typeface="Arial" panose="020B0604020202020204" pitchFamily="34" charset="0"/>
                <a:cs typeface="Arial" panose="020B0604020202020204" pitchFamily="34" charset="0"/>
              </a:rPr>
              <a:t>Основные </a:t>
            </a:r>
            <a:r>
              <a:rPr lang="ru-RU" altLang="ru-RU" b="1" u="sng" dirty="0">
                <a:latin typeface="Arial" panose="020B0604020202020204" pitchFamily="34" charset="0"/>
                <a:cs typeface="Arial" panose="020B0604020202020204" pitchFamily="34" charset="0"/>
              </a:rPr>
              <a:t>практические</a:t>
            </a:r>
            <a:r>
              <a:rPr lang="ru-RU" altLang="ru-RU" b="1" dirty="0">
                <a:latin typeface="Arial" panose="020B0604020202020204" pitchFamily="34" charset="0"/>
                <a:cs typeface="Arial" panose="020B0604020202020204" pitchFamily="34" charset="0"/>
              </a:rPr>
              <a:t> критерии</a:t>
            </a:r>
          </a:p>
        </p:txBody>
      </p:sp>
      <p:sp>
        <p:nvSpPr>
          <p:cNvPr id="18435" name="Rectangle 3"/>
          <p:cNvSpPr>
            <a:spLocks noGrp="1" noChangeArrowheads="1"/>
          </p:cNvSpPr>
          <p:nvPr>
            <p:ph type="body" idx="4294967295"/>
          </p:nvPr>
        </p:nvSpPr>
        <p:spPr>
          <a:xfrm>
            <a:off x="235744" y="1626611"/>
            <a:ext cx="11720512" cy="4964112"/>
          </a:xfrm>
          <a:prstGeom prst="rect">
            <a:avLst/>
          </a:prstGeom>
        </p:spPr>
        <p:txBody>
          <a:bodyPr>
            <a:noAutofit/>
          </a:bodyPr>
          <a:lstStyle/>
          <a:p>
            <a:pPr marL="0" indent="0">
              <a:buNone/>
            </a:pPr>
            <a:r>
              <a:rPr lang="ru-RU" altLang="ru-RU" sz="2600" dirty="0">
                <a:latin typeface="Arial" panose="020B0604020202020204" pitchFamily="34" charset="0"/>
                <a:cs typeface="Arial" panose="020B0604020202020204" pitchFamily="34" charset="0"/>
              </a:rPr>
              <a:t>Закупки в рамках национальных, региональных проектов, ФЦП, муниципальных программ</a:t>
            </a:r>
          </a:p>
          <a:p>
            <a:pPr marL="0" indent="0">
              <a:buNone/>
            </a:pPr>
            <a:r>
              <a:rPr lang="ru-RU" altLang="ru-RU" sz="2600" dirty="0">
                <a:latin typeface="Arial" panose="020B0604020202020204" pitchFamily="34" charset="0"/>
                <a:cs typeface="Arial" panose="020B0604020202020204" pitchFamily="34" charset="0"/>
              </a:rPr>
              <a:t>Закупки на крупные суммы (от 100 млн. – 100%, от 10 до 100 млн. – желательно, до 10 млн. – по ситуации, обычно в сельских поселениях)</a:t>
            </a:r>
          </a:p>
          <a:p>
            <a:pPr marL="0" indent="0">
              <a:buNone/>
            </a:pPr>
            <a:r>
              <a:rPr lang="ru-RU" altLang="ru-RU" sz="2600" dirty="0">
                <a:latin typeface="Arial" panose="020B0604020202020204" pitchFamily="34" charset="0"/>
                <a:cs typeface="Arial" panose="020B0604020202020204" pitchFamily="34" charset="0"/>
              </a:rPr>
              <a:t>Конкурсы</a:t>
            </a:r>
          </a:p>
          <a:p>
            <a:pPr marL="0" indent="0">
              <a:buNone/>
            </a:pPr>
            <a:r>
              <a:rPr lang="ru-RU" altLang="ru-RU" sz="2600" dirty="0">
                <a:latin typeface="Arial" panose="020B0604020202020204" pitchFamily="34" charset="0"/>
                <a:cs typeface="Arial" panose="020B0604020202020204" pitchFamily="34" charset="0"/>
              </a:rPr>
              <a:t>Проверка по реестру жалоб, проверок – два критерия: часто жалобы с нарушениями, либо давно никто не проверял и не жаловался</a:t>
            </a:r>
          </a:p>
          <a:p>
            <a:pPr marL="0" indent="0">
              <a:buNone/>
            </a:pPr>
            <a:r>
              <a:rPr lang="ru-RU" altLang="ru-RU" sz="2600" dirty="0">
                <a:latin typeface="Arial" panose="020B0604020202020204" pitchFamily="34" charset="0"/>
                <a:cs typeface="Arial" panose="020B0604020202020204" pitchFamily="34" charset="0"/>
              </a:rPr>
              <a:t>Закупки по строительству, капитальному ремонту, содержанию дорог, «непонятные» услуги (сайты и т.п.), покупка крупной техники (авто, медтехника), покупка «роскоши»</a:t>
            </a:r>
          </a:p>
          <a:p>
            <a:pPr marL="0" indent="0">
              <a:buNone/>
            </a:pPr>
            <a:r>
              <a:rPr lang="ru-RU" altLang="ru-RU" sz="2600" dirty="0">
                <a:latin typeface="Arial" panose="020B0604020202020204" pitchFamily="34" charset="0"/>
                <a:cs typeface="Arial" panose="020B0604020202020204" pitchFamily="34" charset="0"/>
              </a:rPr>
              <a:t>Много закупок у ЕП</a:t>
            </a:r>
          </a:p>
          <a:p>
            <a:pPr marL="0" indent="0">
              <a:buNone/>
            </a:pPr>
            <a:endParaRPr lang="ru-RU" altLang="ru-R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078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p:cNvSpPr>
            <a:spLocks noGrp="1"/>
          </p:cNvSpPr>
          <p:nvPr>
            <p:ph type="title"/>
          </p:nvPr>
        </p:nvSpPr>
        <p:spPr/>
        <p:txBody>
          <a:bodyPr>
            <a:normAutofit/>
          </a:bodyPr>
          <a:lstStyle/>
          <a:p>
            <a:r>
              <a:rPr lang="ru-RU" altLang="ru-RU" sz="4300" b="1" dirty="0">
                <a:latin typeface="Arial" panose="020B0604020202020204" pitchFamily="34" charset="0"/>
                <a:cs typeface="Arial" panose="020B0604020202020204" pitchFamily="34" charset="0"/>
              </a:rPr>
              <a:t>Анализ заказчика</a:t>
            </a:r>
          </a:p>
        </p:txBody>
      </p:sp>
      <p:sp>
        <p:nvSpPr>
          <p:cNvPr id="4" name="TextBox 3"/>
          <p:cNvSpPr txBox="1"/>
          <p:nvPr/>
        </p:nvSpPr>
        <p:spPr>
          <a:xfrm>
            <a:off x="581891" y="1626918"/>
            <a:ext cx="11293434" cy="4647426"/>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3200" b="0" i="0" u="none" strike="noStrike" kern="1200" cap="none" spc="0" normalizeH="0" baseline="0" noProof="0" dirty="0">
                <a:ln>
                  <a:noFill/>
                </a:ln>
                <a:solidFill>
                  <a:prstClr val="black"/>
                </a:solidFill>
                <a:effectLst/>
                <a:uLnTx/>
                <a:uFillTx/>
                <a:latin typeface="Arial" panose="020B0604020202020204"/>
                <a:ea typeface="+mn-ea"/>
                <a:cs typeface="+mn-cs"/>
              </a:rPr>
              <a:t>ПФХД с сайта заказчика или с </a:t>
            </a: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bus.gov.ru</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3200" b="0" i="0" u="none" strike="noStrike" kern="1200" cap="none" spc="0" normalizeH="0" baseline="0" noProof="0" dirty="0">
                <a:ln>
                  <a:noFill/>
                </a:ln>
                <a:solidFill>
                  <a:prstClr val="black"/>
                </a:solidFill>
                <a:effectLst/>
                <a:uLnTx/>
                <a:uFillTx/>
                <a:latin typeface="Arial" panose="020B0604020202020204"/>
                <a:ea typeface="+mn-ea"/>
                <a:cs typeface="+mn-cs"/>
              </a:rPr>
              <a:t>План-график в ЕИС</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3200" b="0" i="0" u="none" strike="noStrike" kern="1200" cap="none" spc="0" normalizeH="0" baseline="0" noProof="0" dirty="0">
                <a:ln>
                  <a:noFill/>
                </a:ln>
                <a:solidFill>
                  <a:prstClr val="black"/>
                </a:solidFill>
                <a:effectLst/>
                <a:uLnTx/>
                <a:uFillTx/>
                <a:latin typeface="Arial" panose="020B0604020202020204"/>
                <a:ea typeface="+mn-ea"/>
                <a:cs typeface="+mn-cs"/>
              </a:rPr>
              <a:t>Реестр закупок</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3200" b="0" i="0" u="none" strike="noStrike" kern="1200" cap="none" spc="0" normalizeH="0" baseline="0" noProof="0" dirty="0">
                <a:ln>
                  <a:noFill/>
                </a:ln>
                <a:solidFill>
                  <a:prstClr val="black"/>
                </a:solidFill>
                <a:effectLst/>
                <a:uLnTx/>
                <a:uFillTx/>
                <a:latin typeface="Arial" panose="020B0604020202020204"/>
                <a:ea typeface="+mn-ea"/>
                <a:cs typeface="+mn-cs"/>
              </a:rPr>
              <a:t>Отчет СМП и СОНКО</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3200" b="0" i="0" u="none" strike="noStrike" kern="1200" cap="none" spc="0" normalizeH="0" baseline="0" noProof="0" dirty="0">
                <a:ln>
                  <a:noFill/>
                </a:ln>
                <a:solidFill>
                  <a:prstClr val="black"/>
                </a:solidFill>
                <a:effectLst/>
                <a:uLnTx/>
                <a:uFillTx/>
                <a:latin typeface="Arial" panose="020B0604020202020204"/>
                <a:ea typeface="+mn-ea"/>
                <a:cs typeface="+mn-cs"/>
              </a:rPr>
              <a:t>Реестр контрактов</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3200" b="0" i="0" u="none" strike="noStrike" kern="1200" cap="none" spc="0" normalizeH="0" baseline="0" noProof="0" dirty="0">
                <a:ln>
                  <a:noFill/>
                </a:ln>
                <a:solidFill>
                  <a:prstClr val="black"/>
                </a:solidFill>
                <a:effectLst/>
                <a:uLnTx/>
                <a:uFillTx/>
                <a:latin typeface="Arial" panose="020B0604020202020204"/>
                <a:ea typeface="+mn-ea"/>
                <a:cs typeface="+mn-cs"/>
              </a:rPr>
              <a:t>Решения об одностороннем отказе</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3200" b="0" i="0" u="none" strike="noStrike" kern="1200" cap="none" spc="0" normalizeH="0" baseline="0" noProof="0" dirty="0">
                <a:ln>
                  <a:noFill/>
                </a:ln>
                <a:solidFill>
                  <a:prstClr val="black"/>
                </a:solidFill>
                <a:effectLst/>
                <a:uLnTx/>
                <a:uFillTx/>
                <a:latin typeface="Arial" panose="020B0604020202020204"/>
                <a:ea typeface="+mn-ea"/>
                <a:cs typeface="+mn-cs"/>
              </a:rPr>
              <a:t>Результаты аудита</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ru-RU" sz="3200" b="0" i="0" u="none" strike="noStrike" kern="1200" cap="none" spc="0" normalizeH="0" baseline="0" noProof="0" dirty="0">
                <a:ln>
                  <a:noFill/>
                </a:ln>
                <a:solidFill>
                  <a:prstClr val="black"/>
                </a:solidFill>
                <a:effectLst/>
                <a:uLnTx/>
                <a:uFillTx/>
                <a:latin typeface="Arial" panose="020B0604020202020204"/>
                <a:ea typeface="+mn-ea"/>
                <a:cs typeface="+mn-cs"/>
              </a:rPr>
              <a:t>Реестр жалоб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18075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Autofit/>
          </a:bodyPr>
          <a:lstStyle/>
          <a:p>
            <a:pPr algn="ctr"/>
            <a:r>
              <a:rPr lang="ru-RU" altLang="ru-RU" sz="3600" b="1" dirty="0">
                <a:latin typeface="Arial" panose="020B0604020202020204" pitchFamily="34" charset="0"/>
                <a:cs typeface="Arial" panose="020B0604020202020204" pitchFamily="34" charset="0"/>
              </a:rPr>
              <a:t>Источники информации о нарушениях</a:t>
            </a:r>
          </a:p>
        </p:txBody>
      </p:sp>
      <p:sp>
        <p:nvSpPr>
          <p:cNvPr id="19459" name="Rectangle 3"/>
          <p:cNvSpPr>
            <a:spLocks noGrp="1" noChangeArrowheads="1"/>
          </p:cNvSpPr>
          <p:nvPr>
            <p:ph type="body" idx="4294967295"/>
          </p:nvPr>
        </p:nvSpPr>
        <p:spPr>
          <a:xfrm>
            <a:off x="274320" y="1520042"/>
            <a:ext cx="5937250" cy="5046663"/>
          </a:xfrm>
          <a:prstGeom prst="rect">
            <a:avLst/>
          </a:prstGeom>
        </p:spPr>
        <p:txBody>
          <a:bodyPr>
            <a:normAutofit lnSpcReduction="10000"/>
          </a:bodyPr>
          <a:lstStyle/>
          <a:p>
            <a:r>
              <a:rPr lang="ru-RU" altLang="ru-RU" dirty="0">
                <a:latin typeface="Arial" panose="020B0604020202020204" pitchFamily="34" charset="0"/>
                <a:cs typeface="Arial" panose="020B0604020202020204" pitchFamily="34" charset="0"/>
              </a:rPr>
              <a:t>Не только обращения и жалобы</a:t>
            </a:r>
          </a:p>
          <a:p>
            <a:pPr>
              <a:defRPr/>
            </a:pPr>
            <a:r>
              <a:rPr lang="ru-RU" altLang="ru-RU" b="1" dirty="0">
                <a:latin typeface="Arial" panose="020B0604020202020204" pitchFamily="34" charset="0"/>
                <a:cs typeface="Arial" panose="020B0604020202020204" pitchFamily="34" charset="0"/>
              </a:rPr>
              <a:t>ЕИС</a:t>
            </a:r>
          </a:p>
          <a:p>
            <a:pPr>
              <a:buFontTx/>
              <a:buChar char="-"/>
              <a:defRPr/>
            </a:pPr>
            <a:r>
              <a:rPr lang="ru-RU" altLang="ru-RU" dirty="0">
                <a:latin typeface="Arial" panose="020B0604020202020204" pitchFamily="34" charset="0"/>
                <a:cs typeface="Arial" panose="020B0604020202020204" pitchFamily="34" charset="0"/>
              </a:rPr>
              <a:t>Планы-графики</a:t>
            </a:r>
          </a:p>
          <a:p>
            <a:pPr>
              <a:buFontTx/>
              <a:buChar char="-"/>
              <a:defRPr/>
            </a:pPr>
            <a:r>
              <a:rPr lang="ru-RU" altLang="ru-RU" dirty="0">
                <a:latin typeface="Arial" panose="020B0604020202020204" pitchFamily="34" charset="0"/>
                <a:cs typeface="Arial" panose="020B0604020202020204" pitchFamily="34" charset="0"/>
              </a:rPr>
              <a:t>Размещённые закупки</a:t>
            </a:r>
          </a:p>
          <a:p>
            <a:pPr>
              <a:buFontTx/>
              <a:buChar char="-"/>
              <a:defRPr/>
            </a:pPr>
            <a:r>
              <a:rPr lang="ru-RU" altLang="ru-RU" dirty="0">
                <a:latin typeface="Arial" panose="020B0604020202020204" pitchFamily="34" charset="0"/>
                <a:cs typeface="Arial" panose="020B0604020202020204" pitchFamily="34" charset="0"/>
              </a:rPr>
              <a:t>Нормирование</a:t>
            </a:r>
          </a:p>
          <a:p>
            <a:pPr>
              <a:buFontTx/>
              <a:buChar char="-"/>
              <a:defRPr/>
            </a:pPr>
            <a:r>
              <a:rPr lang="ru-RU" altLang="ru-RU" dirty="0">
                <a:latin typeface="Arial" panose="020B0604020202020204" pitchFamily="34" charset="0"/>
                <a:cs typeface="Arial" panose="020B0604020202020204" pitchFamily="34" charset="0"/>
              </a:rPr>
              <a:t>Реестр контрактов</a:t>
            </a:r>
          </a:p>
          <a:p>
            <a:pPr>
              <a:buFontTx/>
              <a:buChar char="-"/>
              <a:defRPr/>
            </a:pPr>
            <a:r>
              <a:rPr lang="ru-RU" altLang="ru-RU" dirty="0">
                <a:latin typeface="Arial" panose="020B0604020202020204" pitchFamily="34" charset="0"/>
                <a:cs typeface="Arial" panose="020B0604020202020204" pitchFamily="34" charset="0"/>
              </a:rPr>
              <a:t>Отчетность </a:t>
            </a:r>
          </a:p>
          <a:p>
            <a:pPr>
              <a:buFontTx/>
              <a:buChar char="-"/>
              <a:defRPr/>
            </a:pPr>
            <a:r>
              <a:rPr lang="ru-RU" altLang="ru-RU" dirty="0">
                <a:latin typeface="Arial" panose="020B0604020202020204" pitchFamily="34" charset="0"/>
                <a:cs typeface="Arial" panose="020B0604020202020204" pitchFamily="34" charset="0"/>
              </a:rPr>
              <a:t>Решения об одностороннем отказе</a:t>
            </a:r>
          </a:p>
          <a:p>
            <a:pPr>
              <a:buFontTx/>
              <a:buChar char="-"/>
              <a:defRPr/>
            </a:pPr>
            <a:r>
              <a:rPr lang="ru-RU" altLang="ru-RU" dirty="0">
                <a:latin typeface="Arial" panose="020B0604020202020204" pitchFamily="34" charset="0"/>
                <a:cs typeface="Arial" panose="020B0604020202020204" pitchFamily="34" charset="0"/>
              </a:rPr>
              <a:t>Результаты аудита</a:t>
            </a:r>
          </a:p>
          <a:p>
            <a:pPr>
              <a:buFontTx/>
              <a:buChar char="-"/>
              <a:defRPr/>
            </a:pPr>
            <a:r>
              <a:rPr lang="ru-RU" altLang="ru-RU" dirty="0">
                <a:latin typeface="Arial" panose="020B0604020202020204" pitchFamily="34" charset="0"/>
                <a:cs typeface="Arial" panose="020B0604020202020204" pitchFamily="34" charset="0"/>
              </a:rPr>
              <a:t>Реестр жалоб</a:t>
            </a:r>
          </a:p>
        </p:txBody>
      </p:sp>
      <p:sp>
        <p:nvSpPr>
          <p:cNvPr id="4" name="Rectangle 3"/>
          <p:cNvSpPr txBox="1">
            <a:spLocks noChangeArrowheads="1"/>
          </p:cNvSpPr>
          <p:nvPr/>
        </p:nvSpPr>
        <p:spPr>
          <a:xfrm>
            <a:off x="6679454" y="1520042"/>
            <a:ext cx="5151599" cy="5047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Сайт заказчика</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Руководящие документы</a:t>
            </a:r>
          </a:p>
          <a:p>
            <a:pPr marL="228600" marR="0" lvl="0" indent="-228600" algn="l" defTabSz="914400" rtl="0" eaLnBrk="1" fontAlgn="auto" latinLnBrk="0" hangingPunct="1">
              <a:lnSpc>
                <a:spcPct val="90000"/>
              </a:lnSpc>
              <a:spcBef>
                <a:spcPts val="1000"/>
              </a:spcBef>
              <a:spcAft>
                <a:spcPts val="0"/>
              </a:spcAft>
              <a:buClrTx/>
              <a:buSzTx/>
              <a:buFontTx/>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Положения о контрактной службе, о комиссии</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Возможно</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bus.gov.ru</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и др. источники</a:t>
            </a:r>
          </a:p>
        </p:txBody>
      </p:sp>
    </p:spTree>
    <p:extLst>
      <p:ext uri="{BB962C8B-B14F-4D97-AF65-F5344CB8AC3E}">
        <p14:creationId xmlns:p14="http://schemas.microsoft.com/office/powerpoint/2010/main" val="3392037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Заголовок 1"/>
          <p:cNvSpPr>
            <a:spLocks noGrp="1"/>
          </p:cNvSpPr>
          <p:nvPr>
            <p:ph type="title"/>
          </p:nvPr>
        </p:nvSpPr>
        <p:spPr/>
        <p:txBody>
          <a:bodyPr/>
          <a:lstStyle/>
          <a:p>
            <a:r>
              <a:rPr lang="ru-RU" altLang="ru-RU" sz="4800" b="1" dirty="0">
                <a:latin typeface="Arial" panose="020B0604020202020204" pitchFamily="34" charset="0"/>
                <a:cs typeface="Arial" panose="020B0604020202020204" pitchFamily="34" charset="0"/>
              </a:rPr>
              <a:t>Рабочий план проверки </a:t>
            </a:r>
          </a:p>
        </p:txBody>
      </p:sp>
      <p:sp>
        <p:nvSpPr>
          <p:cNvPr id="15363" name="TextBox 3"/>
          <p:cNvSpPr txBox="1">
            <a:spLocks noChangeArrowheads="1"/>
          </p:cNvSpPr>
          <p:nvPr/>
        </p:nvSpPr>
        <p:spPr bwMode="auto">
          <a:xfrm>
            <a:off x="222637" y="1319918"/>
            <a:ext cx="1176793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Важно! Это внутренний документ КО, никому не давать!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Положения о КС и комиссии (пример: в акте – «комиссия по закупкам у заказчика не создана, функции комиссии исполняет комиссия УО согласно приказу №… от…»)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Список всех закупок (ЕП, ЭА, конкурсы, ЗК)</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Правильность </a:t>
            </a:r>
            <a:r>
              <a:rPr kumimoji="0" lang="ru-RU" altLang="ru-RU"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СГОЗа</a:t>
            </a: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Проверить закупки по п. 4 и п.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Сроки исполнения контрактов, реестр контрактов</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Отчет СМП и «квоты» ЕАЭС-товаров – сроки, содержание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По плану-графику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Примечание: по необходимости взять объяснение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 т.д.</a:t>
            </a:r>
            <a:endParaRPr kumimoji="0" lang="ru-RU" altLang="ru-RU"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72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lstStyle/>
          <a:p>
            <a:r>
              <a:rPr lang="ru-RU" altLang="ru-RU" sz="4800" b="1" dirty="0">
                <a:latin typeface="Arial" panose="020B0604020202020204" pitchFamily="34" charset="0"/>
                <a:cs typeface="Arial" panose="020B0604020202020204" pitchFamily="34" charset="0"/>
              </a:rPr>
              <a:t>Уведомление</a:t>
            </a:r>
          </a:p>
        </p:txBody>
      </p:sp>
      <p:sp>
        <p:nvSpPr>
          <p:cNvPr id="16387" name="TextBox 3"/>
          <p:cNvSpPr txBox="1">
            <a:spLocks noChangeArrowheads="1"/>
          </p:cNvSpPr>
          <p:nvPr/>
        </p:nvSpPr>
        <p:spPr bwMode="auto">
          <a:xfrm>
            <a:off x="261256" y="1508164"/>
            <a:ext cx="1172135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Уведомление о проведении проверки </a:t>
            </a: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к проверке прошу предоставить: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Положения о КС и комиссии (документы организации – Устав и т.п.)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Лимиты БО или ПФХД на 20__ год – итоговые показатели по году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Все документы закупок (включая извещение, проект контракта, обоснование НМЦК,  </a:t>
            </a:r>
            <a:r>
              <a:rPr kumimoji="0" lang="ru-RU" altLang="ru-RU"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тех.задание</a:t>
            </a: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протоколы, заявки участников) по </a:t>
            </a:r>
            <a:r>
              <a:rPr kumimoji="0" lang="ru-RU" altLang="ru-RU"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эл.аукционам</a:t>
            </a: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документация должна быть утверждена </a:t>
            </a:r>
            <a:r>
              <a:rPr kumimoji="0" lang="ru-RU" altLang="ru-RU" sz="2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рук.лицом</a:t>
            </a: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организации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Все контракты, договоры, заключенные в 20__ г. или в 20-1 г. на деньги 20__ г. с единственным поставщиком (п. 4, п. 5, и иные)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a:t>
            </a:r>
            <a:r>
              <a:rPr kumimoji="0" lang="ru-RU" altLang="ru-RU" sz="2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ИЛИ</a:t>
            </a:r>
            <a:r>
              <a:rPr kumimoji="0" lang="ru-RU" altLang="ru-RU"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предоставить сведения по форме (список закупок) – и потом отдельный запрос на предоставление закупок выборочно</a:t>
            </a:r>
          </a:p>
        </p:txBody>
      </p:sp>
    </p:spTree>
    <p:extLst>
      <p:ext uri="{BB962C8B-B14F-4D97-AF65-F5344CB8AC3E}">
        <p14:creationId xmlns:p14="http://schemas.microsoft.com/office/powerpoint/2010/main" val="2316349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r>
              <a:rPr lang="ru-RU" altLang="ru-RU" sz="4800" b="1" dirty="0">
                <a:latin typeface="Arial" panose="020B0604020202020204" pitchFamily="34" charset="0"/>
                <a:cs typeface="Arial" panose="020B0604020202020204" pitchFamily="34" charset="0"/>
              </a:rPr>
              <a:t>Формы</a:t>
            </a:r>
          </a:p>
        </p:txBody>
      </p:sp>
      <p:sp>
        <p:nvSpPr>
          <p:cNvPr id="18435" name="TextBox 3"/>
          <p:cNvSpPr txBox="1">
            <a:spLocks noChangeArrowheads="1"/>
          </p:cNvSpPr>
          <p:nvPr/>
        </p:nvSpPr>
        <p:spPr bwMode="auto">
          <a:xfrm>
            <a:off x="391886" y="1520042"/>
            <a:ext cx="1131718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Можно </a:t>
            </a:r>
            <a:r>
              <a:rPr kumimoji="0" lang="ru-RU" altLang="ru-RU"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просить</a:t>
            </a: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предоставления форм: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по каждому способу закупки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по контрактам</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по оплате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 т.д.</a:t>
            </a:r>
          </a:p>
        </p:txBody>
      </p:sp>
      <p:pic>
        <p:nvPicPr>
          <p:cNvPr id="18436" name="Рисунок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339" y="3174656"/>
            <a:ext cx="8610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583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noAutofit/>
          </a:bodyPr>
          <a:lstStyle/>
          <a:p>
            <a:r>
              <a:rPr lang="ru-RU" altLang="ru-RU" sz="3600" b="1" dirty="0">
                <a:latin typeface="Arial" panose="020B0604020202020204" pitchFamily="34" charset="0"/>
                <a:cs typeface="Arial" panose="020B0604020202020204" pitchFamily="34" charset="0"/>
              </a:rPr>
              <a:t>Уведомление – приложение (пример)</a:t>
            </a:r>
          </a:p>
        </p:txBody>
      </p:sp>
      <p:pic>
        <p:nvPicPr>
          <p:cNvPr id="2" name="Рисунок 1"/>
          <p:cNvPicPr>
            <a:picLocks noChangeAspect="1"/>
          </p:cNvPicPr>
          <p:nvPr/>
        </p:nvPicPr>
        <p:blipFill>
          <a:blip r:embed="rId2"/>
          <a:stretch>
            <a:fillRect/>
          </a:stretch>
        </p:blipFill>
        <p:spPr>
          <a:xfrm>
            <a:off x="224825" y="1420276"/>
            <a:ext cx="11591925" cy="5038725"/>
          </a:xfrm>
          <a:prstGeom prst="rect">
            <a:avLst/>
          </a:prstGeom>
        </p:spPr>
      </p:pic>
    </p:spTree>
    <p:extLst>
      <p:ext uri="{BB962C8B-B14F-4D97-AF65-F5344CB8AC3E}">
        <p14:creationId xmlns:p14="http://schemas.microsoft.com/office/powerpoint/2010/main" val="2529951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ECF0F9"/>
            </a:gs>
            <a:gs pos="0">
              <a:schemeClr val="accent1">
                <a:lumMod val="5000"/>
                <a:lumOff val="95000"/>
              </a:schemeClr>
            </a:gs>
            <a:gs pos="0">
              <a:schemeClr val="accent1">
                <a:lumMod val="45000"/>
                <a:lumOff val="55000"/>
              </a:schemeClr>
            </a:gs>
            <a:gs pos="0">
              <a:schemeClr val="accent1">
                <a:lumMod val="45000"/>
                <a:lumOff val="55000"/>
              </a:schemeClr>
            </a:gs>
            <a:gs pos="0">
              <a:schemeClr val="accent5">
                <a:lumMod val="20000"/>
                <a:lumOff val="80000"/>
              </a:schemeClr>
            </a:gs>
          </a:gsLst>
          <a:lin ang="5400000" scaled="1"/>
        </a:gradFill>
        <a:effectLst/>
      </p:bgPr>
    </p:bg>
    <p:spTree>
      <p:nvGrpSpPr>
        <p:cNvPr id="1" name="">
          <a:extLst>
            <a:ext uri="{FF2B5EF4-FFF2-40B4-BE49-F238E27FC236}">
              <a16:creationId xmlns:a16="http://schemas.microsoft.com/office/drawing/2014/main" id="{14A88E31-143E-4913-9AEF-A196A84F4DA0}"/>
            </a:ext>
          </a:extLst>
        </p:cNvPr>
        <p:cNvGrpSpPr/>
        <p:nvPr/>
      </p:nvGrpSpPr>
      <p:grpSpPr>
        <a:xfrm>
          <a:off x="0" y="0"/>
          <a:ext cx="0" cy="0"/>
          <a:chOff x="0" y="0"/>
          <a:chExt cx="0" cy="0"/>
        </a:xfrm>
      </p:grpSpPr>
      <p:sp>
        <p:nvSpPr>
          <p:cNvPr id="3" name="Заголовок 2">
            <a:extLst>
              <a:ext uri="{FF2B5EF4-FFF2-40B4-BE49-F238E27FC236}">
                <a16:creationId xmlns:a16="http://schemas.microsoft.com/office/drawing/2014/main" id="{F849E9D5-7775-9833-BD86-78043586A880}"/>
              </a:ext>
            </a:extLst>
          </p:cNvPr>
          <p:cNvSpPr>
            <a:spLocks noGrp="1"/>
          </p:cNvSpPr>
          <p:nvPr>
            <p:ph type="title"/>
          </p:nvPr>
        </p:nvSpPr>
        <p:spPr>
          <a:xfrm>
            <a:off x="415636" y="1995055"/>
            <a:ext cx="8952807" cy="4006734"/>
          </a:xfrm>
        </p:spPr>
        <p:txBody>
          <a:bodyPr>
            <a:normAutofit fontScale="90000"/>
          </a:bodyPr>
          <a:lstStyle/>
          <a:p>
            <a:r>
              <a:rPr lang="ru-RU" dirty="0"/>
              <a:t>Полномочия ведомственного контроля, направления контроля и взаимодействие с иными контрольными органами. </a:t>
            </a:r>
            <a:br>
              <a:rPr lang="ru-RU" dirty="0"/>
            </a:br>
            <a:r>
              <a:rPr lang="ru-RU" dirty="0"/>
              <a:t>Новации 2026, имеющие значение для контроля. </a:t>
            </a:r>
            <a:br>
              <a:rPr lang="ru-RU" dirty="0"/>
            </a:br>
            <a:r>
              <a:rPr lang="ru-RU" dirty="0"/>
              <a:t>Типичные и редкие нарушения в закупках</a:t>
            </a:r>
          </a:p>
        </p:txBody>
      </p:sp>
    </p:spTree>
    <p:extLst>
      <p:ext uri="{BB962C8B-B14F-4D97-AF65-F5344CB8AC3E}">
        <p14:creationId xmlns:p14="http://schemas.microsoft.com/office/powerpoint/2010/main" val="7982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Заголовок 1"/>
          <p:cNvSpPr>
            <a:spLocks noGrp="1"/>
          </p:cNvSpPr>
          <p:nvPr>
            <p:ph type="title"/>
          </p:nvPr>
        </p:nvSpPr>
        <p:spPr/>
        <p:txBody>
          <a:bodyPr>
            <a:noAutofit/>
          </a:bodyPr>
          <a:lstStyle/>
          <a:p>
            <a:r>
              <a:rPr lang="ru-RU" altLang="ru-RU" sz="3600" b="1" dirty="0">
                <a:latin typeface="Arial" panose="020B0604020202020204" pitchFamily="34" charset="0"/>
                <a:cs typeface="Arial" panose="020B0604020202020204" pitchFamily="34" charset="0"/>
              </a:rPr>
              <a:t>Приложение – </a:t>
            </a:r>
            <a:r>
              <a:rPr lang="ru-RU" altLang="ru-RU" sz="3600" b="1" dirty="0" err="1">
                <a:latin typeface="Arial" panose="020B0604020202020204" pitchFamily="34" charset="0"/>
                <a:cs typeface="Arial" panose="020B0604020202020204" pitchFamily="34" charset="0"/>
              </a:rPr>
              <a:t>рекоменд</a:t>
            </a:r>
            <a:r>
              <a:rPr lang="ru-RU" altLang="ru-RU" sz="3600" b="1" dirty="0">
                <a:latin typeface="Arial" panose="020B0604020202020204" pitchFamily="34" charset="0"/>
                <a:cs typeface="Arial" panose="020B0604020202020204" pitchFamily="34" charset="0"/>
              </a:rPr>
              <a:t>. форма</a:t>
            </a:r>
          </a:p>
        </p:txBody>
      </p:sp>
      <p:pic>
        <p:nvPicPr>
          <p:cNvPr id="4" name="Рисунок 3">
            <a:extLst>
              <a:ext uri="{FF2B5EF4-FFF2-40B4-BE49-F238E27FC236}">
                <a16:creationId xmlns:a16="http://schemas.microsoft.com/office/drawing/2014/main" id="{7C035A22-4E90-40C6-8C10-DC51C6770A9D}"/>
              </a:ext>
            </a:extLst>
          </p:cNvPr>
          <p:cNvPicPr>
            <a:picLocks noChangeAspect="1"/>
          </p:cNvPicPr>
          <p:nvPr/>
        </p:nvPicPr>
        <p:blipFill>
          <a:blip r:embed="rId2"/>
          <a:stretch>
            <a:fillRect/>
          </a:stretch>
        </p:blipFill>
        <p:spPr>
          <a:xfrm>
            <a:off x="136358" y="1850599"/>
            <a:ext cx="11919284" cy="3445560"/>
          </a:xfrm>
          <a:prstGeom prst="rect">
            <a:avLst/>
          </a:prstGeom>
        </p:spPr>
      </p:pic>
    </p:spTree>
    <p:extLst>
      <p:ext uri="{BB962C8B-B14F-4D97-AF65-F5344CB8AC3E}">
        <p14:creationId xmlns:p14="http://schemas.microsoft.com/office/powerpoint/2010/main" val="645290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r>
              <a:rPr lang="ru-RU" altLang="ru-RU" sz="4800" b="1" dirty="0">
                <a:latin typeface="Arial" panose="020B0604020202020204" pitchFamily="34" charset="0"/>
                <a:cs typeface="Arial" panose="020B0604020202020204" pitchFamily="34" charset="0"/>
              </a:rPr>
              <a:t>В ходе проверки</a:t>
            </a:r>
          </a:p>
        </p:txBody>
      </p:sp>
      <p:sp>
        <p:nvSpPr>
          <p:cNvPr id="17411" name="TextBox 3"/>
          <p:cNvSpPr txBox="1">
            <a:spLocks noChangeArrowheads="1"/>
          </p:cNvSpPr>
          <p:nvPr/>
        </p:nvSpPr>
        <p:spPr bwMode="auto">
          <a:xfrm>
            <a:off x="415636" y="1638795"/>
            <a:ext cx="1143593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В ходе проверки по необходимости – требование о предоставлении доп. документов или объяснений: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по плану-графику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по СГОЗ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по СМП</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по реестру…</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 т.д.</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Срок предоставления </a:t>
            </a: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по положению о проверке (обычно 3 дня)</a:t>
            </a:r>
          </a:p>
        </p:txBody>
      </p:sp>
    </p:spTree>
    <p:extLst>
      <p:ext uri="{BB962C8B-B14F-4D97-AF65-F5344CB8AC3E}">
        <p14:creationId xmlns:p14="http://schemas.microsoft.com/office/powerpoint/2010/main" val="34920071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63062" y="188856"/>
            <a:ext cx="8835174" cy="4906846"/>
          </a:xfrm>
        </p:spPr>
        <p:txBody>
          <a:bodyPr>
            <a:noAutofit/>
          </a:bodyPr>
          <a:lstStyle/>
          <a:p>
            <a:pPr algn="ctr"/>
            <a:r>
              <a:rPr lang="ru-RU" altLang="ru-RU" sz="4800" b="1" dirty="0">
                <a:solidFill>
                  <a:srgbClr val="FF0000"/>
                </a:solidFill>
                <a:latin typeface="Arial" panose="020B0604020202020204" pitchFamily="34" charset="0"/>
                <a:cs typeface="Arial" panose="020B0604020202020204" pitchFamily="34" charset="0"/>
              </a:rPr>
              <a:t>2. Нарушения при формировании плана-графика, формальные нарушения в «документации»</a:t>
            </a:r>
          </a:p>
        </p:txBody>
      </p:sp>
    </p:spTree>
    <p:extLst>
      <p:ext uri="{BB962C8B-B14F-4D97-AF65-F5344CB8AC3E}">
        <p14:creationId xmlns:p14="http://schemas.microsoft.com/office/powerpoint/2010/main" val="175282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Какие сведения необходимо включать в ПГ</a:t>
            </a:r>
          </a:p>
        </p:txBody>
      </p:sp>
      <p:sp>
        <p:nvSpPr>
          <p:cNvPr id="67587" name="Объект 2"/>
          <p:cNvSpPr>
            <a:spLocks noGrp="1"/>
          </p:cNvSpPr>
          <p:nvPr>
            <p:ph idx="4294967295"/>
          </p:nvPr>
        </p:nvSpPr>
        <p:spPr>
          <a:xfrm>
            <a:off x="504825" y="1566863"/>
            <a:ext cx="11687175" cy="5141912"/>
          </a:xfrm>
          <a:prstGeom prst="rect">
            <a:avLst/>
          </a:prstGeom>
        </p:spPr>
        <p:txBody>
          <a:bodyPr>
            <a:normAutofit fontScale="85000" lnSpcReduction="20000"/>
          </a:bodyPr>
          <a:lstStyle/>
          <a:p>
            <a:pPr marL="0" indent="0">
              <a:spcBef>
                <a:spcPts val="600"/>
              </a:spcBef>
              <a:buNone/>
            </a:pPr>
            <a:r>
              <a:rPr lang="ru-RU" altLang="ru-RU" sz="3200" dirty="0">
                <a:latin typeface="Arial" panose="020B0604020202020204" pitchFamily="34" charset="0"/>
                <a:cs typeface="Arial" panose="020B0604020202020204" pitchFamily="34" charset="0"/>
              </a:rPr>
              <a:t>Во</a:t>
            </a:r>
            <a:r>
              <a:rPr lang="ru-RU" altLang="ru-RU" sz="3200" b="1" dirty="0">
                <a:latin typeface="Arial" panose="020B0604020202020204" pitchFamily="34" charset="0"/>
                <a:cs typeface="Arial" panose="020B0604020202020204" pitchFamily="34" charset="0"/>
              </a:rPr>
              <a:t> второй раздел </a:t>
            </a:r>
            <a:r>
              <a:rPr lang="ru-RU" altLang="ru-RU" sz="3200" dirty="0">
                <a:latin typeface="Arial" panose="020B0604020202020204" pitchFamily="34" charset="0"/>
                <a:cs typeface="Arial" panose="020B0604020202020204" pitchFamily="34" charset="0"/>
              </a:rPr>
              <a:t>вносят сведения о закупке:</a:t>
            </a:r>
          </a:p>
          <a:p>
            <a:pPr marL="0" indent="0">
              <a:spcBef>
                <a:spcPts val="600"/>
              </a:spcBef>
              <a:buNone/>
            </a:pPr>
            <a:endParaRPr lang="ru-RU" altLang="ru-RU" sz="3200" b="1" dirty="0">
              <a:latin typeface="Arial" panose="020B0604020202020204" pitchFamily="34" charset="0"/>
              <a:cs typeface="Arial" panose="020B0604020202020204" pitchFamily="34" charset="0"/>
            </a:endParaRP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идентификационный код закупки (ИКЗ) (</a:t>
            </a:r>
            <a:r>
              <a:rPr lang="ru-RU" altLang="ru-RU" sz="3200" dirty="0">
                <a:solidFill>
                  <a:srgbClr val="0000FF"/>
                </a:solidFill>
                <a:latin typeface="Arial" panose="020B0604020202020204" pitchFamily="34" charset="0"/>
                <a:cs typeface="Arial" panose="020B0604020202020204" pitchFamily="34" charset="0"/>
              </a:rPr>
              <a:t>есть нюансы</a:t>
            </a:r>
            <a:r>
              <a:rPr lang="ru-RU" altLang="ru-RU" sz="3200" dirty="0">
                <a:latin typeface="Arial" panose="020B0604020202020204" pitchFamily="34" charset="0"/>
                <a:cs typeface="Arial" panose="020B0604020202020204" pitchFamily="34" charset="0"/>
              </a:rPr>
              <a:t>);</a:t>
            </a: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наименование объекта закупки (</a:t>
            </a:r>
            <a:r>
              <a:rPr lang="ru-RU" altLang="ru-RU" sz="3200" dirty="0">
                <a:solidFill>
                  <a:srgbClr val="0000FF"/>
                </a:solidFill>
                <a:latin typeface="Arial" panose="020B0604020202020204" pitchFamily="34" charset="0"/>
                <a:cs typeface="Arial" panose="020B0604020202020204" pitchFamily="34" charset="0"/>
              </a:rPr>
              <a:t>по КТРУ или свое, нормальное</a:t>
            </a:r>
            <a:r>
              <a:rPr lang="ru-RU" altLang="ru-RU" sz="3200" dirty="0">
                <a:latin typeface="Arial" panose="020B0604020202020204" pitchFamily="34" charset="0"/>
                <a:cs typeface="Arial" panose="020B0604020202020204" pitchFamily="34" charset="0"/>
              </a:rPr>
              <a:t>);</a:t>
            </a: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код ОКПД 2 (</a:t>
            </a:r>
            <a:r>
              <a:rPr lang="ru-RU" altLang="ru-RU" sz="3200" dirty="0">
                <a:solidFill>
                  <a:srgbClr val="0000FF"/>
                </a:solidFill>
                <a:latin typeface="Arial" panose="020B0604020202020204" pitchFamily="34" charset="0"/>
                <a:cs typeface="Arial" panose="020B0604020202020204" pitchFamily="34" charset="0"/>
              </a:rPr>
              <a:t>минимум до 4-го знака, можно несколько кодов</a:t>
            </a:r>
            <a:r>
              <a:rPr lang="ru-RU" altLang="ru-RU" sz="3200" dirty="0">
                <a:latin typeface="Arial" panose="020B0604020202020204" pitchFamily="34" charset="0"/>
                <a:cs typeface="Arial" panose="020B0604020202020204" pitchFamily="34" charset="0"/>
              </a:rPr>
              <a:t>);</a:t>
            </a: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год публикации закупки в ЕИС или заключения контракта с ЕП;</a:t>
            </a: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объем финансового обеспечения (планируемые платежи) на 1-й год</a:t>
            </a: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бюджет на три года; </a:t>
            </a:r>
            <a:r>
              <a:rPr lang="ru-RU" altLang="ru-RU" sz="3200" dirty="0">
                <a:solidFill>
                  <a:srgbClr val="FF0000"/>
                </a:solidFill>
                <a:latin typeface="Arial" panose="020B0604020202020204" pitchFamily="34" charset="0"/>
                <a:cs typeface="Arial" panose="020B0604020202020204" pitchFamily="34" charset="0"/>
              </a:rPr>
              <a:t>ОФО – из </a:t>
            </a:r>
            <a:r>
              <a:rPr lang="ru-RU" altLang="ru-RU" sz="3200" dirty="0" err="1">
                <a:solidFill>
                  <a:srgbClr val="FF0000"/>
                </a:solidFill>
                <a:latin typeface="Arial" panose="020B0604020202020204" pitchFamily="34" charset="0"/>
                <a:cs typeface="Arial" panose="020B0604020202020204" pitchFamily="34" charset="0"/>
              </a:rPr>
              <a:t>Эл.бюджета</a:t>
            </a:r>
            <a:r>
              <a:rPr lang="ru-RU" altLang="ru-RU" sz="3200" dirty="0">
                <a:solidFill>
                  <a:srgbClr val="FF0000"/>
                </a:solidFill>
                <a:latin typeface="Arial" panose="020B0604020202020204" pitchFamily="34" charset="0"/>
                <a:cs typeface="Arial" panose="020B0604020202020204" pitchFamily="34" charset="0"/>
              </a:rPr>
              <a:t>/РМИС или в ЕИС</a:t>
            </a:r>
            <a:r>
              <a:rPr lang="ru-RU" altLang="ru-RU" sz="3200" dirty="0">
                <a:latin typeface="Arial" panose="020B0604020202020204" pitchFamily="34" charset="0"/>
                <a:cs typeface="Arial" panose="020B0604020202020204" pitchFamily="34" charset="0"/>
              </a:rPr>
              <a:t> </a:t>
            </a: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данные об обязательном общественном обсуждении (да/нет);</a:t>
            </a: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организатор централизованной закупки;</a:t>
            </a:r>
          </a:p>
          <a:p>
            <a:pPr marL="514350" indent="-514350">
              <a:spcBef>
                <a:spcPts val="600"/>
              </a:spcBef>
              <a:buFont typeface="+mj-lt"/>
              <a:buAutoNum type="arabicPeriod"/>
            </a:pPr>
            <a:r>
              <a:rPr lang="ru-RU" altLang="ru-RU" sz="3200" dirty="0">
                <a:latin typeface="Arial" panose="020B0604020202020204" pitchFamily="34" charset="0"/>
                <a:cs typeface="Arial" panose="020B0604020202020204" pitchFamily="34" charset="0"/>
              </a:rPr>
              <a:t>организатор совместной закупки.</a:t>
            </a:r>
          </a:p>
          <a:p>
            <a:pPr>
              <a:spcBef>
                <a:spcPts val="600"/>
              </a:spcBef>
            </a:pPr>
            <a:endParaRPr lang="ru-RU" altLang="ru-RU" sz="3200" dirty="0">
              <a:latin typeface="Arial" panose="020B0604020202020204" pitchFamily="34" charset="0"/>
              <a:cs typeface="Arial" panose="020B0604020202020204" pitchFamily="34" charset="0"/>
            </a:endParaRPr>
          </a:p>
          <a:p>
            <a:pPr>
              <a:spcBef>
                <a:spcPts val="600"/>
              </a:spcBef>
            </a:pPr>
            <a:r>
              <a:rPr lang="ru-RU" altLang="ru-RU" sz="3200" dirty="0">
                <a:solidFill>
                  <a:srgbClr val="FF0000"/>
                </a:solidFill>
                <a:latin typeface="Arial" panose="020B0604020202020204" pitchFamily="34" charset="0"/>
                <a:cs typeface="Arial" panose="020B0604020202020204" pitchFamily="34" charset="0"/>
              </a:rPr>
              <a:t>Нужна детализация по КБК, КВР! В </a:t>
            </a:r>
            <a:r>
              <a:rPr lang="ru-RU" altLang="ru-RU" sz="3200" dirty="0" err="1">
                <a:solidFill>
                  <a:srgbClr val="FF0000"/>
                </a:solidFill>
                <a:latin typeface="Arial" panose="020B0604020202020204" pitchFamily="34" charset="0"/>
                <a:cs typeface="Arial" panose="020B0604020202020204" pitchFamily="34" charset="0"/>
              </a:rPr>
              <a:t>т.ч</a:t>
            </a:r>
            <a:r>
              <a:rPr lang="ru-RU" altLang="ru-RU" sz="3200" dirty="0">
                <a:solidFill>
                  <a:srgbClr val="FF0000"/>
                </a:solidFill>
                <a:latin typeface="Arial" panose="020B0604020202020204" pitchFamily="34" charset="0"/>
                <a:cs typeface="Arial" panose="020B0604020202020204" pitchFamily="34" charset="0"/>
              </a:rPr>
              <a:t>. по «малым» закупкам</a:t>
            </a:r>
          </a:p>
        </p:txBody>
      </p:sp>
    </p:spTree>
    <p:extLst>
      <p:ext uri="{BB962C8B-B14F-4D97-AF65-F5344CB8AC3E}">
        <p14:creationId xmlns:p14="http://schemas.microsoft.com/office/powerpoint/2010/main" val="41019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Какие сведения необходимо включать в ПГ</a:t>
            </a:r>
          </a:p>
        </p:txBody>
      </p:sp>
      <p:sp>
        <p:nvSpPr>
          <p:cNvPr id="67587" name="Объект 2"/>
          <p:cNvSpPr>
            <a:spLocks noGrp="1"/>
          </p:cNvSpPr>
          <p:nvPr>
            <p:ph idx="4294967295"/>
          </p:nvPr>
        </p:nvSpPr>
        <p:spPr>
          <a:xfrm>
            <a:off x="504825" y="1365250"/>
            <a:ext cx="11687175" cy="5362575"/>
          </a:xfrm>
          <a:prstGeom prst="rect">
            <a:avLst/>
          </a:prstGeom>
        </p:spPr>
        <p:txBody>
          <a:bodyPr>
            <a:normAutofit/>
          </a:bodyPr>
          <a:lstStyle/>
          <a:p>
            <a:pPr marL="0" indent="0">
              <a:spcBef>
                <a:spcPts val="600"/>
              </a:spcBef>
              <a:buNone/>
            </a:pPr>
            <a:r>
              <a:rPr lang="ru-RU" altLang="ru-RU" sz="2200" b="1" dirty="0">
                <a:latin typeface="Arial" panose="020B0604020202020204" pitchFamily="34" charset="0"/>
                <a:cs typeface="Arial" panose="020B0604020202020204" pitchFamily="34" charset="0"/>
              </a:rPr>
              <a:t>В форме отдельной закупки включается информация:</a:t>
            </a:r>
          </a:p>
          <a:p>
            <a:pPr marL="0" indent="0">
              <a:spcBef>
                <a:spcPts val="600"/>
              </a:spcBef>
              <a:buNone/>
            </a:pPr>
            <a:r>
              <a:rPr lang="ru-RU" altLang="ru-RU" sz="2200" dirty="0">
                <a:latin typeface="Arial" panose="020B0604020202020204" pitchFamily="34" charset="0"/>
                <a:cs typeface="Arial" panose="020B0604020202020204" pitchFamily="34" charset="0"/>
              </a:rPr>
              <a:t>1) о закупке </a:t>
            </a:r>
            <a:r>
              <a:rPr lang="ru-RU" altLang="ru-RU" sz="2200" b="1" dirty="0">
                <a:latin typeface="Arial" panose="020B0604020202020204" pitchFamily="34" charset="0"/>
                <a:cs typeface="Arial" panose="020B0604020202020204" pitchFamily="34" charset="0"/>
              </a:rPr>
              <a:t>недвижимости, работ по проектированию, </a:t>
            </a:r>
            <a:r>
              <a:rPr lang="ru-RU" altLang="ru-RU" sz="2200" b="1" dirty="0" err="1">
                <a:latin typeface="Arial" panose="020B0604020202020204" pitchFamily="34" charset="0"/>
                <a:cs typeface="Arial" panose="020B0604020202020204" pitchFamily="34" charset="0"/>
              </a:rPr>
              <a:t>инж.изысканиям</a:t>
            </a:r>
            <a:r>
              <a:rPr lang="ru-RU" altLang="ru-RU" sz="2200" b="1" dirty="0">
                <a:latin typeface="Arial" panose="020B0604020202020204" pitchFamily="34" charset="0"/>
                <a:cs typeface="Arial" panose="020B0604020202020204" pitchFamily="34" charset="0"/>
              </a:rPr>
              <a:t>, строительству, реконструкции, </a:t>
            </a:r>
            <a:r>
              <a:rPr lang="ru-RU" altLang="ru-RU" sz="2200" b="1" dirty="0" err="1">
                <a:latin typeface="Arial" panose="020B0604020202020204" pitchFamily="34" charset="0"/>
                <a:cs typeface="Arial" panose="020B0604020202020204" pitchFamily="34" charset="0"/>
              </a:rPr>
              <a:t>кап.ремонту</a:t>
            </a:r>
            <a:r>
              <a:rPr lang="ru-RU" altLang="ru-RU" sz="2200" b="1" dirty="0">
                <a:latin typeface="Arial" panose="020B0604020202020204" pitchFamily="34" charset="0"/>
                <a:cs typeface="Arial" panose="020B0604020202020204" pitchFamily="34" charset="0"/>
              </a:rPr>
              <a:t>, сносу </a:t>
            </a:r>
            <a:r>
              <a:rPr lang="ru-RU" altLang="ru-RU" sz="2200" dirty="0">
                <a:latin typeface="Arial" panose="020B0604020202020204" pitchFamily="34" charset="0"/>
                <a:cs typeface="Arial" panose="020B0604020202020204" pitchFamily="34" charset="0"/>
              </a:rPr>
              <a:t>объекта капитального строительства по каждому такому объекту + </a:t>
            </a:r>
            <a:r>
              <a:rPr lang="ru-RU" altLang="ru-RU" sz="2200" b="1" dirty="0">
                <a:latin typeface="Arial" panose="020B0604020202020204" pitchFamily="34" charset="0"/>
                <a:cs typeface="Arial" panose="020B0604020202020204" pitchFamily="34" charset="0"/>
              </a:rPr>
              <a:t>КЖЦ</a:t>
            </a:r>
            <a:r>
              <a:rPr lang="ru-RU" altLang="ru-RU" sz="2200" dirty="0">
                <a:latin typeface="Arial" panose="020B0604020202020204" pitchFamily="34" charset="0"/>
                <a:cs typeface="Arial" panose="020B0604020202020204" pitchFamily="34" charset="0"/>
              </a:rPr>
              <a:t>;</a:t>
            </a:r>
          </a:p>
          <a:p>
            <a:pPr marL="0" indent="0">
              <a:spcBef>
                <a:spcPts val="600"/>
              </a:spcBef>
              <a:buNone/>
            </a:pPr>
            <a:r>
              <a:rPr lang="ru-RU" altLang="ru-RU" sz="2200" dirty="0">
                <a:latin typeface="Arial" panose="020B0604020202020204" pitchFamily="34" charset="0"/>
                <a:cs typeface="Arial" panose="020B0604020202020204" pitchFamily="34" charset="0"/>
              </a:rPr>
              <a:t>2) о закупке, предусматривающей заключение </a:t>
            </a:r>
            <a:r>
              <a:rPr lang="ru-RU" altLang="ru-RU" sz="2200" dirty="0" err="1">
                <a:latin typeface="Arial" panose="020B0604020202020204" pitchFamily="34" charset="0"/>
                <a:cs typeface="Arial" panose="020B0604020202020204" pitchFamily="34" charset="0"/>
              </a:rPr>
              <a:t>энергосервисного</a:t>
            </a:r>
            <a:r>
              <a:rPr lang="ru-RU" altLang="ru-RU" sz="2200" dirty="0">
                <a:latin typeface="Arial" panose="020B0604020202020204" pitchFamily="34" charset="0"/>
                <a:cs typeface="Arial" panose="020B0604020202020204" pitchFamily="34" charset="0"/>
              </a:rPr>
              <a:t> контракта;</a:t>
            </a:r>
          </a:p>
          <a:p>
            <a:pPr marL="0" indent="0">
              <a:spcBef>
                <a:spcPts val="600"/>
              </a:spcBef>
              <a:buNone/>
            </a:pPr>
            <a:r>
              <a:rPr lang="ru-RU" altLang="ru-RU" sz="2200" dirty="0">
                <a:latin typeface="Arial" panose="020B0604020202020204" pitchFamily="34" charset="0"/>
                <a:cs typeface="Arial" panose="020B0604020202020204" pitchFamily="34" charset="0"/>
              </a:rPr>
              <a:t>3) о каждом </a:t>
            </a:r>
            <a:r>
              <a:rPr lang="ru-RU" altLang="ru-RU" sz="2200" b="1" dirty="0">
                <a:latin typeface="Arial" panose="020B0604020202020204" pitchFamily="34" charset="0"/>
                <a:cs typeface="Arial" panose="020B0604020202020204" pitchFamily="34" charset="0"/>
              </a:rPr>
              <a:t>лоте</a:t>
            </a:r>
            <a:r>
              <a:rPr lang="ru-RU" altLang="ru-RU" sz="2200" dirty="0">
                <a:latin typeface="Arial" panose="020B0604020202020204" pitchFamily="34" charset="0"/>
                <a:cs typeface="Arial" panose="020B0604020202020204" pitchFamily="34" charset="0"/>
              </a:rPr>
              <a:t>, выделяемом в соответствии с Законом № 44-ФЗ (</a:t>
            </a:r>
            <a:r>
              <a:rPr lang="ru-RU" altLang="ru-RU" sz="2200" u="sng" dirty="0">
                <a:latin typeface="Arial" panose="020B0604020202020204" pitchFamily="34" charset="0"/>
                <a:cs typeface="Arial" panose="020B0604020202020204" pitchFamily="34" charset="0"/>
              </a:rPr>
              <a:t>конкурсы</a:t>
            </a:r>
            <a:r>
              <a:rPr lang="ru-RU" altLang="ru-RU" sz="2200" dirty="0">
                <a:latin typeface="Arial" panose="020B0604020202020204" pitchFamily="34" charset="0"/>
                <a:cs typeface="Arial" panose="020B0604020202020204" pitchFamily="34" charset="0"/>
              </a:rPr>
              <a:t>);</a:t>
            </a:r>
          </a:p>
          <a:p>
            <a:pPr marL="0" indent="0">
              <a:spcBef>
                <a:spcPts val="600"/>
              </a:spcBef>
              <a:buNone/>
            </a:pPr>
            <a:r>
              <a:rPr lang="ru-RU" altLang="ru-RU" sz="2200" dirty="0">
                <a:latin typeface="Arial" panose="020B0604020202020204" pitchFamily="34" charset="0"/>
                <a:cs typeface="Arial" panose="020B0604020202020204" pitchFamily="34" charset="0"/>
              </a:rPr>
              <a:t>4) о закупках по пунктам </a:t>
            </a:r>
            <a:r>
              <a:rPr lang="ru-RU" altLang="ru-RU" sz="2200" b="1" dirty="0">
                <a:latin typeface="Arial" panose="020B0604020202020204" pitchFamily="34" charset="0"/>
                <a:cs typeface="Arial" panose="020B0604020202020204" pitchFamily="34" charset="0"/>
              </a:rPr>
              <a:t>4, 5, 23, 26, 33, 42 и 44 </a:t>
            </a:r>
            <a:r>
              <a:rPr lang="ru-RU" altLang="ru-RU" sz="2200" dirty="0">
                <a:latin typeface="Arial" panose="020B0604020202020204" pitchFamily="34" charset="0"/>
                <a:cs typeface="Arial" panose="020B0604020202020204" pitchFamily="34" charset="0"/>
              </a:rPr>
              <a:t>части 1 статьи 93 Закона № 44-ФЗ, в размере годового объема финансового обеспечения соответствующих закупок.</a:t>
            </a:r>
          </a:p>
          <a:p>
            <a:pPr marL="0" indent="0">
              <a:spcBef>
                <a:spcPts val="600"/>
              </a:spcBef>
              <a:buNone/>
            </a:pPr>
            <a:r>
              <a:rPr lang="ru-RU" altLang="ru-RU" sz="2200" dirty="0">
                <a:latin typeface="Arial" panose="020B0604020202020204" pitchFamily="34" charset="0"/>
                <a:cs typeface="Arial" panose="020B0604020202020204" pitchFamily="34" charset="0"/>
              </a:rPr>
              <a:t>5) закупки запросом котировок </a:t>
            </a:r>
            <a:r>
              <a:rPr lang="ru-RU" altLang="ru-RU" sz="2200" b="1" dirty="0">
                <a:latin typeface="Arial" panose="020B0604020202020204" pitchFamily="34" charset="0"/>
                <a:cs typeface="Arial" panose="020B0604020202020204" pitchFamily="34" charset="0"/>
              </a:rPr>
              <a:t>лекарственных препаратов</a:t>
            </a:r>
            <a:r>
              <a:rPr lang="ru-RU" altLang="ru-RU" sz="2200" dirty="0">
                <a:latin typeface="Arial" panose="020B0604020202020204" pitchFamily="34" charset="0"/>
                <a:cs typeface="Arial" panose="020B0604020202020204" pitchFamily="34" charset="0"/>
              </a:rPr>
              <a:t>, необходимых для назначения пациенту по медицинским показаниям (индивидуальная непереносимость, по жизненным показаниям) по решению врачебной комиссии и т.д. </a:t>
            </a:r>
          </a:p>
          <a:p>
            <a:pPr marL="0" indent="0">
              <a:spcBef>
                <a:spcPts val="600"/>
              </a:spcBef>
              <a:buNone/>
            </a:pPr>
            <a:r>
              <a:rPr lang="ru-RU" altLang="ru-RU" sz="2200" dirty="0">
                <a:latin typeface="Arial" panose="020B0604020202020204" pitchFamily="34" charset="0"/>
                <a:cs typeface="Arial" panose="020B0604020202020204" pitchFamily="34" charset="0"/>
              </a:rPr>
              <a:t>5) о закупке, подлежащей общественному обсуждению;</a:t>
            </a:r>
          </a:p>
          <a:p>
            <a:pPr marL="0" indent="0">
              <a:spcBef>
                <a:spcPts val="600"/>
              </a:spcBef>
              <a:buNone/>
            </a:pPr>
            <a:r>
              <a:rPr lang="ru-RU" altLang="ru-RU" sz="2200" dirty="0">
                <a:latin typeface="Arial" panose="020B0604020202020204" pitchFamily="34" charset="0"/>
                <a:cs typeface="Arial" panose="020B0604020202020204" pitchFamily="34" charset="0"/>
              </a:rPr>
              <a:t>6) о закупке на оказание услуг по предоставлению кредита;</a:t>
            </a:r>
          </a:p>
          <a:p>
            <a:pPr marL="0" indent="0">
              <a:spcBef>
                <a:spcPts val="600"/>
              </a:spcBef>
              <a:buNone/>
            </a:pPr>
            <a:r>
              <a:rPr lang="ru-RU" altLang="ru-RU" sz="2200" dirty="0">
                <a:latin typeface="Arial" panose="020B0604020202020204" pitchFamily="34" charset="0"/>
                <a:cs typeface="Arial" panose="020B0604020202020204" pitchFamily="34" charset="0"/>
              </a:rPr>
              <a:t>7) о некоторых закрытых закупках.</a:t>
            </a:r>
          </a:p>
        </p:txBody>
      </p:sp>
    </p:spTree>
    <p:extLst>
      <p:ext uri="{BB962C8B-B14F-4D97-AF65-F5344CB8AC3E}">
        <p14:creationId xmlns:p14="http://schemas.microsoft.com/office/powerpoint/2010/main" val="3819258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Отдельные («особые») закупки</a:t>
            </a:r>
          </a:p>
        </p:txBody>
      </p:sp>
      <p:sp>
        <p:nvSpPr>
          <p:cNvPr id="67587" name="Объект 2"/>
          <p:cNvSpPr>
            <a:spLocks noGrp="1"/>
          </p:cNvSpPr>
          <p:nvPr>
            <p:ph idx="4294967295"/>
          </p:nvPr>
        </p:nvSpPr>
        <p:spPr>
          <a:xfrm>
            <a:off x="504825" y="1566863"/>
            <a:ext cx="11687175" cy="4956175"/>
          </a:xfrm>
          <a:prstGeom prst="rect">
            <a:avLst/>
          </a:prstGeom>
        </p:spPr>
        <p:txBody>
          <a:bodyPr>
            <a:normAutofit/>
          </a:bodyPr>
          <a:lstStyle/>
          <a:p>
            <a:pPr>
              <a:spcBef>
                <a:spcPts val="600"/>
              </a:spcBef>
            </a:pPr>
            <a:r>
              <a:rPr lang="ru-RU" altLang="ru-RU" sz="2400" b="1" dirty="0">
                <a:solidFill>
                  <a:srgbClr val="0000FF"/>
                </a:solidFill>
                <a:latin typeface="Arial" panose="020B0604020202020204" pitchFamily="34" charset="0"/>
                <a:cs typeface="Arial" panose="020B0604020202020204" pitchFamily="34" charset="0"/>
              </a:rPr>
              <a:t>П. 4 ч. 1 ст. 93 </a:t>
            </a:r>
            <a:r>
              <a:rPr lang="ru-RU" altLang="ru-RU" sz="2400" dirty="0">
                <a:solidFill>
                  <a:srgbClr val="0000FF"/>
                </a:solidFill>
                <a:latin typeface="Arial" panose="020B0604020202020204" pitchFamily="34" charset="0"/>
                <a:cs typeface="Arial" panose="020B0604020202020204" pitchFamily="34" charset="0"/>
              </a:rPr>
              <a:t>– закупка до 600 </a:t>
            </a:r>
            <a:r>
              <a:rPr lang="ru-RU" altLang="ru-RU" sz="2400" dirty="0" err="1">
                <a:solidFill>
                  <a:srgbClr val="0000FF"/>
                </a:solidFill>
                <a:latin typeface="Arial" panose="020B0604020202020204" pitchFamily="34" charset="0"/>
                <a:cs typeface="Arial" panose="020B0604020202020204" pitchFamily="34" charset="0"/>
              </a:rPr>
              <a:t>т.р</a:t>
            </a:r>
            <a:r>
              <a:rPr lang="ru-RU" altLang="ru-RU" sz="2400" dirty="0">
                <a:solidFill>
                  <a:srgbClr val="0000FF"/>
                </a:solidFill>
                <a:latin typeface="Arial" panose="020B0604020202020204" pitchFamily="34" charset="0"/>
                <a:cs typeface="Arial" panose="020B0604020202020204" pitchFamily="34" charset="0"/>
              </a:rPr>
              <a:t>. в пределах 2 млн. или 10% (50 млн.)</a:t>
            </a:r>
          </a:p>
          <a:p>
            <a:pPr>
              <a:spcBef>
                <a:spcPts val="600"/>
              </a:spcBef>
            </a:pPr>
            <a:r>
              <a:rPr lang="ru-RU" altLang="ru-RU" sz="2400" b="1" dirty="0">
                <a:solidFill>
                  <a:srgbClr val="0000FF"/>
                </a:solidFill>
                <a:latin typeface="Arial" panose="020B0604020202020204" pitchFamily="34" charset="0"/>
                <a:cs typeface="Arial" panose="020B0604020202020204" pitchFamily="34" charset="0"/>
              </a:rPr>
              <a:t>П. 5 ч. 1 ст. 93 </a:t>
            </a:r>
            <a:r>
              <a:rPr lang="ru-RU" altLang="ru-RU" sz="2400" dirty="0">
                <a:solidFill>
                  <a:srgbClr val="0000FF"/>
                </a:solidFill>
                <a:latin typeface="Arial" panose="020B0604020202020204" pitchFamily="34" charset="0"/>
                <a:cs typeface="Arial" panose="020B0604020202020204" pitchFamily="34" charset="0"/>
              </a:rPr>
              <a:t>– закупка до 600 </a:t>
            </a:r>
            <a:r>
              <a:rPr lang="ru-RU" altLang="ru-RU" sz="2400" dirty="0" err="1">
                <a:solidFill>
                  <a:srgbClr val="0000FF"/>
                </a:solidFill>
                <a:latin typeface="Arial" panose="020B0604020202020204" pitchFamily="34" charset="0"/>
                <a:cs typeface="Arial" panose="020B0604020202020204" pitchFamily="34" charset="0"/>
              </a:rPr>
              <a:t>т.р</a:t>
            </a:r>
            <a:r>
              <a:rPr lang="ru-RU" altLang="ru-RU" sz="2400" dirty="0">
                <a:solidFill>
                  <a:srgbClr val="0000FF"/>
                </a:solidFill>
                <a:latin typeface="Arial" panose="020B0604020202020204" pitchFamily="34" charset="0"/>
                <a:cs typeface="Arial" panose="020B0604020202020204" pitchFamily="34" charset="0"/>
              </a:rPr>
              <a:t>. в пределах 5 млн. или 50% (30 млн.)</a:t>
            </a:r>
          </a:p>
          <a:p>
            <a:pPr>
              <a:spcBef>
                <a:spcPts val="600"/>
              </a:spcBef>
            </a:pPr>
            <a:r>
              <a:rPr lang="ru-RU" altLang="ru-RU" sz="2400" b="1" dirty="0">
                <a:solidFill>
                  <a:srgbClr val="0000FF"/>
                </a:solidFill>
                <a:latin typeface="Arial" panose="020B0604020202020204" pitchFamily="34" charset="0"/>
                <a:cs typeface="Arial" panose="020B0604020202020204" pitchFamily="34" charset="0"/>
              </a:rPr>
              <a:t>П. 23 ч. 1 ст. 93 </a:t>
            </a:r>
            <a:r>
              <a:rPr lang="ru-RU" altLang="ru-RU" sz="2400" dirty="0">
                <a:solidFill>
                  <a:srgbClr val="0000FF"/>
                </a:solidFill>
                <a:latin typeface="Arial" panose="020B0604020202020204" pitchFamily="34" charset="0"/>
                <a:cs typeface="Arial" panose="020B0604020202020204" pitchFamily="34" charset="0"/>
              </a:rPr>
              <a:t>- услуги по содержанию и ремонту, коммуналка и т.п. нежилых помещений, переданных в безвозмездное пользование или оперативное управление заказчику</a:t>
            </a:r>
          </a:p>
          <a:p>
            <a:pPr>
              <a:spcBef>
                <a:spcPts val="600"/>
              </a:spcBef>
            </a:pPr>
            <a:r>
              <a:rPr lang="ru-RU" altLang="ru-RU" sz="2400" b="1" dirty="0">
                <a:solidFill>
                  <a:srgbClr val="0000FF"/>
                </a:solidFill>
                <a:latin typeface="Arial" panose="020B0604020202020204" pitchFamily="34" charset="0"/>
                <a:cs typeface="Arial" panose="020B0604020202020204" pitchFamily="34" charset="0"/>
              </a:rPr>
              <a:t>П. 26 ч. 1 ст. 93 </a:t>
            </a:r>
            <a:r>
              <a:rPr lang="ru-RU" altLang="ru-RU" sz="2400" dirty="0">
                <a:solidFill>
                  <a:srgbClr val="0000FF"/>
                </a:solidFill>
                <a:latin typeface="Arial" panose="020B0604020202020204" pitchFamily="34" charset="0"/>
                <a:cs typeface="Arial" panose="020B0604020202020204" pitchFamily="34" charset="0"/>
              </a:rPr>
              <a:t>– командировки, культурные мероприятия</a:t>
            </a:r>
          </a:p>
          <a:p>
            <a:pPr>
              <a:spcBef>
                <a:spcPts val="600"/>
              </a:spcBef>
            </a:pPr>
            <a:r>
              <a:rPr lang="ru-RU" altLang="ru-RU" sz="2400" b="1" dirty="0">
                <a:latin typeface="Arial" panose="020B0604020202020204" pitchFamily="34" charset="0"/>
                <a:cs typeface="Arial" panose="020B0604020202020204" pitchFamily="34" charset="0"/>
              </a:rPr>
              <a:t>П. 33 ч. 1 ст. 93 </a:t>
            </a:r>
            <a:r>
              <a:rPr lang="ru-RU" altLang="ru-RU" sz="2400" dirty="0">
                <a:latin typeface="Arial" panose="020B0604020202020204" pitchFamily="34" charset="0"/>
                <a:cs typeface="Arial" panose="020B0604020202020204" pitchFamily="34" charset="0"/>
              </a:rPr>
              <a:t>- преподавательские услуги, услуги экскурсовода (гида) физическими лицами</a:t>
            </a:r>
          </a:p>
          <a:p>
            <a:pPr>
              <a:spcBef>
                <a:spcPts val="600"/>
              </a:spcBef>
            </a:pPr>
            <a:r>
              <a:rPr lang="ru-RU" altLang="ru-RU" sz="2400" b="1" dirty="0">
                <a:latin typeface="Arial" panose="020B0604020202020204" pitchFamily="34" charset="0"/>
                <a:cs typeface="Arial" panose="020B0604020202020204" pitchFamily="34" charset="0"/>
              </a:rPr>
              <a:t>П. 42 ч. 1 ст. 93 </a:t>
            </a:r>
            <a:r>
              <a:rPr lang="ru-RU" altLang="ru-RU" sz="2400" dirty="0">
                <a:latin typeface="Arial" panose="020B0604020202020204" pitchFamily="34" charset="0"/>
                <a:cs typeface="Arial" panose="020B0604020202020204" pitchFamily="34" charset="0"/>
              </a:rPr>
              <a:t>– Росстат (сбор и обработка статистики)</a:t>
            </a:r>
          </a:p>
          <a:p>
            <a:pPr>
              <a:spcBef>
                <a:spcPts val="600"/>
              </a:spcBef>
            </a:pPr>
            <a:r>
              <a:rPr lang="ru-RU" altLang="ru-RU" sz="2400" b="1" dirty="0">
                <a:latin typeface="Arial" panose="020B0604020202020204" pitchFamily="34" charset="0"/>
                <a:cs typeface="Arial" panose="020B0604020202020204" pitchFamily="34" charset="0"/>
              </a:rPr>
              <a:t>П. 44 ч. 1 ст. 93 </a:t>
            </a:r>
            <a:r>
              <a:rPr lang="ru-RU" altLang="ru-RU" sz="2400" dirty="0">
                <a:latin typeface="Arial" panose="020B0604020202020204" pitchFamily="34" charset="0"/>
                <a:cs typeface="Arial" panose="020B0604020202020204" pitchFamily="34" charset="0"/>
              </a:rPr>
              <a:t>– доступ к иностранным базам данных</a:t>
            </a:r>
          </a:p>
          <a:p>
            <a:pPr>
              <a:spcBef>
                <a:spcPts val="600"/>
              </a:spcBef>
            </a:pPr>
            <a:endParaRPr lang="ru-RU" alt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1034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Отдельные закупки</a:t>
            </a:r>
          </a:p>
        </p:txBody>
      </p:sp>
      <p:pic>
        <p:nvPicPr>
          <p:cNvPr id="2" name="Рисунок 1"/>
          <p:cNvPicPr>
            <a:picLocks noChangeAspect="1"/>
          </p:cNvPicPr>
          <p:nvPr/>
        </p:nvPicPr>
        <p:blipFill>
          <a:blip r:embed="rId2"/>
          <a:stretch>
            <a:fillRect/>
          </a:stretch>
        </p:blipFill>
        <p:spPr>
          <a:xfrm>
            <a:off x="563519" y="1199408"/>
            <a:ext cx="3295961" cy="5244131"/>
          </a:xfrm>
          <a:prstGeom prst="rect">
            <a:avLst/>
          </a:prstGeom>
        </p:spPr>
      </p:pic>
      <p:pic>
        <p:nvPicPr>
          <p:cNvPr id="3" name="Рисунок 2"/>
          <p:cNvPicPr>
            <a:picLocks noChangeAspect="1"/>
          </p:cNvPicPr>
          <p:nvPr/>
        </p:nvPicPr>
        <p:blipFill>
          <a:blip r:embed="rId3"/>
          <a:stretch>
            <a:fillRect/>
          </a:stretch>
        </p:blipFill>
        <p:spPr>
          <a:xfrm>
            <a:off x="7786626" y="1252621"/>
            <a:ext cx="1676895" cy="5055345"/>
          </a:xfrm>
          <a:prstGeom prst="rect">
            <a:avLst/>
          </a:prstGeom>
        </p:spPr>
      </p:pic>
      <p:pic>
        <p:nvPicPr>
          <p:cNvPr id="4" name="Рисунок 3"/>
          <p:cNvPicPr>
            <a:picLocks noChangeAspect="1"/>
          </p:cNvPicPr>
          <p:nvPr/>
        </p:nvPicPr>
        <p:blipFill>
          <a:blip r:embed="rId4"/>
          <a:stretch>
            <a:fillRect/>
          </a:stretch>
        </p:blipFill>
        <p:spPr>
          <a:xfrm>
            <a:off x="9630888" y="1199407"/>
            <a:ext cx="2053319" cy="5108559"/>
          </a:xfrm>
          <a:prstGeom prst="rect">
            <a:avLst/>
          </a:prstGeom>
        </p:spPr>
      </p:pic>
      <p:sp>
        <p:nvSpPr>
          <p:cNvPr id="5" name="TextBox 4"/>
          <p:cNvSpPr txBox="1"/>
          <p:nvPr/>
        </p:nvSpPr>
        <p:spPr>
          <a:xfrm>
            <a:off x="4001984" y="1365663"/>
            <a:ext cx="3574473"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ru-RU" altLang="ru-RU" sz="24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графы </a:t>
            </a:r>
            <a:r>
              <a:rPr kumimoji="0" lang="ru-RU" altLang="ru-RU" sz="2400" b="1" i="1"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3, 4, 12, 14 </a:t>
            </a:r>
            <a:r>
              <a:rPr kumimoji="0" lang="ru-RU" altLang="ru-RU" sz="24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раздела 2 ПГ не заполняются</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ru-RU" altLang="ru-RU" sz="2400" b="0" i="1"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ru-RU" altLang="ru-RU" sz="2400" b="0" i="1"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В качестве наименования объекта закупки </a:t>
            </a:r>
            <a:r>
              <a:rPr kumimoji="0" lang="ru-RU" altLang="ru-RU" sz="24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указывается </a:t>
            </a:r>
            <a:r>
              <a:rPr kumimoji="0" lang="ru-RU" altLang="ru-RU" sz="2400" b="0" i="1"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положение Закона № 44-ФЗ</a:t>
            </a:r>
            <a:r>
              <a:rPr kumimoji="0" lang="ru-RU" altLang="ru-RU" sz="24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являющееся основанием для осуществления закупок</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Прямоугольник 5"/>
          <p:cNvSpPr/>
          <p:nvPr/>
        </p:nvSpPr>
        <p:spPr>
          <a:xfrm>
            <a:off x="2729552" y="1746913"/>
            <a:ext cx="1009935" cy="10781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76369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Пример занесения позиции по 5-1-93</a:t>
            </a:r>
          </a:p>
        </p:txBody>
      </p:sp>
      <p:pic>
        <p:nvPicPr>
          <p:cNvPr id="3" name="Рисунок 2"/>
          <p:cNvPicPr>
            <a:picLocks noChangeAspect="1"/>
          </p:cNvPicPr>
          <p:nvPr/>
        </p:nvPicPr>
        <p:blipFill>
          <a:blip r:embed="rId2"/>
          <a:stretch>
            <a:fillRect/>
          </a:stretch>
        </p:blipFill>
        <p:spPr>
          <a:xfrm>
            <a:off x="151101" y="1761815"/>
            <a:ext cx="11972508" cy="3867089"/>
          </a:xfrm>
          <a:prstGeom prst="rect">
            <a:avLst/>
          </a:prstGeom>
        </p:spPr>
      </p:pic>
    </p:spTree>
    <p:extLst>
      <p:ext uri="{BB962C8B-B14F-4D97-AF65-F5344CB8AC3E}">
        <p14:creationId xmlns:p14="http://schemas.microsoft.com/office/powerpoint/2010/main" val="3528981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Как заполнить финансирование на 3 года</a:t>
            </a:r>
          </a:p>
        </p:txBody>
      </p:sp>
      <p:pic>
        <p:nvPicPr>
          <p:cNvPr id="3" name="Рисунок 2"/>
          <p:cNvPicPr>
            <a:picLocks noChangeAspect="1"/>
          </p:cNvPicPr>
          <p:nvPr/>
        </p:nvPicPr>
        <p:blipFill>
          <a:blip r:embed="rId2"/>
          <a:stretch>
            <a:fillRect/>
          </a:stretch>
        </p:blipFill>
        <p:spPr>
          <a:xfrm>
            <a:off x="2272945" y="1288503"/>
            <a:ext cx="7645316" cy="5503574"/>
          </a:xfrm>
          <a:prstGeom prst="rect">
            <a:avLst/>
          </a:prstGeom>
        </p:spPr>
      </p:pic>
    </p:spTree>
    <p:extLst>
      <p:ext uri="{BB962C8B-B14F-4D97-AF65-F5344CB8AC3E}">
        <p14:creationId xmlns:p14="http://schemas.microsoft.com/office/powerpoint/2010/main" val="4089051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Пример нескольких кодов ОКПД 2</a:t>
            </a:r>
          </a:p>
        </p:txBody>
      </p:sp>
      <p:pic>
        <p:nvPicPr>
          <p:cNvPr id="4" name="Рисунок 3"/>
          <p:cNvPicPr>
            <a:picLocks noChangeAspect="1"/>
          </p:cNvPicPr>
          <p:nvPr/>
        </p:nvPicPr>
        <p:blipFill>
          <a:blip r:embed="rId2"/>
          <a:stretch>
            <a:fillRect/>
          </a:stretch>
        </p:blipFill>
        <p:spPr>
          <a:xfrm>
            <a:off x="339633" y="1365663"/>
            <a:ext cx="11712236" cy="5379521"/>
          </a:xfrm>
          <a:prstGeom prst="rect">
            <a:avLst/>
          </a:prstGeom>
        </p:spPr>
      </p:pic>
    </p:spTree>
    <p:extLst>
      <p:ext uri="{BB962C8B-B14F-4D97-AF65-F5344CB8AC3E}">
        <p14:creationId xmlns:p14="http://schemas.microsoft.com/office/powerpoint/2010/main" val="2337044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algn="ctr" eaLnBrk="1" hangingPunct="1"/>
            <a:r>
              <a:rPr lang="ru-RU" altLang="ru-RU" b="1" dirty="0"/>
              <a:t>Для чего вы контролируете заказчиков?</a:t>
            </a:r>
          </a:p>
        </p:txBody>
      </p:sp>
      <p:sp>
        <p:nvSpPr>
          <p:cNvPr id="14339" name="Rectangle 3"/>
          <p:cNvSpPr>
            <a:spLocks noGrp="1" noChangeArrowheads="1"/>
          </p:cNvSpPr>
          <p:nvPr>
            <p:ph type="body" idx="4294967295"/>
          </p:nvPr>
        </p:nvSpPr>
        <p:spPr>
          <a:xfrm>
            <a:off x="274320" y="1623436"/>
            <a:ext cx="11679067" cy="4918680"/>
          </a:xfrm>
          <a:prstGeom prst="rect">
            <a:avLst/>
          </a:prstGeom>
        </p:spPr>
        <p:txBody>
          <a:bodyPr>
            <a:normAutofit/>
          </a:bodyPr>
          <a:lstStyle/>
          <a:p>
            <a:pPr eaLnBrk="1" hangingPunct="1"/>
            <a:r>
              <a:rPr lang="ru-RU" altLang="ru-RU" sz="3600" dirty="0"/>
              <a:t>Чтобы наказать?</a:t>
            </a:r>
          </a:p>
          <a:p>
            <a:pPr eaLnBrk="1" hangingPunct="1"/>
            <a:r>
              <a:rPr lang="ru-RU" altLang="ru-RU" sz="3600" dirty="0"/>
              <a:t>Чтобы выявить и исправить нарушения?</a:t>
            </a:r>
          </a:p>
          <a:p>
            <a:pPr eaLnBrk="1" hangingPunct="1"/>
            <a:r>
              <a:rPr lang="ru-RU" altLang="ru-RU" sz="3600" dirty="0"/>
              <a:t>Чтобы устранить последствия нарушений?</a:t>
            </a:r>
          </a:p>
          <a:p>
            <a:pPr eaLnBrk="1" hangingPunct="1"/>
            <a:r>
              <a:rPr lang="ru-RU" altLang="ru-RU" sz="3600" dirty="0"/>
              <a:t>Чтобы нарушений не было (профилактика)?</a:t>
            </a:r>
          </a:p>
          <a:p>
            <a:pPr marL="0" indent="0" eaLnBrk="1" hangingPunct="1">
              <a:buNone/>
            </a:pPr>
            <a:r>
              <a:rPr lang="ru-RU" altLang="ru-RU" sz="3600" dirty="0"/>
              <a:t>…</a:t>
            </a:r>
          </a:p>
          <a:p>
            <a:pPr marL="0" indent="0" eaLnBrk="1" hangingPunct="1">
              <a:buNone/>
            </a:pPr>
            <a:r>
              <a:rPr lang="ru-RU" altLang="ru-RU" sz="3600" dirty="0"/>
              <a:t>Цель проверок: профилактика</a:t>
            </a:r>
          </a:p>
          <a:p>
            <a:pPr marL="0" indent="0" eaLnBrk="1" hangingPunct="1">
              <a:buNone/>
            </a:pPr>
            <a:r>
              <a:rPr lang="ru-RU" altLang="ru-RU" sz="3600" dirty="0"/>
              <a:t>Нарушение = «контролёр недоработал»</a:t>
            </a:r>
          </a:p>
        </p:txBody>
      </p:sp>
    </p:spTree>
    <p:extLst>
      <p:ext uri="{BB962C8B-B14F-4D97-AF65-F5344CB8AC3E}">
        <p14:creationId xmlns:p14="http://schemas.microsoft.com/office/powerpoint/2010/main" val="3359280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Пример нескольких кодов ОКПД 2</a:t>
            </a:r>
          </a:p>
        </p:txBody>
      </p:sp>
      <p:pic>
        <p:nvPicPr>
          <p:cNvPr id="3" name="Рисунок 2"/>
          <p:cNvPicPr>
            <a:picLocks noChangeAspect="1"/>
          </p:cNvPicPr>
          <p:nvPr/>
        </p:nvPicPr>
        <p:blipFill>
          <a:blip r:embed="rId2"/>
          <a:stretch>
            <a:fillRect/>
          </a:stretch>
        </p:blipFill>
        <p:spPr>
          <a:xfrm>
            <a:off x="1305209" y="1365663"/>
            <a:ext cx="9580788" cy="5401469"/>
          </a:xfrm>
          <a:prstGeom prst="rect">
            <a:avLst/>
          </a:prstGeom>
        </p:spPr>
      </p:pic>
    </p:spTree>
    <p:extLst>
      <p:ext uri="{BB962C8B-B14F-4D97-AF65-F5344CB8AC3E}">
        <p14:creationId xmlns:p14="http://schemas.microsoft.com/office/powerpoint/2010/main" val="314065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Пример детализации КВР/КБК</a:t>
            </a:r>
          </a:p>
        </p:txBody>
      </p:sp>
      <p:pic>
        <p:nvPicPr>
          <p:cNvPr id="2" name="Рисунок 1"/>
          <p:cNvPicPr>
            <a:picLocks noChangeAspect="1"/>
          </p:cNvPicPr>
          <p:nvPr/>
        </p:nvPicPr>
        <p:blipFill>
          <a:blip r:embed="rId2"/>
          <a:stretch>
            <a:fillRect/>
          </a:stretch>
        </p:blipFill>
        <p:spPr>
          <a:xfrm>
            <a:off x="909637" y="1481816"/>
            <a:ext cx="10363880" cy="5203991"/>
          </a:xfrm>
          <a:prstGeom prst="rect">
            <a:avLst/>
          </a:prstGeom>
        </p:spPr>
      </p:pic>
    </p:spTree>
    <p:extLst>
      <p:ext uri="{BB962C8B-B14F-4D97-AF65-F5344CB8AC3E}">
        <p14:creationId xmlns:p14="http://schemas.microsoft.com/office/powerpoint/2010/main" val="3200516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Формирование ИКЗ</a:t>
            </a:r>
          </a:p>
        </p:txBody>
      </p:sp>
      <p:sp>
        <p:nvSpPr>
          <p:cNvPr id="67587" name="Объект 2"/>
          <p:cNvSpPr>
            <a:spLocks noGrp="1"/>
          </p:cNvSpPr>
          <p:nvPr>
            <p:ph idx="4294967295"/>
          </p:nvPr>
        </p:nvSpPr>
        <p:spPr>
          <a:xfrm>
            <a:off x="504825" y="1443038"/>
            <a:ext cx="11687175" cy="5265737"/>
          </a:xfrm>
          <a:prstGeom prst="rect">
            <a:avLst/>
          </a:prstGeom>
        </p:spPr>
        <p:txBody>
          <a:bodyPr>
            <a:normAutofit fontScale="92500" lnSpcReduction="10000"/>
          </a:bodyPr>
          <a:lstStyle/>
          <a:p>
            <a:pPr marL="0" indent="0">
              <a:spcBef>
                <a:spcPts val="600"/>
              </a:spcBef>
              <a:buNone/>
            </a:pPr>
            <a:r>
              <a:rPr lang="ru-RU" altLang="ru-RU" sz="3200" dirty="0">
                <a:latin typeface="Arial" panose="020B0604020202020204" pitchFamily="34" charset="0"/>
                <a:cs typeface="Arial" panose="020B0604020202020204" pitchFamily="34" charset="0"/>
              </a:rPr>
              <a:t>ИКЗ соответствует одной закупке (одному лоту), за исключением закупок, осуществляемых в соответствии с пунктами 4, 5, 23, 42 и 44 части 1 статьи 93.</a:t>
            </a:r>
          </a:p>
          <a:p>
            <a:pPr marL="0" indent="0">
              <a:spcBef>
                <a:spcPts val="600"/>
              </a:spcBef>
              <a:buNone/>
            </a:pPr>
            <a:endParaRPr lang="ru-RU" altLang="ru-RU" sz="3200" dirty="0">
              <a:latin typeface="Arial" panose="020B0604020202020204" pitchFamily="34" charset="0"/>
              <a:cs typeface="Arial" panose="020B0604020202020204" pitchFamily="34" charset="0"/>
            </a:endParaRPr>
          </a:p>
          <a:p>
            <a:pPr marL="0" indent="0">
              <a:spcBef>
                <a:spcPts val="600"/>
              </a:spcBef>
              <a:buNone/>
            </a:pPr>
            <a:r>
              <a:rPr lang="ru-RU" altLang="ru-RU" sz="3200" dirty="0">
                <a:latin typeface="Arial" panose="020B0604020202020204" pitchFamily="34" charset="0"/>
                <a:cs typeface="Arial" panose="020B0604020202020204" pitchFamily="34" charset="0"/>
              </a:rPr>
              <a:t>ИКЗ большей частью формируется автоматически, но нужно обратить внимание на:</a:t>
            </a:r>
          </a:p>
          <a:p>
            <a:pPr>
              <a:spcBef>
                <a:spcPts val="600"/>
              </a:spcBef>
            </a:pPr>
            <a:r>
              <a:rPr lang="ru-RU" altLang="ru-RU" dirty="0">
                <a:solidFill>
                  <a:srgbClr val="0000FF"/>
                </a:solidFill>
                <a:latin typeface="Arial" panose="020B0604020202020204" pitchFamily="34" charset="0"/>
                <a:cs typeface="Arial" panose="020B0604020202020204" pitchFamily="34" charset="0"/>
              </a:rPr>
              <a:t>Последние 3 цифры (КВР) – когда можно «000»: </a:t>
            </a:r>
          </a:p>
          <a:p>
            <a:pPr>
              <a:spcBef>
                <a:spcPts val="600"/>
              </a:spcBef>
              <a:buFontTx/>
              <a:buChar char="-"/>
            </a:pPr>
            <a:r>
              <a:rPr lang="ru-RU" altLang="ru-RU" dirty="0">
                <a:latin typeface="Arial" panose="020B0604020202020204" pitchFamily="34" charset="0"/>
                <a:cs typeface="Arial" panose="020B0604020202020204" pitchFamily="34" charset="0"/>
              </a:rPr>
              <a:t>бюджетные и автономные учреждения, </a:t>
            </a:r>
            <a:r>
              <a:rPr lang="ru-RU" altLang="ru-RU" dirty="0" err="1">
                <a:latin typeface="Arial" panose="020B0604020202020204" pitchFamily="34" charset="0"/>
                <a:cs typeface="Arial" panose="020B0604020202020204" pitchFamily="34" charset="0"/>
              </a:rPr>
              <a:t>УПы</a:t>
            </a:r>
            <a:r>
              <a:rPr lang="ru-RU" altLang="ru-RU" dirty="0">
                <a:latin typeface="Arial" panose="020B0604020202020204" pitchFamily="34" charset="0"/>
                <a:cs typeface="Arial" panose="020B0604020202020204" pitchFamily="34" charset="0"/>
              </a:rPr>
              <a:t>;</a:t>
            </a:r>
          </a:p>
          <a:p>
            <a:pPr>
              <a:spcBef>
                <a:spcPts val="600"/>
              </a:spcBef>
              <a:buFontTx/>
              <a:buChar char="-"/>
            </a:pPr>
            <a:r>
              <a:rPr lang="ru-RU" altLang="ru-RU" dirty="0">
                <a:latin typeface="Arial" panose="020B0604020202020204" pitchFamily="34" charset="0"/>
                <a:cs typeface="Arial" panose="020B0604020202020204" pitchFamily="34" charset="0"/>
              </a:rPr>
              <a:t>закупка ТРУ по нескольким КВР.</a:t>
            </a:r>
          </a:p>
          <a:p>
            <a:pPr>
              <a:spcBef>
                <a:spcPts val="600"/>
              </a:spcBef>
            </a:pPr>
            <a:r>
              <a:rPr lang="ru-RU" altLang="ru-RU" dirty="0">
                <a:solidFill>
                  <a:srgbClr val="0000FF"/>
                </a:solidFill>
                <a:latin typeface="Arial" panose="020B0604020202020204" pitchFamily="34" charset="0"/>
                <a:cs typeface="Arial" panose="020B0604020202020204" pitchFamily="34" charset="0"/>
              </a:rPr>
              <a:t>Предпоследние 4 цифры (ОКПД 2) – когда можно «0000»: </a:t>
            </a:r>
          </a:p>
          <a:p>
            <a:pPr>
              <a:spcBef>
                <a:spcPts val="600"/>
              </a:spcBef>
              <a:buFontTx/>
              <a:buChar char="-"/>
            </a:pPr>
            <a:r>
              <a:rPr lang="ru-RU" altLang="ru-RU" dirty="0" err="1">
                <a:latin typeface="Arial" panose="020B0604020202020204" pitchFamily="34" charset="0"/>
                <a:cs typeface="Arial" panose="020B0604020202020204" pitchFamily="34" charset="0"/>
              </a:rPr>
              <a:t>п.п</a:t>
            </a:r>
            <a:r>
              <a:rPr lang="ru-RU" altLang="ru-RU" dirty="0">
                <a:latin typeface="Arial" panose="020B0604020202020204" pitchFamily="34" charset="0"/>
                <a:cs typeface="Arial" panose="020B0604020202020204" pitchFamily="34" charset="0"/>
              </a:rPr>
              <a:t>. 4, 5, </a:t>
            </a:r>
            <a:r>
              <a:rPr lang="ru-RU" altLang="ru-RU" dirty="0">
                <a:solidFill>
                  <a:srgbClr val="FF0000"/>
                </a:solidFill>
                <a:latin typeface="Arial" panose="020B0604020202020204" pitchFamily="34" charset="0"/>
                <a:cs typeface="Arial" panose="020B0604020202020204" pitchFamily="34" charset="0"/>
              </a:rPr>
              <a:t>23</a:t>
            </a:r>
            <a:r>
              <a:rPr lang="ru-RU" altLang="ru-RU" dirty="0">
                <a:latin typeface="Arial" panose="020B0604020202020204" pitchFamily="34" charset="0"/>
                <a:cs typeface="Arial" panose="020B0604020202020204" pitchFamily="34" charset="0"/>
              </a:rPr>
              <a:t>, 26, 33, 42, 44 ст. 93; </a:t>
            </a:r>
          </a:p>
          <a:p>
            <a:pPr>
              <a:spcBef>
                <a:spcPts val="600"/>
              </a:spcBef>
              <a:buFontTx/>
              <a:buChar char="-"/>
            </a:pPr>
            <a:r>
              <a:rPr lang="ru-RU" altLang="ru-RU" dirty="0">
                <a:latin typeface="Arial" panose="020B0604020202020204" pitchFamily="34" charset="0"/>
                <a:cs typeface="Arial" panose="020B0604020202020204" pitchFamily="34" charset="0"/>
              </a:rPr>
              <a:t>несколько кодов ОКПД 2. </a:t>
            </a:r>
          </a:p>
          <a:p>
            <a:pPr marL="0" indent="0" algn="r">
              <a:spcBef>
                <a:spcPts val="600"/>
              </a:spcBef>
              <a:buNone/>
            </a:pPr>
            <a:r>
              <a:rPr lang="ru-RU" altLang="ru-RU" sz="2400" dirty="0">
                <a:solidFill>
                  <a:srgbClr val="FF0000"/>
                </a:solidFill>
                <a:latin typeface="Arial" panose="020B0604020202020204" pitchFamily="34" charset="0"/>
                <a:cs typeface="Arial" panose="020B0604020202020204" pitchFamily="34" charset="0"/>
              </a:rPr>
              <a:t>Приказ Минфина от 10.04.2019 № 55н</a:t>
            </a:r>
          </a:p>
        </p:txBody>
      </p:sp>
    </p:spTree>
    <p:extLst>
      <p:ext uri="{BB962C8B-B14F-4D97-AF65-F5344CB8AC3E}">
        <p14:creationId xmlns:p14="http://schemas.microsoft.com/office/powerpoint/2010/main" val="4263881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Формирование ИКЗ</a:t>
            </a:r>
          </a:p>
        </p:txBody>
      </p:sp>
      <p:sp>
        <p:nvSpPr>
          <p:cNvPr id="67587" name="Объект 2"/>
          <p:cNvSpPr>
            <a:spLocks noGrp="1"/>
          </p:cNvSpPr>
          <p:nvPr>
            <p:ph idx="4294967295"/>
          </p:nvPr>
        </p:nvSpPr>
        <p:spPr>
          <a:xfrm>
            <a:off x="504825" y="1566863"/>
            <a:ext cx="11687175" cy="4103687"/>
          </a:xfrm>
          <a:prstGeom prst="rect">
            <a:avLst/>
          </a:prstGeom>
        </p:spPr>
        <p:txBody>
          <a:bodyPr>
            <a:normAutofit/>
          </a:bodyPr>
          <a:lstStyle/>
          <a:p>
            <a:pPr>
              <a:spcBef>
                <a:spcPts val="600"/>
              </a:spcBef>
            </a:pPr>
            <a:r>
              <a:rPr lang="ru-RU" altLang="ru-RU" dirty="0">
                <a:solidFill>
                  <a:srgbClr val="0000FF"/>
                </a:solidFill>
                <a:latin typeface="Arial" panose="020B0604020202020204" pitchFamily="34" charset="0"/>
                <a:cs typeface="Arial" panose="020B0604020202020204" pitchFamily="34" charset="0"/>
              </a:rPr>
              <a:t>1.2</a:t>
            </a:r>
            <a:r>
              <a:rPr lang="ru-RU" altLang="ru-RU" dirty="0">
                <a:latin typeface="Arial" panose="020B0604020202020204" pitchFamily="34" charset="0"/>
                <a:cs typeface="Arial" panose="020B0604020202020204" pitchFamily="34" charset="0"/>
              </a:rPr>
              <a:t>-</a:t>
            </a:r>
            <a:r>
              <a:rPr lang="ru-RU" altLang="ru-RU" dirty="0">
                <a:solidFill>
                  <a:srgbClr val="C00000"/>
                </a:solidFill>
                <a:latin typeface="Arial" panose="020B0604020202020204" pitchFamily="34" charset="0"/>
                <a:cs typeface="Arial" panose="020B0604020202020204" pitchFamily="34" charset="0"/>
              </a:rPr>
              <a:t>3.4.5.6.7.8.9.10.11.12.13.14.15.16.17.18.19.20.21.22</a:t>
            </a:r>
            <a:r>
              <a:rPr lang="ru-RU" altLang="ru-RU" dirty="0">
                <a:latin typeface="Arial" panose="020B0604020202020204" pitchFamily="34" charset="0"/>
                <a:cs typeface="Arial" panose="020B0604020202020204" pitchFamily="34" charset="0"/>
              </a:rPr>
              <a:t>-23.24.25.26-</a:t>
            </a:r>
            <a:r>
              <a:rPr lang="ru-RU" altLang="ru-RU" dirty="0">
                <a:solidFill>
                  <a:srgbClr val="00B050"/>
                </a:solidFill>
                <a:latin typeface="Arial" panose="020B0604020202020204" pitchFamily="34" charset="0"/>
                <a:cs typeface="Arial" panose="020B0604020202020204" pitchFamily="34" charset="0"/>
              </a:rPr>
              <a:t>27.28.29</a:t>
            </a:r>
            <a:r>
              <a:rPr lang="ru-RU" altLang="ru-RU" dirty="0">
                <a:latin typeface="Arial" panose="020B0604020202020204" pitchFamily="34" charset="0"/>
                <a:cs typeface="Arial" panose="020B0604020202020204" pitchFamily="34" charset="0"/>
              </a:rPr>
              <a:t>-</a:t>
            </a:r>
            <a:r>
              <a:rPr lang="ru-RU" altLang="ru-RU" dirty="0">
                <a:solidFill>
                  <a:srgbClr val="FFC000"/>
                </a:solidFill>
                <a:latin typeface="Arial" panose="020B0604020202020204" pitchFamily="34" charset="0"/>
                <a:cs typeface="Arial" panose="020B0604020202020204" pitchFamily="34" charset="0"/>
              </a:rPr>
              <a:t>30.31.32.33</a:t>
            </a:r>
            <a:r>
              <a:rPr lang="ru-RU" altLang="ru-RU" dirty="0">
                <a:latin typeface="Arial" panose="020B0604020202020204" pitchFamily="34" charset="0"/>
                <a:cs typeface="Arial" panose="020B0604020202020204" pitchFamily="34" charset="0"/>
              </a:rPr>
              <a:t>-</a:t>
            </a:r>
            <a:r>
              <a:rPr lang="ru-RU" altLang="ru-RU" dirty="0">
                <a:solidFill>
                  <a:srgbClr val="7030A0"/>
                </a:solidFill>
                <a:latin typeface="Arial" panose="020B0604020202020204" pitchFamily="34" charset="0"/>
                <a:cs typeface="Arial" panose="020B0604020202020204" pitchFamily="34" charset="0"/>
              </a:rPr>
              <a:t>34.35.36</a:t>
            </a:r>
          </a:p>
          <a:p>
            <a:pPr>
              <a:spcBef>
                <a:spcPts val="600"/>
              </a:spcBef>
            </a:pPr>
            <a:r>
              <a:rPr lang="ru-RU" altLang="ru-RU" dirty="0">
                <a:solidFill>
                  <a:srgbClr val="0000FF"/>
                </a:solidFill>
                <a:latin typeface="Arial" panose="020B0604020202020204" pitchFamily="34" charset="0"/>
                <a:cs typeface="Arial" panose="020B0604020202020204" pitchFamily="34" charset="0"/>
              </a:rPr>
              <a:t>1-2</a:t>
            </a:r>
            <a:r>
              <a:rPr lang="ru-RU" altLang="ru-RU" dirty="0">
                <a:latin typeface="Arial" panose="020B0604020202020204" pitchFamily="34" charset="0"/>
                <a:cs typeface="Arial" panose="020B0604020202020204" pitchFamily="34" charset="0"/>
              </a:rPr>
              <a:t> – год закупки</a:t>
            </a:r>
          </a:p>
          <a:p>
            <a:pPr>
              <a:spcBef>
                <a:spcPts val="600"/>
              </a:spcBef>
            </a:pPr>
            <a:r>
              <a:rPr lang="ru-RU" altLang="ru-RU" dirty="0">
                <a:solidFill>
                  <a:srgbClr val="C00000"/>
                </a:solidFill>
                <a:latin typeface="Arial" panose="020B0604020202020204" pitchFamily="34" charset="0"/>
                <a:cs typeface="Arial" panose="020B0604020202020204" pitchFamily="34" charset="0"/>
              </a:rPr>
              <a:t>3-22</a:t>
            </a:r>
            <a:r>
              <a:rPr lang="ru-RU" altLang="ru-RU" dirty="0">
                <a:latin typeface="Arial" panose="020B0604020202020204" pitchFamily="34" charset="0"/>
                <a:cs typeface="Arial" panose="020B0604020202020204" pitchFamily="34" charset="0"/>
              </a:rPr>
              <a:t> – идентификационный код заказчика (собственность, ИНН, КПП)</a:t>
            </a:r>
          </a:p>
          <a:p>
            <a:pPr>
              <a:spcBef>
                <a:spcPts val="600"/>
              </a:spcBef>
            </a:pPr>
            <a:r>
              <a:rPr lang="ru-RU" altLang="ru-RU" dirty="0">
                <a:latin typeface="Arial" panose="020B0604020202020204" pitchFamily="34" charset="0"/>
                <a:cs typeface="Arial" panose="020B0604020202020204" pitchFamily="34" charset="0"/>
              </a:rPr>
              <a:t>23-26 – номер закупки в ПГ, в </a:t>
            </a:r>
            <a:r>
              <a:rPr lang="ru-RU" altLang="ru-RU" dirty="0" err="1">
                <a:latin typeface="Arial" panose="020B0604020202020204" pitchFamily="34" charset="0"/>
                <a:cs typeface="Arial" panose="020B0604020202020204" pitchFamily="34" charset="0"/>
              </a:rPr>
              <a:t>т.ч</a:t>
            </a:r>
            <a:r>
              <a:rPr lang="ru-RU" altLang="ru-RU" dirty="0">
                <a:latin typeface="Arial" panose="020B0604020202020204" pitchFamily="34" charset="0"/>
                <a:cs typeface="Arial" panose="020B0604020202020204" pitchFamily="34" charset="0"/>
              </a:rPr>
              <a:t>. «агрегированной»</a:t>
            </a:r>
          </a:p>
          <a:p>
            <a:pPr>
              <a:spcBef>
                <a:spcPts val="600"/>
              </a:spcBef>
            </a:pPr>
            <a:r>
              <a:rPr lang="ru-RU" altLang="ru-RU" dirty="0">
                <a:solidFill>
                  <a:srgbClr val="00B050"/>
                </a:solidFill>
                <a:latin typeface="Arial" panose="020B0604020202020204" pitchFamily="34" charset="0"/>
                <a:cs typeface="Arial" panose="020B0604020202020204" pitchFamily="34" charset="0"/>
              </a:rPr>
              <a:t>27-29</a:t>
            </a:r>
            <a:r>
              <a:rPr lang="ru-RU" altLang="ru-RU" dirty="0">
                <a:latin typeface="Arial" panose="020B0604020202020204" pitchFamily="34" charset="0"/>
                <a:cs typeface="Arial" panose="020B0604020202020204" pitchFamily="34" charset="0"/>
              </a:rPr>
              <a:t> – порядковый номер закупки </a:t>
            </a:r>
          </a:p>
          <a:p>
            <a:pPr>
              <a:spcBef>
                <a:spcPts val="600"/>
              </a:spcBef>
            </a:pPr>
            <a:r>
              <a:rPr lang="ru-RU" altLang="ru-RU" dirty="0">
                <a:solidFill>
                  <a:srgbClr val="FFC000"/>
                </a:solidFill>
                <a:latin typeface="Arial" panose="020B0604020202020204" pitchFamily="34" charset="0"/>
                <a:cs typeface="Arial" panose="020B0604020202020204" pitchFamily="34" charset="0"/>
              </a:rPr>
              <a:t>30-33</a:t>
            </a:r>
            <a:r>
              <a:rPr lang="ru-RU" altLang="ru-RU" dirty="0">
                <a:latin typeface="Arial" panose="020B0604020202020204" pitchFamily="34" charset="0"/>
                <a:cs typeface="Arial" panose="020B0604020202020204" pitchFamily="34" charset="0"/>
              </a:rPr>
              <a:t> – код ОКПД2 (если несколько кодов, то «0000»)</a:t>
            </a:r>
          </a:p>
          <a:p>
            <a:pPr>
              <a:spcBef>
                <a:spcPts val="600"/>
              </a:spcBef>
            </a:pPr>
            <a:r>
              <a:rPr lang="ru-RU" altLang="ru-RU" dirty="0">
                <a:solidFill>
                  <a:srgbClr val="7030A0"/>
                </a:solidFill>
                <a:latin typeface="Arial" panose="020B0604020202020204" pitchFamily="34" charset="0"/>
                <a:cs typeface="Arial" panose="020B0604020202020204" pitchFamily="34" charset="0"/>
              </a:rPr>
              <a:t>34-36</a:t>
            </a:r>
            <a:r>
              <a:rPr lang="ru-RU" altLang="ru-RU" dirty="0">
                <a:latin typeface="Arial" panose="020B0604020202020204" pitchFamily="34" charset="0"/>
                <a:cs typeface="Arial" panose="020B0604020202020204" pitchFamily="34" charset="0"/>
              </a:rPr>
              <a:t> – код вида расходов («000» если: БУ, АУ, УП, несколько КВР)</a:t>
            </a:r>
          </a:p>
        </p:txBody>
      </p:sp>
      <p:pic>
        <p:nvPicPr>
          <p:cNvPr id="2" name="Рисунок 1"/>
          <p:cNvPicPr>
            <a:picLocks noChangeAspect="1"/>
          </p:cNvPicPr>
          <p:nvPr/>
        </p:nvPicPr>
        <p:blipFill>
          <a:blip r:embed="rId2"/>
          <a:stretch>
            <a:fillRect/>
          </a:stretch>
        </p:blipFill>
        <p:spPr>
          <a:xfrm>
            <a:off x="145947" y="5670884"/>
            <a:ext cx="11899311" cy="91667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5823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lstStyle/>
          <a:p>
            <a:pPr eaLnBrk="1" hangingPunct="1"/>
            <a:r>
              <a:rPr lang="ru-RU" altLang="ru-RU" sz="4000">
                <a:latin typeface="Arial" panose="020B0604020202020204" pitchFamily="34" charset="0"/>
                <a:cs typeface="Arial" panose="020B0604020202020204" pitchFamily="34" charset="0"/>
              </a:rPr>
              <a:t>Название закупки – нормальное!</a:t>
            </a:r>
          </a:p>
        </p:txBody>
      </p:sp>
      <p:sp>
        <p:nvSpPr>
          <p:cNvPr id="17412" name="TextBox 4"/>
          <p:cNvSpPr txBox="1">
            <a:spLocks noChangeArrowheads="1"/>
          </p:cNvSpPr>
          <p:nvPr/>
        </p:nvSpPr>
        <p:spPr bwMode="auto">
          <a:xfrm>
            <a:off x="464024" y="2061784"/>
            <a:ext cx="657822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Изделия, надеваемые человеком с целью обезопасить своё тело от негативного воздействия окружающей среды</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Поставка средств </a:t>
            </a:r>
            <a:r>
              <a:rPr kumimoji="0" lang="ru-RU" altLang="ru-RU"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подмащивания</a:t>
            </a: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Оказание услуг по выполнению физико-химического процесса для удаления загрязнений</a:t>
            </a:r>
          </a:p>
        </p:txBody>
      </p:sp>
      <p:sp>
        <p:nvSpPr>
          <p:cNvPr id="17415" name="TextBox 1"/>
          <p:cNvSpPr txBox="1">
            <a:spLocks noChangeArrowheads="1"/>
          </p:cNvSpPr>
          <p:nvPr/>
        </p:nvSpPr>
        <p:spPr bwMode="auto">
          <a:xfrm>
            <a:off x="4151313" y="1484313"/>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Ненормальные примеры</a:t>
            </a:r>
          </a:p>
        </p:txBody>
      </p:sp>
      <p:sp>
        <p:nvSpPr>
          <p:cNvPr id="7" name="TextBox 4"/>
          <p:cNvSpPr txBox="1">
            <a:spLocks noChangeArrowheads="1"/>
          </p:cNvSpPr>
          <p:nvPr/>
        </p:nvSpPr>
        <p:spPr bwMode="auto">
          <a:xfrm>
            <a:off x="7260609" y="2061784"/>
            <a:ext cx="419213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Что это?</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Что это?</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Что это?</a:t>
            </a:r>
          </a:p>
        </p:txBody>
      </p:sp>
    </p:spTree>
    <p:extLst>
      <p:ext uri="{BB962C8B-B14F-4D97-AF65-F5344CB8AC3E}">
        <p14:creationId xmlns:p14="http://schemas.microsoft.com/office/powerpoint/2010/main" val="243473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Заголовок 1"/>
          <p:cNvSpPr>
            <a:spLocks noGrp="1"/>
          </p:cNvSpPr>
          <p:nvPr>
            <p:ph type="title"/>
          </p:nvPr>
        </p:nvSpPr>
        <p:spPr/>
        <p:txBody>
          <a:bodyPr>
            <a:normAutofit fontScale="90000"/>
          </a:bodyPr>
          <a:lstStyle/>
          <a:p>
            <a:pPr algn="ctr" eaLnBrk="1" hangingPunct="1"/>
            <a:r>
              <a:rPr lang="ru-RU" altLang="ru-RU" sz="4000" dirty="0">
                <a:latin typeface="Arial" panose="020B0604020202020204" pitchFamily="34" charset="0"/>
                <a:cs typeface="Arial" panose="020B0604020202020204" pitchFamily="34" charset="0"/>
              </a:rPr>
              <a:t>Название закупки – должно быть нормальное!</a:t>
            </a:r>
          </a:p>
        </p:txBody>
      </p:sp>
      <p:sp>
        <p:nvSpPr>
          <p:cNvPr id="17412" name="TextBox 4"/>
          <p:cNvSpPr txBox="1">
            <a:spLocks noChangeArrowheads="1"/>
          </p:cNvSpPr>
          <p:nvPr/>
        </p:nvSpPr>
        <p:spPr bwMode="auto">
          <a:xfrm>
            <a:off x="464024" y="2061784"/>
            <a:ext cx="657822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Изделия, надеваемые человеком с целью обезопасить своё тело от негативного воздействия окружающей среды</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Поставка средств </a:t>
            </a:r>
            <a:r>
              <a:rPr kumimoji="0" lang="ru-RU" altLang="ru-RU"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подмащивания</a:t>
            </a: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Оказание услуг по выполнению физико-химического процесса для удаления загрязнений</a:t>
            </a:r>
          </a:p>
        </p:txBody>
      </p:sp>
      <p:sp>
        <p:nvSpPr>
          <p:cNvPr id="17415" name="TextBox 1"/>
          <p:cNvSpPr txBox="1">
            <a:spLocks noChangeArrowheads="1"/>
          </p:cNvSpPr>
          <p:nvPr/>
        </p:nvSpPr>
        <p:spPr bwMode="auto">
          <a:xfrm>
            <a:off x="4151313" y="1484313"/>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Ненормальные примеры</a:t>
            </a:r>
          </a:p>
        </p:txBody>
      </p:sp>
      <p:sp>
        <p:nvSpPr>
          <p:cNvPr id="7" name="TextBox 4"/>
          <p:cNvSpPr txBox="1">
            <a:spLocks noChangeArrowheads="1"/>
          </p:cNvSpPr>
          <p:nvPr/>
        </p:nvSpPr>
        <p:spPr bwMode="auto">
          <a:xfrm>
            <a:off x="7260609" y="2061784"/>
            <a:ext cx="419213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Верхняя одежда (футболки)</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Лестница-стремянка</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Стирка постельного белья</a:t>
            </a:r>
          </a:p>
        </p:txBody>
      </p:sp>
      <p:sp>
        <p:nvSpPr>
          <p:cNvPr id="2" name="TextBox 1"/>
          <p:cNvSpPr txBox="1"/>
          <p:nvPr/>
        </p:nvSpPr>
        <p:spPr>
          <a:xfrm>
            <a:off x="8475260" y="3123613"/>
            <a:ext cx="3427862" cy="923330"/>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0000"/>
                </a:solidFill>
                <a:effectLst/>
                <a:uLnTx/>
                <a:uFillTx/>
                <a:latin typeface="Calibri" panose="020F0502020204030204"/>
                <a:ea typeface="+mn-ea"/>
                <a:cs typeface="+mn-cs"/>
              </a:rPr>
              <a:t>Ограничение конкуренции - штраф: 1% от НМЦК, не менее  10 000, не более 50 000</a:t>
            </a:r>
          </a:p>
        </p:txBody>
      </p:sp>
    </p:spTree>
    <p:extLst>
      <p:ext uri="{BB962C8B-B14F-4D97-AF65-F5344CB8AC3E}">
        <p14:creationId xmlns:p14="http://schemas.microsoft.com/office/powerpoint/2010/main" val="803702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Заголовок 1"/>
          <p:cNvSpPr>
            <a:spLocks noGrp="1"/>
          </p:cNvSpPr>
          <p:nvPr>
            <p:ph type="title"/>
          </p:nvPr>
        </p:nvSpPr>
        <p:spPr/>
        <p:txBody>
          <a:bodyPr/>
          <a:lstStyle/>
          <a:p>
            <a:pPr algn="ctr"/>
            <a:r>
              <a:rPr lang="ru-RU" altLang="ru-RU" dirty="0">
                <a:latin typeface="Arial" panose="020B0604020202020204" pitchFamily="34" charset="0"/>
                <a:cs typeface="Arial" panose="020B0604020202020204" pitchFamily="34" charset="0"/>
              </a:rPr>
              <a:t>Неверный код ОКПД – не нарушение… обычно</a:t>
            </a:r>
          </a:p>
        </p:txBody>
      </p:sp>
      <p:sp>
        <p:nvSpPr>
          <p:cNvPr id="18435" name="Объект 2"/>
          <p:cNvSpPr>
            <a:spLocks noGrp="1"/>
          </p:cNvSpPr>
          <p:nvPr>
            <p:ph idx="4294967295"/>
          </p:nvPr>
        </p:nvSpPr>
        <p:spPr>
          <a:xfrm>
            <a:off x="231660" y="1531216"/>
            <a:ext cx="11395075" cy="4905375"/>
          </a:xfrm>
          <a:prstGeom prst="rect">
            <a:avLst/>
          </a:prstGeom>
        </p:spPr>
        <p:txBody>
          <a:bodyPr>
            <a:noAutofit/>
          </a:bodyPr>
          <a:lstStyle/>
          <a:p>
            <a:r>
              <a:rPr lang="ru-RU" altLang="ru-RU" dirty="0"/>
              <a:t>КоАП РФ не предусматривает ответственности за то, что при закупке по Закону N 44-ФЗ указан неверный код (классификатора).</a:t>
            </a:r>
          </a:p>
          <a:p>
            <a:r>
              <a:rPr lang="ru-RU" altLang="ru-RU" b="1" dirty="0"/>
              <a:t>Ответственность может возникнуть, если заказчик выбрал неправильный код (в том числе по ОКПД2), например, чтобы изменить способ определения поставщика.</a:t>
            </a:r>
          </a:p>
          <a:p>
            <a:r>
              <a:rPr lang="ru-RU" altLang="ru-RU" dirty="0"/>
              <a:t>Письмо Минэкономразвития России от 17.02.2016 N Д28и-344</a:t>
            </a:r>
          </a:p>
          <a:p>
            <a:r>
              <a:rPr lang="ru-RU" altLang="ru-RU" b="1" dirty="0">
                <a:solidFill>
                  <a:srgbClr val="FF0000"/>
                </a:solidFill>
              </a:rPr>
              <a:t>Резюме</a:t>
            </a:r>
            <a:r>
              <a:rPr lang="ru-RU" altLang="ru-RU" dirty="0">
                <a:solidFill>
                  <a:srgbClr val="FF0000"/>
                </a:solidFill>
              </a:rPr>
              <a:t>: необходимо обращать внимание на преимущества ОИ и УУИС, национальный режим, типовые контракты, КТРУ, «аукционный перечень» (при проведении конкурса)</a:t>
            </a:r>
          </a:p>
        </p:txBody>
      </p:sp>
    </p:spTree>
    <p:extLst>
      <p:ext uri="{BB962C8B-B14F-4D97-AF65-F5344CB8AC3E}">
        <p14:creationId xmlns:p14="http://schemas.microsoft.com/office/powerpoint/2010/main" val="1364012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Когда и как вносить изменения в ПГ</a:t>
            </a:r>
          </a:p>
        </p:txBody>
      </p:sp>
      <p:sp>
        <p:nvSpPr>
          <p:cNvPr id="67587" name="Объект 2"/>
          <p:cNvSpPr>
            <a:spLocks noGrp="1"/>
          </p:cNvSpPr>
          <p:nvPr>
            <p:ph idx="4294967295"/>
          </p:nvPr>
        </p:nvSpPr>
        <p:spPr>
          <a:xfrm>
            <a:off x="504825" y="1566863"/>
            <a:ext cx="11687175" cy="4956175"/>
          </a:xfrm>
          <a:prstGeom prst="rect">
            <a:avLst/>
          </a:prstGeom>
        </p:spPr>
        <p:txBody>
          <a:bodyPr>
            <a:noAutofit/>
          </a:bodyPr>
          <a:lstStyle/>
          <a:p>
            <a:pPr marL="0" indent="0">
              <a:spcBef>
                <a:spcPts val="600"/>
              </a:spcBef>
              <a:buNone/>
            </a:pPr>
            <a:r>
              <a:rPr lang="ru-RU" altLang="ru-RU" sz="2300" b="1" dirty="0">
                <a:latin typeface="Arial" panose="020B0604020202020204" pitchFamily="34" charset="0"/>
                <a:cs typeface="Arial" panose="020B0604020202020204" pitchFamily="34" charset="0"/>
              </a:rPr>
              <a:t>Основания внесения изменений в ПГ: </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Главный распорядитель бюджетных средств (ГРБС), например, федеральное министерство или ведомство, изменил перечень закупаемых товаров и работ или нормативные затраты.</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Изменился объем финансирования закупок.</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На общественном обсуждении принято решение, которое нужно отразить в плане-графике.</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По результатам торгов получена экономия.</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Нужно уточнить сведения об объекте закупки.</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Требуется выполнить предписание контрольного органа.</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Закупка не состоялась.</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Стороны расторгли контракт.</a:t>
            </a:r>
          </a:p>
          <a:p>
            <a:pPr marL="514350" indent="-514350">
              <a:spcBef>
                <a:spcPts val="600"/>
              </a:spcBef>
              <a:buFont typeface="+mj-lt"/>
              <a:buAutoNum type="arabicPeriod"/>
            </a:pPr>
            <a:r>
              <a:rPr lang="ru-RU" altLang="ru-RU" sz="2300" dirty="0">
                <a:latin typeface="Arial" panose="020B0604020202020204" pitchFamily="34" charset="0"/>
                <a:cs typeface="Arial" panose="020B0604020202020204" pitchFamily="34" charset="0"/>
              </a:rPr>
              <a:t>Возникли непредвиденные обстоятельства.</a:t>
            </a:r>
          </a:p>
          <a:p>
            <a:pPr>
              <a:spcBef>
                <a:spcPts val="600"/>
              </a:spcBef>
            </a:pPr>
            <a:endParaRPr lang="ru-RU" altLang="ru-RU" sz="2300" dirty="0">
              <a:latin typeface="Arial" panose="020B0604020202020204" pitchFamily="34" charset="0"/>
              <a:cs typeface="Arial" panose="020B0604020202020204" pitchFamily="34" charset="0"/>
            </a:endParaRPr>
          </a:p>
        </p:txBody>
      </p:sp>
      <p:sp>
        <p:nvSpPr>
          <p:cNvPr id="2" name="TextBox 1"/>
          <p:cNvSpPr txBox="1"/>
          <p:nvPr/>
        </p:nvSpPr>
        <p:spPr>
          <a:xfrm>
            <a:off x="8835242" y="3906982"/>
            <a:ext cx="3191294" cy="1631216"/>
          </a:xfrm>
          <a:prstGeom prst="rect">
            <a:avLst/>
          </a:prstGeom>
          <a:no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После внесения изменений в ПГ, </a:t>
            </a:r>
            <a:r>
              <a:rPr kumimoji="0" lang="ru-RU" sz="2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по измененной позиции</a:t>
            </a:r>
            <a:r>
              <a:rPr kumimoji="0" lang="ru-RU" sz="2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ждём всегда только </a:t>
            </a:r>
            <a:r>
              <a:rPr kumimoji="0" lang="ru-RU" sz="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день</a:t>
            </a:r>
          </a:p>
        </p:txBody>
      </p:sp>
      <p:sp>
        <p:nvSpPr>
          <p:cNvPr id="3" name="TextBox 2"/>
          <p:cNvSpPr txBox="1"/>
          <p:nvPr/>
        </p:nvSpPr>
        <p:spPr>
          <a:xfrm>
            <a:off x="7362701" y="5629986"/>
            <a:ext cx="4488873" cy="923330"/>
          </a:xfrm>
          <a:prstGeom prst="rect">
            <a:avLst/>
          </a:prstGeom>
          <a:noFill/>
          <a:ln>
            <a:solidFill>
              <a:srgbClr val="000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день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(изменения) – </a:t>
            </a:r>
            <a:r>
              <a:rPr kumimoji="0" 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день </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(ждем) –           </a:t>
            </a:r>
            <a:r>
              <a:rPr kumimoji="0" lang="ru-RU"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день</a:t>
            </a:r>
            <a:r>
              <a:rPr kumimoji="0" lang="ru-RU"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(размещение извещения или заключение контракта)</a:t>
            </a:r>
          </a:p>
        </p:txBody>
      </p:sp>
    </p:spTree>
    <p:extLst>
      <p:ext uri="{BB962C8B-B14F-4D97-AF65-F5344CB8AC3E}">
        <p14:creationId xmlns:p14="http://schemas.microsoft.com/office/powerpoint/2010/main" val="19414170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Сроки изменений в ПГ по «форс-мажору»</a:t>
            </a:r>
          </a:p>
        </p:txBody>
      </p:sp>
      <p:sp>
        <p:nvSpPr>
          <p:cNvPr id="67587" name="Объект 2"/>
          <p:cNvSpPr>
            <a:spLocks noGrp="1"/>
          </p:cNvSpPr>
          <p:nvPr>
            <p:ph idx="4294967295"/>
          </p:nvPr>
        </p:nvSpPr>
        <p:spPr>
          <a:xfrm>
            <a:off x="504825" y="1971675"/>
            <a:ext cx="11687175" cy="4551363"/>
          </a:xfrm>
          <a:prstGeom prst="rect">
            <a:avLst/>
          </a:prstGeom>
        </p:spPr>
        <p:txBody>
          <a:bodyPr>
            <a:normAutofit/>
          </a:bodyPr>
          <a:lstStyle/>
          <a:p>
            <a:pPr>
              <a:spcBef>
                <a:spcPts val="600"/>
              </a:spcBef>
            </a:pPr>
            <a:r>
              <a:rPr lang="ru-RU" altLang="ru-RU" sz="3200" b="1" dirty="0">
                <a:latin typeface="Arial" panose="020B0604020202020204" pitchFamily="34" charset="0"/>
                <a:cs typeface="Arial" panose="020B0604020202020204" pitchFamily="34" charset="0"/>
              </a:rPr>
              <a:t>в случае осуществления закупки у единственного поставщика (подрядчика, исполнителя) в соответствии с пунктом 9 части 1 статьи 93 (ликвидация аварии, ЧС, экстренная медпомощь и т.п.)</a:t>
            </a:r>
          </a:p>
          <a:p>
            <a:pPr>
              <a:spcBef>
                <a:spcPts val="600"/>
              </a:spcBef>
            </a:pPr>
            <a:endParaRPr lang="ru-RU" altLang="ru-RU" sz="3200" b="1" dirty="0">
              <a:latin typeface="Arial" panose="020B0604020202020204" pitchFamily="34" charset="0"/>
              <a:cs typeface="Arial" panose="020B0604020202020204" pitchFamily="34" charset="0"/>
            </a:endParaRPr>
          </a:p>
          <a:p>
            <a:pPr>
              <a:spcBef>
                <a:spcPts val="600"/>
              </a:spcBef>
            </a:pPr>
            <a:r>
              <a:rPr lang="ru-RU" altLang="ru-RU" sz="3200" dirty="0">
                <a:solidFill>
                  <a:srgbClr val="0000FF"/>
                </a:solidFill>
                <a:latin typeface="Arial" panose="020B0604020202020204" pitchFamily="34" charset="0"/>
                <a:cs typeface="Arial" panose="020B0604020202020204" pitchFamily="34" charset="0"/>
              </a:rPr>
              <a:t>не позднее дня заключения контракта</a:t>
            </a:r>
            <a:endParaRPr lang="ru-RU" altLang="ru-RU" sz="3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725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Основные нарушения по плану-графику</a:t>
            </a:r>
          </a:p>
        </p:txBody>
      </p:sp>
      <p:sp>
        <p:nvSpPr>
          <p:cNvPr id="67587" name="Объект 2"/>
          <p:cNvSpPr>
            <a:spLocks noGrp="1"/>
          </p:cNvSpPr>
          <p:nvPr>
            <p:ph idx="4294967295"/>
          </p:nvPr>
        </p:nvSpPr>
        <p:spPr>
          <a:xfrm>
            <a:off x="0" y="1566863"/>
            <a:ext cx="11907838" cy="5178425"/>
          </a:xfrm>
          <a:prstGeom prst="rect">
            <a:avLst/>
          </a:prstGeom>
        </p:spPr>
        <p:txBody>
          <a:bodyPr>
            <a:noAutofit/>
          </a:bodyPr>
          <a:lstStyle/>
          <a:p>
            <a:pPr>
              <a:spcBef>
                <a:spcPts val="600"/>
              </a:spcBef>
            </a:pPr>
            <a:r>
              <a:rPr lang="ru-RU" altLang="ru-RU" sz="2600" dirty="0">
                <a:latin typeface="Arial" panose="020B0604020202020204" pitchFamily="34" charset="0"/>
                <a:cs typeface="Arial" panose="020B0604020202020204" pitchFamily="34" charset="0"/>
              </a:rPr>
              <a:t>1. Неверный ИКЗ (по ОКПД 2, по КВР) + неверный ОКПД 2</a:t>
            </a:r>
          </a:p>
          <a:p>
            <a:pPr>
              <a:spcBef>
                <a:spcPts val="600"/>
              </a:spcBef>
            </a:pPr>
            <a:r>
              <a:rPr lang="ru-RU" altLang="ru-RU" sz="2600" dirty="0">
                <a:latin typeface="Arial" panose="020B0604020202020204" pitchFamily="34" charset="0"/>
                <a:cs typeface="Arial" panose="020B0604020202020204" pitchFamily="34" charset="0"/>
              </a:rPr>
              <a:t>2. Название «скрывающее» закупку</a:t>
            </a:r>
          </a:p>
          <a:p>
            <a:pPr>
              <a:spcBef>
                <a:spcPts val="600"/>
              </a:spcBef>
            </a:pPr>
            <a:r>
              <a:rPr lang="ru-RU" altLang="ru-RU" sz="2600" dirty="0">
                <a:latin typeface="Arial" panose="020B0604020202020204" pitchFamily="34" charset="0"/>
                <a:cs typeface="Arial" panose="020B0604020202020204" pitchFamily="34" charset="0"/>
              </a:rPr>
              <a:t>3. Сроки (публикации, внесения изменений)</a:t>
            </a:r>
          </a:p>
          <a:p>
            <a:pPr>
              <a:spcBef>
                <a:spcPts val="600"/>
              </a:spcBef>
            </a:pPr>
            <a:r>
              <a:rPr lang="ru-RU" altLang="ru-RU" sz="2600" dirty="0">
                <a:latin typeface="Arial" panose="020B0604020202020204" pitchFamily="34" charset="0"/>
                <a:cs typeface="Arial" panose="020B0604020202020204" pitchFamily="34" charset="0"/>
              </a:rPr>
              <a:t>4. Закупка без ПГ (в основном у ЕП, в </a:t>
            </a:r>
            <a:r>
              <a:rPr lang="ru-RU" altLang="ru-RU" sz="2600" dirty="0" err="1">
                <a:latin typeface="Arial" panose="020B0604020202020204" pitchFamily="34" charset="0"/>
                <a:cs typeface="Arial" panose="020B0604020202020204" pitchFamily="34" charset="0"/>
              </a:rPr>
              <a:t>т.ч</a:t>
            </a:r>
            <a:r>
              <a:rPr lang="ru-RU" altLang="ru-RU" sz="2600" dirty="0">
                <a:latin typeface="Arial" panose="020B0604020202020204" pitchFamily="34" charset="0"/>
                <a:cs typeface="Arial" panose="020B0604020202020204" pitchFamily="34" charset="0"/>
              </a:rPr>
              <a:t>. «коммуналка»)</a:t>
            </a:r>
          </a:p>
          <a:p>
            <a:pPr>
              <a:spcBef>
                <a:spcPts val="600"/>
              </a:spcBef>
            </a:pPr>
            <a:r>
              <a:rPr lang="ru-RU" altLang="ru-RU" sz="2600" dirty="0">
                <a:latin typeface="Arial" panose="020B0604020202020204" pitchFamily="34" charset="0"/>
                <a:cs typeface="Arial" panose="020B0604020202020204" pitchFamily="34" charset="0"/>
              </a:rPr>
              <a:t>5. Несоответствие ПГ извещению (по наименованию, по ИКЗ)</a:t>
            </a:r>
          </a:p>
          <a:p>
            <a:pPr>
              <a:spcBef>
                <a:spcPts val="600"/>
              </a:spcBef>
            </a:pPr>
            <a:r>
              <a:rPr lang="ru-RU" altLang="ru-RU" sz="2600" dirty="0">
                <a:latin typeface="Arial" panose="020B0604020202020204" pitchFamily="34" charset="0"/>
                <a:cs typeface="Arial" panose="020B0604020202020204" pitchFamily="34" charset="0"/>
              </a:rPr>
              <a:t>6. Закупка у ЕП в день внесения изменений в ПГ</a:t>
            </a:r>
          </a:p>
          <a:p>
            <a:pPr marL="0" indent="0">
              <a:spcBef>
                <a:spcPts val="600"/>
              </a:spcBef>
              <a:buNone/>
            </a:pPr>
            <a:endParaRPr lang="ru-RU" altLang="ru-RU" sz="2600">
              <a:latin typeface="Arial" panose="020B0604020202020204" pitchFamily="34" charset="0"/>
              <a:cs typeface="Arial" panose="020B0604020202020204" pitchFamily="34" charset="0"/>
            </a:endParaRPr>
          </a:p>
          <a:p>
            <a:pPr marL="0" indent="0">
              <a:spcBef>
                <a:spcPts val="600"/>
              </a:spcBef>
              <a:buNone/>
            </a:pPr>
            <a:r>
              <a:rPr lang="ru-RU" altLang="ru-RU" sz="2600">
                <a:latin typeface="Arial" panose="020B0604020202020204" pitchFamily="34" charset="0"/>
                <a:cs typeface="Arial" panose="020B0604020202020204" pitchFamily="34" charset="0"/>
              </a:rPr>
              <a:t>Важно</a:t>
            </a:r>
            <a:r>
              <a:rPr lang="ru-RU" altLang="ru-RU" sz="2600" dirty="0">
                <a:latin typeface="Arial" panose="020B0604020202020204" pitchFamily="34" charset="0"/>
                <a:cs typeface="Arial" panose="020B0604020202020204" pitchFamily="34" charset="0"/>
              </a:rPr>
              <a:t>! </a:t>
            </a:r>
            <a:r>
              <a:rPr lang="ru-RU" altLang="ru-RU" sz="2600" b="1" dirty="0">
                <a:latin typeface="Arial" panose="020B0604020202020204" pitchFamily="34" charset="0"/>
                <a:cs typeface="Arial" panose="020B0604020202020204" pitchFamily="34" charset="0"/>
              </a:rPr>
              <a:t>Не нарушение: </a:t>
            </a:r>
          </a:p>
          <a:p>
            <a:pPr>
              <a:spcBef>
                <a:spcPts val="600"/>
              </a:spcBef>
            </a:pPr>
            <a:r>
              <a:rPr lang="ru-RU" altLang="ru-RU" sz="2600" dirty="0">
                <a:latin typeface="Arial" panose="020B0604020202020204" pitchFamily="34" charset="0"/>
                <a:cs typeface="Arial" panose="020B0604020202020204" pitchFamily="34" charset="0"/>
              </a:rPr>
              <a:t>неполное заполнение плана-графика (указано позиций и сумм меньше, чем лимитов); </a:t>
            </a:r>
          </a:p>
          <a:p>
            <a:pPr>
              <a:spcBef>
                <a:spcPts val="600"/>
              </a:spcBef>
            </a:pPr>
            <a:r>
              <a:rPr lang="ru-RU" altLang="ru-RU" sz="2600" dirty="0">
                <a:latin typeface="Arial" panose="020B0604020202020204" pitchFamily="34" charset="0"/>
                <a:cs typeface="Arial" panose="020B0604020202020204" pitchFamily="34" charset="0"/>
              </a:rPr>
              <a:t>изменение НМЦК после заключения контракта; </a:t>
            </a:r>
          </a:p>
          <a:p>
            <a:pPr>
              <a:spcBef>
                <a:spcPts val="600"/>
              </a:spcBef>
            </a:pPr>
            <a:r>
              <a:rPr lang="ru-RU" altLang="ru-RU" sz="2600" dirty="0">
                <a:latin typeface="Arial" panose="020B0604020202020204" pitchFamily="34" charset="0"/>
                <a:cs typeface="Arial" panose="020B0604020202020204" pitchFamily="34" charset="0"/>
              </a:rPr>
              <a:t>отмена закупки</a:t>
            </a:r>
          </a:p>
        </p:txBody>
      </p:sp>
    </p:spTree>
    <p:extLst>
      <p:ext uri="{BB962C8B-B14F-4D97-AF65-F5344CB8AC3E}">
        <p14:creationId xmlns:p14="http://schemas.microsoft.com/office/powerpoint/2010/main" val="2905860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fontScale="90000"/>
          </a:bodyPr>
          <a:lstStyle/>
          <a:p>
            <a:pPr algn="ctr" eaLnBrk="1" hangingPunct="1"/>
            <a:r>
              <a:rPr lang="ru-RU" altLang="ru-RU" b="1" dirty="0"/>
              <a:t>Основные принципы для контролёров</a:t>
            </a:r>
          </a:p>
        </p:txBody>
      </p:sp>
      <p:sp>
        <p:nvSpPr>
          <p:cNvPr id="14339" name="Rectangle 3"/>
          <p:cNvSpPr>
            <a:spLocks noGrp="1" noChangeArrowheads="1"/>
          </p:cNvSpPr>
          <p:nvPr>
            <p:ph type="body" idx="4294967295"/>
          </p:nvPr>
        </p:nvSpPr>
        <p:spPr>
          <a:xfrm>
            <a:off x="274320" y="1623436"/>
            <a:ext cx="11679067" cy="4918680"/>
          </a:xfrm>
          <a:prstGeom prst="rect">
            <a:avLst/>
          </a:prstGeom>
        </p:spPr>
        <p:txBody>
          <a:bodyPr>
            <a:normAutofit/>
          </a:bodyPr>
          <a:lstStyle/>
          <a:p>
            <a:pPr eaLnBrk="1" hangingPunct="1"/>
            <a:r>
              <a:rPr lang="ru-RU" altLang="ru-RU" sz="3600" dirty="0"/>
              <a:t>Если контроль должен быть – он должен быть (например, минимум 1-2 плановые проверки в год)</a:t>
            </a:r>
          </a:p>
          <a:p>
            <a:pPr eaLnBrk="1" hangingPunct="1"/>
            <a:r>
              <a:rPr lang="ru-RU" altLang="ru-RU" sz="3600" dirty="0"/>
              <a:t>Можно проводить инициативные самостоятельные внеплановые проверки (на основании служебной записки)</a:t>
            </a:r>
          </a:p>
          <a:p>
            <a:pPr eaLnBrk="1" hangingPunct="1"/>
            <a:r>
              <a:rPr lang="ru-RU" altLang="ru-RU" sz="3600" dirty="0"/>
              <a:t>Верховенство закона (контролёры обязаны </a:t>
            </a:r>
            <a:r>
              <a:rPr lang="ru-RU" altLang="ru-RU" sz="3600" b="1" dirty="0"/>
              <a:t>более заказчиков</a:t>
            </a:r>
            <a:r>
              <a:rPr lang="ru-RU" altLang="ru-RU" sz="3600" dirty="0"/>
              <a:t> соблюдать букву закона)</a:t>
            </a:r>
          </a:p>
          <a:p>
            <a:pPr eaLnBrk="1" hangingPunct="1"/>
            <a:r>
              <a:rPr lang="ru-RU" altLang="ru-RU" sz="3600" dirty="0"/>
              <a:t>Логика и здравый смысл (практика такова, что работать по 44-ФЗ и не нарушать его – невозможно)</a:t>
            </a:r>
          </a:p>
        </p:txBody>
      </p:sp>
    </p:spTree>
    <p:extLst>
      <p:ext uri="{BB962C8B-B14F-4D97-AF65-F5344CB8AC3E}">
        <p14:creationId xmlns:p14="http://schemas.microsoft.com/office/powerpoint/2010/main" val="378260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rtlCol="0">
            <a:normAutofit fontScale="90000"/>
          </a:bodyPr>
          <a:lstStyle/>
          <a:p>
            <a:pPr algn="ctr">
              <a:defRPr/>
            </a:pPr>
            <a:r>
              <a:rPr lang="ru-RU" altLang="ru-RU" b="1" dirty="0">
                <a:solidFill>
                  <a:srgbClr val="FF0000"/>
                </a:solidFill>
                <a:latin typeface="Arial" panose="020B0604020202020204" pitchFamily="34" charset="0"/>
                <a:cs typeface="Arial" panose="020B0604020202020204" pitchFamily="34" charset="0"/>
              </a:rPr>
              <a:t>Типичные формальные нарушения в документах закупки</a:t>
            </a:r>
          </a:p>
        </p:txBody>
      </p:sp>
      <p:sp>
        <p:nvSpPr>
          <p:cNvPr id="31747" name="Rectangle 4"/>
          <p:cNvSpPr>
            <a:spLocks noGrp="1" noChangeArrowheads="1"/>
          </p:cNvSpPr>
          <p:nvPr>
            <p:ph idx="4294967295"/>
          </p:nvPr>
        </p:nvSpPr>
        <p:spPr>
          <a:xfrm>
            <a:off x="290945" y="1670858"/>
            <a:ext cx="11901055" cy="4893455"/>
          </a:xfrm>
          <a:prstGeom prst="rect">
            <a:avLst/>
          </a:prstGeom>
        </p:spPr>
        <p:txBody>
          <a:bodyPr>
            <a:normAutofit/>
          </a:bodyPr>
          <a:lstStyle/>
          <a:p>
            <a:pPr>
              <a:lnSpc>
                <a:spcPct val="80000"/>
              </a:lnSpc>
            </a:pPr>
            <a:r>
              <a:rPr lang="ru-RU" altLang="ru-RU" dirty="0">
                <a:latin typeface="Arial" panose="020B0604020202020204" pitchFamily="34" charset="0"/>
                <a:cs typeface="Arial" panose="020B0604020202020204" pitchFamily="34" charset="0"/>
              </a:rPr>
              <a:t>Не указаны отдельные обязательные пункты</a:t>
            </a:r>
          </a:p>
          <a:p>
            <a:pPr>
              <a:lnSpc>
                <a:spcPct val="80000"/>
              </a:lnSpc>
            </a:pPr>
            <a:r>
              <a:rPr lang="ru-RU" altLang="ru-RU" dirty="0">
                <a:latin typeface="Arial" panose="020B0604020202020204" pitchFamily="34" charset="0"/>
                <a:cs typeface="Arial" panose="020B0604020202020204" pitchFamily="34" charset="0"/>
              </a:rPr>
              <a:t>Неверно указано обеспечение заявки или контракта</a:t>
            </a:r>
          </a:p>
          <a:p>
            <a:pPr>
              <a:lnSpc>
                <a:spcPct val="80000"/>
              </a:lnSpc>
            </a:pPr>
            <a:r>
              <a:rPr lang="ru-RU" altLang="ru-RU" dirty="0">
                <a:latin typeface="Arial" panose="020B0604020202020204" pitchFamily="34" charset="0"/>
                <a:cs typeface="Arial" panose="020B0604020202020204" pitchFamily="34" charset="0"/>
              </a:rPr>
              <a:t>Нет инструкции или неполная инструкция</a:t>
            </a:r>
          </a:p>
          <a:p>
            <a:pPr>
              <a:lnSpc>
                <a:spcPct val="80000"/>
              </a:lnSpc>
            </a:pPr>
            <a:r>
              <a:rPr lang="ru-RU" altLang="ru-RU" dirty="0">
                <a:latin typeface="Arial" panose="020B0604020202020204" pitchFamily="34" charset="0"/>
                <a:cs typeface="Arial" panose="020B0604020202020204" pitchFamily="34" charset="0"/>
              </a:rPr>
              <a:t>Описание объекта закупки не в структурированной форме, либо частично «структура», частично в файле</a:t>
            </a:r>
          </a:p>
          <a:p>
            <a:pPr>
              <a:lnSpc>
                <a:spcPct val="80000"/>
              </a:lnSpc>
            </a:pPr>
            <a:r>
              <a:rPr lang="ru-RU" altLang="ru-RU" dirty="0">
                <a:latin typeface="Arial" panose="020B0604020202020204" pitchFamily="34" charset="0"/>
                <a:cs typeface="Arial" panose="020B0604020202020204" pitchFamily="34" charset="0"/>
              </a:rPr>
              <a:t>Устаревшие определения (участника закупки, декларации и т.д.)</a:t>
            </a:r>
          </a:p>
          <a:p>
            <a:pPr>
              <a:lnSpc>
                <a:spcPct val="80000"/>
              </a:lnSpc>
            </a:pPr>
            <a:r>
              <a:rPr lang="ru-RU" altLang="ru-RU" dirty="0">
                <a:latin typeface="Arial" panose="020B0604020202020204" pitchFamily="34" charset="0"/>
                <a:cs typeface="Arial" panose="020B0604020202020204" pitchFamily="34" charset="0"/>
              </a:rPr>
              <a:t>Требуется товарный знак без слов «(при наличии)»</a:t>
            </a:r>
          </a:p>
          <a:p>
            <a:pPr>
              <a:lnSpc>
                <a:spcPct val="80000"/>
              </a:lnSpc>
            </a:pPr>
            <a:r>
              <a:rPr lang="ru-RU" altLang="ru-RU" dirty="0">
                <a:latin typeface="Arial" panose="020B0604020202020204" pitchFamily="34" charset="0"/>
                <a:cs typeface="Arial" panose="020B0604020202020204" pitchFamily="34" charset="0"/>
              </a:rPr>
              <a:t>Не предоставляются преимущества</a:t>
            </a:r>
          </a:p>
          <a:p>
            <a:pPr>
              <a:lnSpc>
                <a:spcPct val="80000"/>
              </a:lnSpc>
            </a:pPr>
            <a:r>
              <a:rPr lang="ru-RU" altLang="ru-RU" dirty="0">
                <a:latin typeface="Arial" panose="020B0604020202020204" pitchFamily="34" charset="0"/>
                <a:cs typeface="Arial" panose="020B0604020202020204" pitchFamily="34" charset="0"/>
              </a:rPr>
              <a:t>Не установлен, не верно установлен </a:t>
            </a:r>
            <a:r>
              <a:rPr lang="ru-RU" altLang="ru-RU" dirty="0" err="1">
                <a:latin typeface="Arial" panose="020B0604020202020204" pitchFamily="34" charset="0"/>
                <a:cs typeface="Arial" panose="020B0604020202020204" pitchFamily="34" charset="0"/>
              </a:rPr>
              <a:t>нац.режим</a:t>
            </a:r>
            <a:endParaRPr lang="ru-RU" altLang="ru-RU" dirty="0">
              <a:latin typeface="Arial" panose="020B0604020202020204" pitchFamily="34" charset="0"/>
              <a:cs typeface="Arial" panose="020B0604020202020204" pitchFamily="34" charset="0"/>
            </a:endParaRPr>
          </a:p>
          <a:p>
            <a:pPr>
              <a:lnSpc>
                <a:spcPct val="80000"/>
              </a:lnSpc>
            </a:pPr>
            <a:r>
              <a:rPr lang="ru-RU" altLang="ru-RU" dirty="0">
                <a:latin typeface="Arial" panose="020B0604020202020204" pitchFamily="34" charset="0"/>
                <a:cs typeface="Arial" panose="020B0604020202020204" pitchFamily="34" charset="0"/>
              </a:rPr>
              <a:t>Не верно установлены </a:t>
            </a:r>
            <a:r>
              <a:rPr lang="ru-RU" altLang="ru-RU" dirty="0" err="1">
                <a:latin typeface="Arial" panose="020B0604020202020204" pitchFamily="34" charset="0"/>
                <a:cs typeface="Arial" panose="020B0604020202020204" pitchFamily="34" charset="0"/>
              </a:rPr>
              <a:t>доп.требования</a:t>
            </a:r>
            <a:r>
              <a:rPr lang="ru-RU" altLang="ru-RU" dirty="0">
                <a:latin typeface="Arial" panose="020B0604020202020204" pitchFamily="34" charset="0"/>
                <a:cs typeface="Arial" panose="020B0604020202020204" pitchFamily="34" charset="0"/>
              </a:rPr>
              <a:t> (опыт, ПП 2571)</a:t>
            </a:r>
          </a:p>
          <a:p>
            <a:pPr marL="0" indent="0">
              <a:lnSpc>
                <a:spcPct val="80000"/>
              </a:lnSpc>
              <a:buNone/>
            </a:pP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3067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p:txBody>
          <a:bodyPr>
            <a:noAutofit/>
          </a:bodyPr>
          <a:lstStyle/>
          <a:p>
            <a:pPr algn="ctr"/>
            <a:r>
              <a:rPr lang="ru-RU" altLang="ru-RU" sz="4000" b="1" dirty="0">
                <a:latin typeface="Arial" panose="020B0604020202020204" pitchFamily="34" charset="0"/>
                <a:cs typeface="Arial" panose="020B0604020202020204" pitchFamily="34" charset="0"/>
              </a:rPr>
              <a:t>Признаки «заточки» в извещении:</a:t>
            </a:r>
          </a:p>
        </p:txBody>
      </p:sp>
      <p:sp>
        <p:nvSpPr>
          <p:cNvPr id="67587" name="Объект 2"/>
          <p:cNvSpPr>
            <a:spLocks noGrp="1"/>
          </p:cNvSpPr>
          <p:nvPr>
            <p:ph idx="4294967295"/>
          </p:nvPr>
        </p:nvSpPr>
        <p:spPr>
          <a:xfrm>
            <a:off x="0" y="1566863"/>
            <a:ext cx="11907838" cy="5178425"/>
          </a:xfrm>
          <a:prstGeom prst="rect">
            <a:avLst/>
          </a:prstGeom>
        </p:spPr>
        <p:txBody>
          <a:bodyPr>
            <a:noAutofit/>
          </a:bodyPr>
          <a:lstStyle/>
          <a:p>
            <a:pPr>
              <a:spcBef>
                <a:spcPts val="600"/>
              </a:spcBef>
            </a:pPr>
            <a:r>
              <a:rPr lang="ru-RU" altLang="ru-RU" dirty="0">
                <a:latin typeface="Arial" panose="020B0604020202020204" pitchFamily="34" charset="0"/>
                <a:cs typeface="Arial" panose="020B0604020202020204" pitchFamily="34" charset="0"/>
              </a:rPr>
              <a:t>Название «скрывающее» закупку</a:t>
            </a:r>
          </a:p>
          <a:p>
            <a:pPr>
              <a:spcBef>
                <a:spcPts val="600"/>
              </a:spcBef>
            </a:pPr>
            <a:r>
              <a:rPr lang="ru-RU" altLang="ru-RU" dirty="0">
                <a:latin typeface="Arial" panose="020B0604020202020204" pitchFamily="34" charset="0"/>
                <a:cs typeface="Arial" panose="020B0604020202020204" pitchFamily="34" charset="0"/>
              </a:rPr>
              <a:t>Неверный ОКПД 2 (и неприменение КТРУ)</a:t>
            </a:r>
          </a:p>
          <a:p>
            <a:pPr>
              <a:spcBef>
                <a:spcPts val="600"/>
              </a:spcBef>
            </a:pPr>
            <a:r>
              <a:rPr lang="ru-RU" altLang="ru-RU" dirty="0">
                <a:latin typeface="Arial" panose="020B0604020202020204" pitchFamily="34" charset="0"/>
                <a:cs typeface="Arial" panose="020B0604020202020204" pitchFamily="34" charset="0"/>
              </a:rPr>
              <a:t>Одинаковые цены в НМЦК (500-500-500) или «красивая» средняя цена (450-500-550)</a:t>
            </a:r>
          </a:p>
          <a:p>
            <a:pPr>
              <a:spcBef>
                <a:spcPts val="600"/>
              </a:spcBef>
            </a:pPr>
            <a:r>
              <a:rPr lang="ru-RU" altLang="ru-RU" dirty="0">
                <a:latin typeface="Arial" panose="020B0604020202020204" pitchFamily="34" charset="0"/>
                <a:cs typeface="Arial" panose="020B0604020202020204" pitchFamily="34" charset="0"/>
              </a:rPr>
              <a:t>Свойства файла ТЗ</a:t>
            </a:r>
          </a:p>
          <a:p>
            <a:pPr>
              <a:spcBef>
                <a:spcPts val="600"/>
              </a:spcBef>
            </a:pPr>
            <a:r>
              <a:rPr lang="ru-RU" altLang="ru-RU" dirty="0">
                <a:latin typeface="Arial" panose="020B0604020202020204" pitchFamily="34" charset="0"/>
                <a:cs typeface="Arial" panose="020B0604020202020204" pitchFamily="34" charset="0"/>
              </a:rPr>
              <a:t>Описание объекта закупки под конкретный товар</a:t>
            </a:r>
          </a:p>
          <a:p>
            <a:pPr>
              <a:spcBef>
                <a:spcPts val="600"/>
              </a:spcBef>
            </a:pPr>
            <a:r>
              <a:rPr lang="ru-RU" altLang="ru-RU" dirty="0">
                <a:latin typeface="Arial" panose="020B0604020202020204" pitchFamily="34" charset="0"/>
                <a:cs typeface="Arial" panose="020B0604020202020204" pitchFamily="34" charset="0"/>
              </a:rPr>
              <a:t>Короткие сроки исполнения контракта</a:t>
            </a:r>
          </a:p>
          <a:p>
            <a:pPr>
              <a:spcBef>
                <a:spcPts val="600"/>
              </a:spcBef>
            </a:pPr>
            <a:r>
              <a:rPr lang="ru-RU" altLang="ru-RU" dirty="0">
                <a:latin typeface="Arial" panose="020B0604020202020204" pitchFamily="34" charset="0"/>
                <a:cs typeface="Arial" panose="020B0604020202020204" pitchFamily="34" charset="0"/>
              </a:rPr>
              <a:t>Большое ОИК на закупки относительно простых ТРУ</a:t>
            </a:r>
          </a:p>
          <a:p>
            <a:pPr>
              <a:spcBef>
                <a:spcPts val="600"/>
              </a:spcBef>
            </a:pPr>
            <a:r>
              <a:rPr lang="ru-RU" altLang="ru-RU" dirty="0">
                <a:latin typeface="Arial" panose="020B0604020202020204" pitchFamily="34" charset="0"/>
                <a:cs typeface="Arial" panose="020B0604020202020204" pitchFamily="34" charset="0"/>
              </a:rPr>
              <a:t>Дополнительные требованию к участнику или условиям исполнения</a:t>
            </a:r>
          </a:p>
          <a:p>
            <a:pPr>
              <a:spcBef>
                <a:spcPts val="600"/>
              </a:spcBef>
            </a:pPr>
            <a:r>
              <a:rPr lang="ru-RU" altLang="ru-RU" dirty="0">
                <a:latin typeface="Arial" panose="020B0604020202020204" pitchFamily="34" charset="0"/>
                <a:cs typeface="Arial" panose="020B0604020202020204" pitchFamily="34" charset="0"/>
              </a:rPr>
              <a:t>Конкурс</a:t>
            </a:r>
          </a:p>
          <a:p>
            <a:pPr>
              <a:spcBef>
                <a:spcPts val="600"/>
              </a:spcBef>
            </a:pPr>
            <a:r>
              <a:rPr lang="ru-RU" altLang="ru-RU" dirty="0">
                <a:latin typeface="Arial" panose="020B0604020202020204" pitchFamily="34" charset="0"/>
                <a:cs typeface="Arial" panose="020B0604020202020204" pitchFamily="34" charset="0"/>
              </a:rPr>
              <a:t>И т.д.</a:t>
            </a:r>
          </a:p>
          <a:p>
            <a:pPr>
              <a:spcBef>
                <a:spcPts val="600"/>
              </a:spcBef>
            </a:pP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24093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Заголовок 1"/>
          <p:cNvSpPr>
            <a:spLocks noGrp="1"/>
          </p:cNvSpPr>
          <p:nvPr>
            <p:ph type="title"/>
          </p:nvPr>
        </p:nvSpPr>
        <p:spPr>
          <a:xfrm>
            <a:off x="463062" y="188856"/>
            <a:ext cx="3793054" cy="6211944"/>
          </a:xfrm>
        </p:spPr>
        <p:txBody>
          <a:bodyPr>
            <a:noAutofit/>
          </a:bodyPr>
          <a:lstStyle/>
          <a:p>
            <a:pPr algn="ctr"/>
            <a:r>
              <a:rPr lang="ru-RU" altLang="ru-RU" sz="3600" b="1" dirty="0">
                <a:latin typeface="Arial" panose="020B0604020202020204" pitchFamily="34" charset="0"/>
                <a:cs typeface="Arial" panose="020B0604020202020204" pitchFamily="34" charset="0"/>
              </a:rPr>
              <a:t>Признаки «заточки»: одинаковые КП</a:t>
            </a:r>
          </a:p>
        </p:txBody>
      </p:sp>
      <p:pic>
        <p:nvPicPr>
          <p:cNvPr id="5" name="Рисунок 4">
            <a:extLst>
              <a:ext uri="{FF2B5EF4-FFF2-40B4-BE49-F238E27FC236}">
                <a16:creationId xmlns:a16="http://schemas.microsoft.com/office/drawing/2014/main" id="{F720A313-AC2A-41DC-A703-801BF7660F84}"/>
              </a:ext>
            </a:extLst>
          </p:cNvPr>
          <p:cNvPicPr>
            <a:picLocks noChangeAspect="1"/>
          </p:cNvPicPr>
          <p:nvPr/>
        </p:nvPicPr>
        <p:blipFill>
          <a:blip r:embed="rId2"/>
          <a:stretch>
            <a:fillRect/>
          </a:stretch>
        </p:blipFill>
        <p:spPr>
          <a:xfrm>
            <a:off x="4314305" y="885245"/>
            <a:ext cx="5241101" cy="5817149"/>
          </a:xfrm>
          <a:prstGeom prst="rect">
            <a:avLst/>
          </a:prstGeom>
        </p:spPr>
      </p:pic>
    </p:spTree>
    <p:extLst>
      <p:ext uri="{BB962C8B-B14F-4D97-AF65-F5344CB8AC3E}">
        <p14:creationId xmlns:p14="http://schemas.microsoft.com/office/powerpoint/2010/main" val="2974593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481010" y="846428"/>
            <a:ext cx="11229975" cy="5953125"/>
          </a:xfrm>
          <a:prstGeom prst="rect">
            <a:avLst/>
          </a:prstGeom>
        </p:spPr>
      </p:pic>
      <p:sp>
        <p:nvSpPr>
          <p:cNvPr id="3" name="Заголовок 1"/>
          <p:cNvSpPr>
            <a:spLocks noGrp="1"/>
          </p:cNvSpPr>
          <p:nvPr>
            <p:ph type="title"/>
          </p:nvPr>
        </p:nvSpPr>
        <p:spPr/>
        <p:txBody>
          <a:bodyPr>
            <a:noAutofit/>
          </a:bodyPr>
          <a:lstStyle/>
          <a:p>
            <a:pPr algn="ctr"/>
            <a:r>
              <a:rPr lang="ru-RU" altLang="ru-RU" b="1" dirty="0">
                <a:latin typeface="Arial" panose="020B0604020202020204" pitchFamily="34" charset="0"/>
                <a:cs typeface="Arial" panose="020B0604020202020204" pitchFamily="34" charset="0"/>
              </a:rPr>
              <a:t>Признаки «заточки» в извещении: требования и размеры ОИК</a:t>
            </a:r>
          </a:p>
        </p:txBody>
      </p:sp>
    </p:spTree>
    <p:extLst>
      <p:ext uri="{BB962C8B-B14F-4D97-AF65-F5344CB8AC3E}">
        <p14:creationId xmlns:p14="http://schemas.microsoft.com/office/powerpoint/2010/main" val="30914887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63061" y="188856"/>
            <a:ext cx="10493113" cy="6070628"/>
          </a:xfrm>
        </p:spPr>
        <p:txBody>
          <a:bodyPr>
            <a:noAutofit/>
          </a:bodyPr>
          <a:lstStyle/>
          <a:p>
            <a:pPr algn="ctr"/>
            <a:r>
              <a:rPr lang="ru-RU" altLang="ru-RU" sz="4400" b="1" dirty="0">
                <a:solidFill>
                  <a:srgbClr val="FF0000"/>
                </a:solidFill>
                <a:latin typeface="Arial" panose="020B0604020202020204" pitchFamily="34" charset="0"/>
                <a:cs typeface="Arial" panose="020B0604020202020204" pitchFamily="34" charset="0"/>
              </a:rPr>
              <a:t>3. Предоставление преимуществ организациям инвалидов, предприятиям и учреждениям УИС, специальная правоспособность,  дополнительные требования</a:t>
            </a:r>
          </a:p>
        </p:txBody>
      </p:sp>
    </p:spTree>
    <p:extLst>
      <p:ext uri="{BB962C8B-B14F-4D97-AF65-F5344CB8AC3E}">
        <p14:creationId xmlns:p14="http://schemas.microsoft.com/office/powerpoint/2010/main" val="994576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a:defRPr/>
            </a:pPr>
            <a:r>
              <a:rPr lang="ru-RU" altLang="ru-RU" dirty="0">
                <a:latin typeface="Arial" panose="020B0604020202020204" pitchFamily="34" charset="0"/>
                <a:cs typeface="Arial" panose="020B0604020202020204" pitchFamily="34" charset="0"/>
              </a:rPr>
              <a:t>Преимущества</a:t>
            </a:r>
          </a:p>
        </p:txBody>
      </p:sp>
      <p:sp>
        <p:nvSpPr>
          <p:cNvPr id="38915" name="Rectangle 3"/>
          <p:cNvSpPr>
            <a:spLocks noGrp="1" noChangeArrowheads="1"/>
          </p:cNvSpPr>
          <p:nvPr>
            <p:ph type="body" idx="4294967295"/>
          </p:nvPr>
        </p:nvSpPr>
        <p:spPr>
          <a:xfrm>
            <a:off x="0" y="2852738"/>
            <a:ext cx="5286375" cy="3786187"/>
          </a:xfrm>
          <a:prstGeom prst="rect">
            <a:avLst/>
          </a:prstGeom>
        </p:spPr>
        <p:txBody>
          <a:bodyPr/>
          <a:lstStyle/>
          <a:p>
            <a:r>
              <a:rPr lang="ru-RU" altLang="ru-RU" sz="2500" b="1" dirty="0"/>
              <a:t>для организаций инвалидов </a:t>
            </a:r>
          </a:p>
          <a:p>
            <a:r>
              <a:rPr lang="ru-RU" altLang="ru-RU" sz="2500" dirty="0"/>
              <a:t>по перечню распоряжения Правительства РФ № 3500-р</a:t>
            </a:r>
          </a:p>
          <a:p>
            <a:r>
              <a:rPr lang="ru-RU" altLang="ru-RU" sz="2000" dirty="0"/>
              <a:t>Объект закупки в рамках одной процедуры (лота) закупки должен состоять только из ТРУ, включённых в Перечень</a:t>
            </a:r>
          </a:p>
          <a:p>
            <a:endParaRPr lang="ru-RU" altLang="ru-RU" dirty="0"/>
          </a:p>
        </p:txBody>
      </p:sp>
      <p:sp>
        <p:nvSpPr>
          <p:cNvPr id="38916" name="Rectangle 3"/>
          <p:cNvSpPr txBox="1">
            <a:spLocks noChangeArrowheads="1"/>
          </p:cNvSpPr>
          <p:nvPr/>
        </p:nvSpPr>
        <p:spPr bwMode="auto">
          <a:xfrm>
            <a:off x="6167439" y="2852739"/>
            <a:ext cx="513787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5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для учреждений и предприятий уголовно – исполнительной системы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5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по перечню распоряжения Правительства РФ № 3500-р</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ru-RU" altLang="ru-RU" sz="2000" b="0" i="0" u="none" strike="noStrike" kern="1200" cap="none" spc="0" normalizeH="0" baseline="0" noProof="0" dirty="0">
                <a:ln>
                  <a:noFill/>
                </a:ln>
                <a:solidFill>
                  <a:prstClr val="black"/>
                </a:solidFill>
                <a:effectLst/>
                <a:uLnTx/>
                <a:uFillTx/>
                <a:latin typeface="Arial" panose="020B0604020202020204"/>
                <a:ea typeface="+mn-ea"/>
                <a:cs typeface="+mn-cs"/>
              </a:rPr>
              <a:t>Объект закупки в рамках одной процедуры (лота) закупки должен состоять только из ТРУ, включённых в Перечень</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ru-RU" altLang="ru-RU"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cxnSp>
        <p:nvCxnSpPr>
          <p:cNvPr id="3" name="Прямая со стрелкой 2"/>
          <p:cNvCxnSpPr/>
          <p:nvPr/>
        </p:nvCxnSpPr>
        <p:spPr>
          <a:xfrm flipH="1">
            <a:off x="3719513" y="1122364"/>
            <a:ext cx="863600" cy="15144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p:nvPr/>
        </p:nvCxnSpPr>
        <p:spPr>
          <a:xfrm>
            <a:off x="7535864" y="1116014"/>
            <a:ext cx="936625" cy="15144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919" name="TextBox 14"/>
          <p:cNvSpPr txBox="1">
            <a:spLocks noChangeArrowheads="1"/>
          </p:cNvSpPr>
          <p:nvPr/>
        </p:nvSpPr>
        <p:spPr bwMode="auto">
          <a:xfrm>
            <a:off x="4727575" y="1347789"/>
            <a:ext cx="2484438" cy="13239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2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До 15% предлагаемой цены контракта, но не более НМЦК</a:t>
            </a:r>
          </a:p>
        </p:txBody>
      </p:sp>
    </p:spTree>
    <p:extLst>
      <p:ext uri="{BB962C8B-B14F-4D97-AF65-F5344CB8AC3E}">
        <p14:creationId xmlns:p14="http://schemas.microsoft.com/office/powerpoint/2010/main" val="12953265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algn="ctr"/>
            <a:r>
              <a:rPr lang="ru-RU" altLang="ru-RU" sz="3600" b="1" dirty="0"/>
              <a:t>Распоряжение 3500-р (пример)</a:t>
            </a:r>
          </a:p>
        </p:txBody>
      </p:sp>
      <p:sp>
        <p:nvSpPr>
          <p:cNvPr id="41988" name="TextBox 1"/>
          <p:cNvSpPr txBox="1">
            <a:spLocks noChangeArrowheads="1"/>
          </p:cNvSpPr>
          <p:nvPr/>
        </p:nvSpPr>
        <p:spPr bwMode="auto">
          <a:xfrm>
            <a:off x="145167" y="1341440"/>
            <a:ext cx="116625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Для УИС				         Для организаций инвалидов</a:t>
            </a:r>
          </a:p>
        </p:txBody>
      </p:sp>
      <p:pic>
        <p:nvPicPr>
          <p:cNvPr id="3" name="Рисунок 2"/>
          <p:cNvPicPr>
            <a:picLocks noChangeAspect="1"/>
          </p:cNvPicPr>
          <p:nvPr/>
        </p:nvPicPr>
        <p:blipFill>
          <a:blip r:embed="rId2"/>
          <a:stretch>
            <a:fillRect/>
          </a:stretch>
        </p:blipFill>
        <p:spPr>
          <a:xfrm>
            <a:off x="145167" y="2226365"/>
            <a:ext cx="5194720" cy="3991803"/>
          </a:xfrm>
          <a:prstGeom prst="rect">
            <a:avLst/>
          </a:prstGeom>
        </p:spPr>
      </p:pic>
      <p:pic>
        <p:nvPicPr>
          <p:cNvPr id="4" name="Рисунок 3"/>
          <p:cNvPicPr>
            <a:picLocks noChangeAspect="1"/>
          </p:cNvPicPr>
          <p:nvPr/>
        </p:nvPicPr>
        <p:blipFill>
          <a:blip r:embed="rId3"/>
          <a:stretch>
            <a:fillRect/>
          </a:stretch>
        </p:blipFill>
        <p:spPr>
          <a:xfrm>
            <a:off x="6911224" y="2008842"/>
            <a:ext cx="4439925" cy="4426847"/>
          </a:xfrm>
          <a:prstGeom prst="rect">
            <a:avLst/>
          </a:prstGeom>
        </p:spPr>
      </p:pic>
    </p:spTree>
    <p:extLst>
      <p:ext uri="{BB962C8B-B14F-4D97-AF65-F5344CB8AC3E}">
        <p14:creationId xmlns:p14="http://schemas.microsoft.com/office/powerpoint/2010/main" val="206611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lgn="ctr"/>
            <a:r>
              <a:rPr lang="ru-RU" altLang="ru-RU" sz="3600" b="1" dirty="0">
                <a:latin typeface="Arial" panose="020B0604020202020204" pitchFamily="34" charset="0"/>
                <a:cs typeface="Arial" panose="020B0604020202020204" pitchFamily="34" charset="0"/>
              </a:rPr>
              <a:t>Как заказчик должен применять преимущества ОИ и УИС</a:t>
            </a:r>
          </a:p>
        </p:txBody>
      </p:sp>
      <p:sp>
        <p:nvSpPr>
          <p:cNvPr id="18435" name="Rectangle 3"/>
          <p:cNvSpPr>
            <a:spLocks noGrp="1" noChangeArrowheads="1"/>
          </p:cNvSpPr>
          <p:nvPr>
            <p:ph type="body" idx="4294967295"/>
          </p:nvPr>
        </p:nvSpPr>
        <p:spPr>
          <a:xfrm>
            <a:off x="99753" y="1862050"/>
            <a:ext cx="12092247" cy="4432387"/>
          </a:xfrm>
          <a:prstGeom prst="rect">
            <a:avLst/>
          </a:prstGeom>
        </p:spPr>
        <p:txBody>
          <a:bodyPr/>
          <a:lstStyle/>
          <a:p>
            <a:pPr>
              <a:spcBef>
                <a:spcPct val="0"/>
              </a:spcBef>
              <a:defRPr/>
            </a:pPr>
            <a:r>
              <a:rPr lang="ru-RU" altLang="ru-RU" sz="3200" dirty="0">
                <a:latin typeface="Arial" panose="020B0604020202020204" pitchFamily="34" charset="0"/>
                <a:cs typeface="Arial" panose="020B0604020202020204" pitchFamily="34" charset="0"/>
              </a:rPr>
              <a:t>1. Перед составлением документации закупки сверить свою закупку с РП 3500-р</a:t>
            </a:r>
          </a:p>
          <a:p>
            <a:pPr>
              <a:spcBef>
                <a:spcPct val="0"/>
              </a:spcBef>
              <a:defRPr/>
            </a:pPr>
            <a:r>
              <a:rPr lang="ru-RU" altLang="ru-RU" sz="3200" dirty="0">
                <a:latin typeface="Arial" panose="020B0604020202020204" pitchFamily="34" charset="0"/>
                <a:cs typeface="Arial" panose="020B0604020202020204" pitchFamily="34" charset="0"/>
              </a:rPr>
              <a:t>2. Прописать преимущество в извещении</a:t>
            </a:r>
          </a:p>
          <a:p>
            <a:pPr>
              <a:spcBef>
                <a:spcPct val="0"/>
              </a:spcBef>
              <a:defRPr/>
            </a:pPr>
            <a:r>
              <a:rPr lang="ru-RU" altLang="ru-RU" sz="3200" dirty="0">
                <a:latin typeface="Arial" panose="020B0604020202020204" pitchFamily="34" charset="0"/>
                <a:cs typeface="Arial" panose="020B0604020202020204" pitchFamily="34" charset="0"/>
              </a:rPr>
              <a:t>3. </a:t>
            </a:r>
            <a:r>
              <a:rPr lang="ru-RU" altLang="ru-RU" sz="3200" b="1" dirty="0">
                <a:solidFill>
                  <a:srgbClr val="FF0000"/>
                </a:solidFill>
                <a:latin typeface="Arial" panose="020B0604020202020204" pitchFamily="34" charset="0"/>
                <a:cs typeface="Arial" panose="020B0604020202020204" pitchFamily="34" charset="0"/>
              </a:rPr>
              <a:t>Проверить </a:t>
            </a:r>
            <a:r>
              <a:rPr lang="ru-RU" altLang="ru-RU" sz="3200" b="1" u="sng" dirty="0">
                <a:solidFill>
                  <a:srgbClr val="FF0000"/>
                </a:solidFill>
                <a:latin typeface="Arial" panose="020B0604020202020204" pitchFamily="34" charset="0"/>
                <a:cs typeface="Arial" panose="020B0604020202020204" pitchFamily="34" charset="0"/>
              </a:rPr>
              <a:t>победителя</a:t>
            </a:r>
            <a:r>
              <a:rPr lang="ru-RU" altLang="ru-RU" sz="3200" b="1" dirty="0">
                <a:solidFill>
                  <a:srgbClr val="FF0000"/>
                </a:solidFill>
                <a:latin typeface="Arial" panose="020B0604020202020204" pitchFamily="34" charset="0"/>
                <a:cs typeface="Arial" panose="020B0604020202020204" pitchFamily="34" charset="0"/>
              </a:rPr>
              <a:t>, </a:t>
            </a:r>
            <a:r>
              <a:rPr lang="ru-RU" altLang="ru-RU" sz="3200" b="1" u="sng" dirty="0">
                <a:solidFill>
                  <a:srgbClr val="FF0000"/>
                </a:solidFill>
                <a:latin typeface="Arial" panose="020B0604020202020204" pitchFamily="34" charset="0"/>
                <a:cs typeface="Arial" panose="020B0604020202020204" pitchFamily="34" charset="0"/>
              </a:rPr>
              <a:t>если</a:t>
            </a:r>
            <a:r>
              <a:rPr lang="ru-RU" altLang="ru-RU" sz="3200" b="1" dirty="0">
                <a:solidFill>
                  <a:srgbClr val="FF0000"/>
                </a:solidFill>
                <a:latin typeface="Arial" panose="020B0604020202020204" pitchFamily="34" charset="0"/>
                <a:cs typeface="Arial" panose="020B0604020202020204" pitchFamily="34" charset="0"/>
              </a:rPr>
              <a:t> он ОИ или УИС </a:t>
            </a:r>
            <a:r>
              <a:rPr lang="ru-RU" altLang="ru-RU" sz="3200" dirty="0">
                <a:latin typeface="Arial" panose="020B0604020202020204" pitchFamily="34" charset="0"/>
                <a:cs typeface="Arial" panose="020B0604020202020204" pitchFamily="34" charset="0"/>
              </a:rPr>
              <a:t>– то предоставить преимущество</a:t>
            </a:r>
          </a:p>
          <a:p>
            <a:pPr marL="0" indent="0">
              <a:spcBef>
                <a:spcPct val="0"/>
              </a:spcBef>
              <a:buNone/>
              <a:defRPr/>
            </a:pPr>
            <a:endParaRPr lang="ru-RU" altLang="ru-RU" dirty="0">
              <a:latin typeface="Arial" panose="020B0604020202020204" pitchFamily="34" charset="0"/>
              <a:cs typeface="Arial" panose="020B0604020202020204" pitchFamily="34" charset="0"/>
            </a:endParaRPr>
          </a:p>
        </p:txBody>
      </p:sp>
      <p:sp>
        <p:nvSpPr>
          <p:cNvPr id="41988" name="TextBox 1"/>
          <p:cNvSpPr txBox="1">
            <a:spLocks noChangeArrowheads="1"/>
          </p:cNvSpPr>
          <p:nvPr/>
        </p:nvSpPr>
        <p:spPr bwMode="auto">
          <a:xfrm>
            <a:off x="1568451" y="4465103"/>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2800" b="0" i="0" u="none" strike="noStrike" kern="1200" cap="none" spc="0" normalizeH="0" baseline="0" noProof="0" dirty="0">
                <a:ln>
                  <a:noFill/>
                </a:ln>
                <a:solidFill>
                  <a:srgbClr val="0000FF"/>
                </a:solidFill>
                <a:effectLst/>
                <a:uLnTx/>
                <a:uFillTx/>
                <a:latin typeface="Arial" panose="020B0604020202020204" pitchFamily="34" charset="0"/>
                <a:ea typeface="+mn-ea"/>
                <a:cs typeface="+mn-cs"/>
              </a:rPr>
              <a:t>До 15% от цены участника, но не более НМЦК</a:t>
            </a:r>
          </a:p>
        </p:txBody>
      </p:sp>
    </p:spTree>
    <p:extLst>
      <p:ext uri="{BB962C8B-B14F-4D97-AF65-F5344CB8AC3E}">
        <p14:creationId xmlns:p14="http://schemas.microsoft.com/office/powerpoint/2010/main" val="2339020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normAutofit fontScale="90000"/>
          </a:bodyPr>
          <a:lstStyle/>
          <a:p>
            <a:pPr algn="ctr"/>
            <a:r>
              <a:rPr lang="ru-RU" altLang="ru-RU" sz="3600" b="1" dirty="0">
                <a:latin typeface="Arial" panose="020B0604020202020204" pitchFamily="34" charset="0"/>
                <a:cs typeface="Arial" panose="020B0604020202020204" pitchFamily="34" charset="0"/>
              </a:rPr>
              <a:t>Как заказчик должен применять преимущества ОИ и УИС</a:t>
            </a:r>
          </a:p>
        </p:txBody>
      </p:sp>
      <p:sp>
        <p:nvSpPr>
          <p:cNvPr id="43011" name="Rectangle 3"/>
          <p:cNvSpPr>
            <a:spLocks noGrp="1" noChangeArrowheads="1"/>
          </p:cNvSpPr>
          <p:nvPr>
            <p:ph type="body" idx="4294967295"/>
          </p:nvPr>
        </p:nvSpPr>
        <p:spPr>
          <a:xfrm>
            <a:off x="232757" y="1820487"/>
            <a:ext cx="11959244" cy="4770813"/>
          </a:xfrm>
          <a:prstGeom prst="rect">
            <a:avLst/>
          </a:prstGeom>
        </p:spPr>
        <p:txBody>
          <a:bodyPr/>
          <a:lstStyle/>
          <a:p>
            <a:pPr>
              <a:spcBef>
                <a:spcPct val="0"/>
              </a:spcBef>
            </a:pPr>
            <a:r>
              <a:rPr lang="ru-RU" altLang="ru-RU" b="1" dirty="0">
                <a:latin typeface="Arial" panose="020B0604020202020204" pitchFamily="34" charset="0"/>
                <a:cs typeface="Arial" panose="020B0604020202020204" pitchFamily="34" charset="0"/>
              </a:rPr>
              <a:t>«До 15% от цены участника, но не более НМЦК»</a:t>
            </a:r>
          </a:p>
          <a:p>
            <a:pPr>
              <a:spcBef>
                <a:spcPct val="0"/>
              </a:spcBef>
            </a:pPr>
            <a:endParaRPr lang="ru-RU" altLang="ru-RU" dirty="0">
              <a:latin typeface="Arial" panose="020B0604020202020204" pitchFamily="34" charset="0"/>
              <a:cs typeface="Arial" panose="020B0604020202020204" pitchFamily="34" charset="0"/>
            </a:endParaRPr>
          </a:p>
          <a:p>
            <a:pPr>
              <a:spcBef>
                <a:spcPct val="0"/>
              </a:spcBef>
            </a:pPr>
            <a:r>
              <a:rPr lang="ru-RU" altLang="ru-RU" b="1" dirty="0">
                <a:solidFill>
                  <a:srgbClr val="0000FF"/>
                </a:solidFill>
                <a:latin typeface="Arial" panose="020B0604020202020204" pitchFamily="34" charset="0"/>
              </a:rPr>
              <a:t>Пример № 1: </a:t>
            </a:r>
            <a:r>
              <a:rPr lang="ru-RU" altLang="ru-RU" dirty="0">
                <a:solidFill>
                  <a:srgbClr val="0000FF"/>
                </a:solidFill>
                <a:latin typeface="Arial" panose="020B0604020202020204" pitchFamily="34" charset="0"/>
              </a:rPr>
              <a:t>НМЦК = 10 000 р., победитель (УИС) выиграл с ценой 9 000 р., контракт заключается по цене 10 000 р. (9 000 + 15% (1 350) = 10 350, «но не выше НМЦК», значит = 10 000 р. (это будет примерно +11%, т.е. «до 15%»)</a:t>
            </a:r>
          </a:p>
          <a:p>
            <a:pPr>
              <a:spcBef>
                <a:spcPct val="0"/>
              </a:spcBef>
            </a:pPr>
            <a:endParaRPr lang="ru-RU" altLang="ru-RU" dirty="0">
              <a:solidFill>
                <a:srgbClr val="0000FF"/>
              </a:solidFill>
              <a:latin typeface="Arial" panose="020B0604020202020204" pitchFamily="34" charset="0"/>
            </a:endParaRPr>
          </a:p>
          <a:p>
            <a:pPr>
              <a:spcBef>
                <a:spcPct val="0"/>
              </a:spcBef>
            </a:pPr>
            <a:r>
              <a:rPr lang="ru-RU" altLang="ru-RU" b="1" dirty="0">
                <a:solidFill>
                  <a:srgbClr val="0000FF"/>
                </a:solidFill>
                <a:latin typeface="Arial" panose="020B0604020202020204" pitchFamily="34" charset="0"/>
              </a:rPr>
              <a:t>Пример № 2: </a:t>
            </a:r>
            <a:r>
              <a:rPr lang="ru-RU" altLang="ru-RU" dirty="0">
                <a:solidFill>
                  <a:srgbClr val="0000FF"/>
                </a:solidFill>
                <a:latin typeface="Arial" panose="020B0604020202020204" pitchFamily="34" charset="0"/>
              </a:rPr>
              <a:t>НМЦК = 10 000 р., победитель (организация инвалидов) выиграл с ценой 6 000 р., контракт заключается по цене 6 900 р. (6 000 + 15% (900) = 6 900, что «не выше НМЦК»</a:t>
            </a:r>
            <a:endParaRPr lang="ru-RU" alt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6973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a:bodyPr>
          <a:lstStyle/>
          <a:p>
            <a:pPr algn="ctr"/>
            <a:r>
              <a:rPr lang="ru-RU" altLang="ru-RU" b="1" dirty="0">
                <a:latin typeface="Arial" panose="020B0604020202020204" pitchFamily="34" charset="0"/>
                <a:cs typeface="Arial" panose="020B0604020202020204" pitchFamily="34" charset="0"/>
              </a:rPr>
              <a:t>Преимущества СМП и СОНКО</a:t>
            </a:r>
          </a:p>
        </p:txBody>
      </p:sp>
      <p:sp>
        <p:nvSpPr>
          <p:cNvPr id="45059" name="Rectangle 3"/>
          <p:cNvSpPr>
            <a:spLocks noGrp="1" noChangeArrowheads="1"/>
          </p:cNvSpPr>
          <p:nvPr>
            <p:ph type="body" idx="4294967295"/>
          </p:nvPr>
        </p:nvSpPr>
        <p:spPr>
          <a:xfrm>
            <a:off x="0" y="1531938"/>
            <a:ext cx="11293475" cy="4951412"/>
          </a:xfrm>
          <a:prstGeom prst="rect">
            <a:avLst/>
          </a:prstGeom>
        </p:spPr>
        <p:txBody>
          <a:bodyPr/>
          <a:lstStyle/>
          <a:p>
            <a:pPr>
              <a:lnSpc>
                <a:spcPct val="80000"/>
              </a:lnSpc>
            </a:pPr>
            <a:r>
              <a:rPr lang="ru-RU" altLang="ru-RU" sz="2400" dirty="0">
                <a:latin typeface="Arial" panose="020B0604020202020204" pitchFamily="34" charset="0"/>
                <a:cs typeface="Arial" panose="020B0604020202020204" pitchFamily="34" charset="0"/>
              </a:rPr>
              <a:t>Заказчики </a:t>
            </a:r>
            <a:r>
              <a:rPr lang="ru-RU" altLang="ru-RU" sz="2400" dirty="0">
                <a:solidFill>
                  <a:srgbClr val="0000FF"/>
                </a:solidFill>
                <a:latin typeface="Arial" panose="020B0604020202020204" pitchFamily="34" charset="0"/>
                <a:cs typeface="Arial" panose="020B0604020202020204" pitchFamily="34" charset="0"/>
              </a:rPr>
              <a:t>обязаны</a:t>
            </a:r>
            <a:r>
              <a:rPr lang="ru-RU" altLang="ru-RU" sz="2400" dirty="0">
                <a:latin typeface="Arial" panose="020B0604020202020204" pitchFamily="34" charset="0"/>
                <a:cs typeface="Arial" panose="020B0604020202020204" pitchFamily="34" charset="0"/>
              </a:rPr>
              <a:t> осуществлять закупки у СМП, СОНКО в объеме не менее чем </a:t>
            </a:r>
            <a:r>
              <a:rPr lang="ru-RU" altLang="ru-RU" sz="2400" dirty="0">
                <a:solidFill>
                  <a:srgbClr val="FF0000"/>
                </a:solidFill>
                <a:latin typeface="Arial" panose="020B0604020202020204" pitchFamily="34" charset="0"/>
                <a:cs typeface="Arial" panose="020B0604020202020204" pitchFamily="34" charset="0"/>
              </a:rPr>
              <a:t>25%</a:t>
            </a:r>
            <a:r>
              <a:rPr lang="ru-RU" altLang="ru-RU" sz="2400" dirty="0">
                <a:latin typeface="Arial" panose="020B0604020202020204" pitchFamily="34" charset="0"/>
                <a:cs typeface="Arial" panose="020B0604020202020204" pitchFamily="34" charset="0"/>
              </a:rPr>
              <a:t> совокупного годового объема закупок</a:t>
            </a:r>
          </a:p>
          <a:p>
            <a:pPr>
              <a:lnSpc>
                <a:spcPct val="80000"/>
              </a:lnSpc>
            </a:pPr>
            <a:r>
              <a:rPr lang="ru-RU" altLang="ru-RU" sz="3200" dirty="0">
                <a:solidFill>
                  <a:srgbClr val="C00000"/>
                </a:solidFill>
                <a:latin typeface="Arial" panose="020B0604020202020204" pitchFamily="34" charset="0"/>
                <a:cs typeface="Arial" panose="020B0604020202020204" pitchFamily="34" charset="0"/>
              </a:rPr>
              <a:t>Но в расчёт 25% не включаются закупки у ЕП!</a:t>
            </a:r>
          </a:p>
          <a:p>
            <a:pPr algn="ctr">
              <a:lnSpc>
                <a:spcPct val="80000"/>
              </a:lnSpc>
              <a:buFont typeface="Wingdings" panose="05000000000000000000" pitchFamily="2" charset="2"/>
              <a:buNone/>
            </a:pPr>
            <a:r>
              <a:rPr lang="ru-RU" altLang="ru-RU" sz="2400" dirty="0">
                <a:latin typeface="Arial" panose="020B0604020202020204" pitchFamily="34" charset="0"/>
                <a:cs typeface="Arial" panose="020B0604020202020204" pitchFamily="34" charset="0"/>
              </a:rPr>
              <a:t>	Пример:</a:t>
            </a:r>
          </a:p>
          <a:p>
            <a:pPr>
              <a:lnSpc>
                <a:spcPct val="80000"/>
              </a:lnSpc>
              <a:buFont typeface="Wingdings" panose="05000000000000000000" pitchFamily="2" charset="2"/>
              <a:buNone/>
            </a:pPr>
            <a:r>
              <a:rPr lang="ru-RU" altLang="ru-RU" sz="2400" dirty="0">
                <a:latin typeface="Arial" panose="020B0604020202020204" pitchFamily="34" charset="0"/>
                <a:cs typeface="Arial" panose="020B0604020202020204" pitchFamily="34" charset="0"/>
              </a:rPr>
              <a:t>	СГОЗ = 2 500 </a:t>
            </a:r>
            <a:r>
              <a:rPr lang="ru-RU" altLang="ru-RU" sz="2400" dirty="0" err="1">
                <a:latin typeface="Arial" panose="020B0604020202020204" pitchFamily="34" charset="0"/>
                <a:cs typeface="Arial" panose="020B0604020202020204" pitchFamily="34" charset="0"/>
              </a:rPr>
              <a:t>т.р</a:t>
            </a:r>
            <a:r>
              <a:rPr lang="ru-RU" altLang="ru-RU" sz="2400" dirty="0">
                <a:latin typeface="Arial" panose="020B0604020202020204" pitchFamily="34" charset="0"/>
                <a:cs typeface="Arial" panose="020B0604020202020204" pitchFamily="34" charset="0"/>
              </a:rPr>
              <a:t>.</a:t>
            </a:r>
          </a:p>
          <a:p>
            <a:pPr>
              <a:lnSpc>
                <a:spcPct val="80000"/>
              </a:lnSpc>
              <a:buFont typeface="Wingdings" panose="05000000000000000000" pitchFamily="2" charset="2"/>
              <a:buNone/>
            </a:pPr>
            <a:r>
              <a:rPr lang="ru-RU" altLang="ru-RU" sz="2400" dirty="0">
                <a:latin typeface="Arial" panose="020B0604020202020204" pitchFamily="34" charset="0"/>
                <a:cs typeface="Arial" panose="020B0604020202020204" pitchFamily="34" charset="0"/>
              </a:rPr>
              <a:t>	Естественные монополии (п. 1 ч. 1 ст. 93) – 500 </a:t>
            </a:r>
            <a:r>
              <a:rPr lang="ru-RU" altLang="ru-RU" sz="2400" dirty="0" err="1">
                <a:latin typeface="Arial" panose="020B0604020202020204" pitchFamily="34" charset="0"/>
                <a:cs typeface="Arial" panose="020B0604020202020204" pitchFamily="34" charset="0"/>
              </a:rPr>
              <a:t>т.р</a:t>
            </a:r>
            <a:r>
              <a:rPr lang="ru-RU" altLang="ru-RU" sz="2400" dirty="0">
                <a:latin typeface="Arial" panose="020B0604020202020204" pitchFamily="34" charset="0"/>
                <a:cs typeface="Arial" panose="020B0604020202020204" pitchFamily="34" charset="0"/>
              </a:rPr>
              <a:t>.</a:t>
            </a:r>
          </a:p>
          <a:p>
            <a:pPr>
              <a:lnSpc>
                <a:spcPct val="80000"/>
              </a:lnSpc>
              <a:buFont typeface="Wingdings" panose="05000000000000000000" pitchFamily="2" charset="2"/>
              <a:buNone/>
            </a:pPr>
            <a:r>
              <a:rPr lang="ru-RU" altLang="ru-RU" sz="2400" dirty="0">
                <a:latin typeface="Arial" panose="020B0604020202020204" pitchFamily="34" charset="0"/>
                <a:cs typeface="Arial" panose="020B0604020202020204" pitchFamily="34" charset="0"/>
              </a:rPr>
              <a:t>	Закупка у ЕП до 600 </a:t>
            </a:r>
            <a:r>
              <a:rPr lang="ru-RU" altLang="ru-RU" sz="2400" dirty="0" err="1">
                <a:latin typeface="Arial" panose="020B0604020202020204" pitchFamily="34" charset="0"/>
                <a:cs typeface="Arial" panose="020B0604020202020204" pitchFamily="34" charset="0"/>
              </a:rPr>
              <a:t>т.р</a:t>
            </a:r>
            <a:r>
              <a:rPr lang="ru-RU" altLang="ru-RU" sz="2400" dirty="0">
                <a:latin typeface="Arial" panose="020B0604020202020204" pitchFamily="34" charset="0"/>
                <a:cs typeface="Arial" panose="020B0604020202020204" pitchFamily="34" charset="0"/>
              </a:rPr>
              <a:t>. (п. 4 ч. </a:t>
            </a:r>
            <a:r>
              <a:rPr lang="ru-RU" altLang="ru-RU" sz="2400">
                <a:latin typeface="Arial" panose="020B0604020202020204" pitchFamily="34" charset="0"/>
                <a:cs typeface="Arial" panose="020B0604020202020204" pitchFamily="34" charset="0"/>
              </a:rPr>
              <a:t>1 </a:t>
            </a:r>
            <a:r>
              <a:rPr lang="ru-RU" altLang="ru-RU" sz="2400" dirty="0">
                <a:latin typeface="Arial" panose="020B0604020202020204" pitchFamily="34" charset="0"/>
                <a:cs typeface="Arial" panose="020B0604020202020204" pitchFamily="34" charset="0"/>
              </a:rPr>
              <a:t>ст. 93) – 2 000 </a:t>
            </a:r>
            <a:r>
              <a:rPr lang="ru-RU" altLang="ru-RU" sz="2400" dirty="0" err="1">
                <a:latin typeface="Arial" panose="020B0604020202020204" pitchFamily="34" charset="0"/>
                <a:cs typeface="Arial" panose="020B0604020202020204" pitchFamily="34" charset="0"/>
              </a:rPr>
              <a:t>т.р</a:t>
            </a:r>
            <a:r>
              <a:rPr lang="ru-RU" altLang="ru-RU" sz="2400" dirty="0">
                <a:latin typeface="Arial" panose="020B0604020202020204" pitchFamily="34" charset="0"/>
                <a:cs typeface="Arial" panose="020B0604020202020204" pitchFamily="34" charset="0"/>
              </a:rPr>
              <a:t>.</a:t>
            </a:r>
          </a:p>
          <a:p>
            <a:pPr>
              <a:lnSpc>
                <a:spcPct val="80000"/>
              </a:lnSpc>
              <a:buFont typeface="Wingdings" panose="05000000000000000000" pitchFamily="2" charset="2"/>
              <a:buNone/>
            </a:pPr>
            <a:r>
              <a:rPr lang="ru-RU" altLang="ru-RU" sz="2400" dirty="0">
                <a:latin typeface="Arial" panose="020B0604020202020204" pitchFamily="34" charset="0"/>
                <a:cs typeface="Arial" panose="020B0604020202020204" pitchFamily="34" charset="0"/>
              </a:rPr>
              <a:t>	2 500 </a:t>
            </a:r>
            <a:r>
              <a:rPr lang="ru-RU" altLang="ru-RU" sz="2400" dirty="0" err="1">
                <a:latin typeface="Arial" panose="020B0604020202020204" pitchFamily="34" charset="0"/>
                <a:cs typeface="Arial" panose="020B0604020202020204" pitchFamily="34" charset="0"/>
              </a:rPr>
              <a:t>т.р</a:t>
            </a:r>
            <a:r>
              <a:rPr lang="ru-RU" altLang="ru-RU" sz="2400" dirty="0">
                <a:latin typeface="Arial" panose="020B0604020202020204" pitchFamily="34" charset="0"/>
                <a:cs typeface="Arial" panose="020B0604020202020204" pitchFamily="34" charset="0"/>
              </a:rPr>
              <a:t>. минус 2 500 </a:t>
            </a:r>
            <a:r>
              <a:rPr lang="ru-RU" altLang="ru-RU" sz="2400" dirty="0" err="1">
                <a:latin typeface="Arial" panose="020B0604020202020204" pitchFamily="34" charset="0"/>
                <a:cs typeface="Arial" panose="020B0604020202020204" pitchFamily="34" charset="0"/>
              </a:rPr>
              <a:t>т.р</a:t>
            </a:r>
            <a:r>
              <a:rPr lang="ru-RU" altLang="ru-RU" sz="2400" dirty="0">
                <a:latin typeface="Arial" panose="020B0604020202020204" pitchFamily="34" charset="0"/>
                <a:cs typeface="Arial" panose="020B0604020202020204" pitchFamily="34" charset="0"/>
              </a:rPr>
              <a:t>. = 0</a:t>
            </a:r>
          </a:p>
          <a:p>
            <a:pPr>
              <a:lnSpc>
                <a:spcPct val="80000"/>
              </a:lnSpc>
              <a:buFont typeface="Wingdings" panose="05000000000000000000" pitchFamily="2" charset="2"/>
              <a:buNone/>
            </a:pPr>
            <a:r>
              <a:rPr lang="ru-RU" altLang="ru-RU" sz="2400" dirty="0">
                <a:latin typeface="Arial" panose="020B0604020202020204" pitchFamily="34" charset="0"/>
                <a:cs typeface="Arial" panose="020B0604020202020204" pitchFamily="34" charset="0"/>
              </a:rPr>
              <a:t>	25% от нуля = 0</a:t>
            </a:r>
          </a:p>
          <a:p>
            <a:pPr>
              <a:lnSpc>
                <a:spcPct val="80000"/>
              </a:lnSpc>
            </a:pPr>
            <a:r>
              <a:rPr lang="ru-RU" altLang="ru-RU" sz="2400" dirty="0">
                <a:latin typeface="Arial" panose="020B0604020202020204" pitchFamily="34" charset="0"/>
                <a:cs typeface="Arial" panose="020B0604020202020204" pitchFamily="34" charset="0"/>
              </a:rPr>
              <a:t>Обязан ли заказчик 25% от 2 500 </a:t>
            </a:r>
            <a:r>
              <a:rPr lang="ru-RU" altLang="ru-RU" sz="2400" dirty="0" err="1">
                <a:latin typeface="Arial" panose="020B0604020202020204" pitchFamily="34" charset="0"/>
                <a:cs typeface="Arial" panose="020B0604020202020204" pitchFamily="34" charset="0"/>
              </a:rPr>
              <a:t>т.р</a:t>
            </a:r>
            <a:r>
              <a:rPr lang="ru-RU" altLang="ru-RU" sz="2400" dirty="0">
                <a:latin typeface="Arial" panose="020B0604020202020204" pitchFamily="34" charset="0"/>
                <a:cs typeface="Arial" panose="020B0604020202020204" pitchFamily="34" charset="0"/>
              </a:rPr>
              <a:t>. провести для СМП и СОНКО?.. - </a:t>
            </a:r>
            <a:r>
              <a:rPr lang="ru-RU" altLang="ru-RU" sz="2400" b="1" u="sng" dirty="0">
                <a:latin typeface="Arial" panose="020B0604020202020204" pitchFamily="34" charset="0"/>
                <a:cs typeface="Arial" panose="020B0604020202020204" pitchFamily="34" charset="0"/>
              </a:rPr>
              <a:t>нет</a:t>
            </a:r>
            <a:r>
              <a:rPr lang="ru-RU" altLang="ru-RU" sz="2400" dirty="0">
                <a:latin typeface="Arial" panose="020B0604020202020204" pitchFamily="34" charset="0"/>
                <a:cs typeface="Arial" panose="020B0604020202020204" pitchFamily="34" charset="0"/>
              </a:rPr>
              <a:t>.</a:t>
            </a:r>
          </a:p>
          <a:p>
            <a:pPr>
              <a:lnSpc>
                <a:spcPct val="80000"/>
              </a:lnSpc>
            </a:pPr>
            <a:endParaRPr lang="ru-RU" altLang="ru-RU" sz="2100" dirty="0"/>
          </a:p>
        </p:txBody>
      </p:sp>
    </p:spTree>
    <p:extLst>
      <p:ext uri="{BB962C8B-B14F-4D97-AF65-F5344CB8AC3E}">
        <p14:creationId xmlns:p14="http://schemas.microsoft.com/office/powerpoint/2010/main" val="1414928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ru-RU" altLang="ru-RU">
                <a:latin typeface="Arial" panose="020B0604020202020204" pitchFamily="34" charset="0"/>
                <a:cs typeface="Arial" panose="020B0604020202020204" pitchFamily="34" charset="0"/>
              </a:rPr>
              <a:t>Органы и виды контроля</a:t>
            </a:r>
          </a:p>
        </p:txBody>
      </p:sp>
      <p:sp>
        <p:nvSpPr>
          <p:cNvPr id="20483" name="Rectangle 3"/>
          <p:cNvSpPr>
            <a:spLocks noGrp="1" noChangeArrowheads="1"/>
          </p:cNvSpPr>
          <p:nvPr>
            <p:ph type="body" idx="4294967295"/>
          </p:nvPr>
        </p:nvSpPr>
        <p:spPr>
          <a:xfrm>
            <a:off x="241069" y="1621674"/>
            <a:ext cx="11604567" cy="4978631"/>
          </a:xfrm>
          <a:prstGeom prst="rect">
            <a:avLst/>
          </a:prstGeom>
        </p:spPr>
        <p:txBody>
          <a:bodyPr>
            <a:normAutofit/>
          </a:bodyPr>
          <a:lstStyle/>
          <a:p>
            <a:pPr>
              <a:spcBef>
                <a:spcPct val="0"/>
              </a:spcBef>
            </a:pPr>
            <a:r>
              <a:rPr lang="ru-RU" altLang="ru-RU" sz="2700" dirty="0">
                <a:solidFill>
                  <a:srgbClr val="C00000"/>
                </a:solidFill>
                <a:latin typeface="Arial" panose="020B0604020202020204" pitchFamily="34" charset="0"/>
                <a:cs typeface="Arial" panose="020B0604020202020204" pitchFamily="34" charset="0"/>
              </a:rPr>
              <a:t>1. Органы контроля в сфере закупок (3 </a:t>
            </a:r>
            <a:r>
              <a:rPr lang="ru-RU" altLang="ru-RU" sz="2700" dirty="0" err="1">
                <a:solidFill>
                  <a:srgbClr val="C00000"/>
                </a:solidFill>
                <a:latin typeface="Arial" panose="020B0604020202020204" pitchFamily="34" charset="0"/>
                <a:cs typeface="Arial" panose="020B0604020202020204" pitchFamily="34" charset="0"/>
              </a:rPr>
              <a:t>ур</a:t>
            </a:r>
            <a:r>
              <a:rPr lang="ru-RU" altLang="ru-RU" sz="2700" dirty="0">
                <a:solidFill>
                  <a:srgbClr val="C00000"/>
                </a:solidFill>
                <a:latin typeface="Arial" panose="020B0604020202020204" pitchFamily="34" charset="0"/>
                <a:cs typeface="Arial" panose="020B0604020202020204" pitchFamily="34" charset="0"/>
              </a:rPr>
              <a:t>.)</a:t>
            </a:r>
          </a:p>
          <a:p>
            <a:pPr>
              <a:spcBef>
                <a:spcPct val="0"/>
              </a:spcBef>
            </a:pPr>
            <a:r>
              <a:rPr lang="ru-RU" altLang="ru-RU" sz="2700" dirty="0">
                <a:solidFill>
                  <a:srgbClr val="C00000"/>
                </a:solidFill>
                <a:latin typeface="Arial" panose="020B0604020202020204" pitchFamily="34" charset="0"/>
                <a:cs typeface="Arial" panose="020B0604020202020204" pitchFamily="34" charset="0"/>
              </a:rPr>
              <a:t>2. Внутренний гос./</a:t>
            </a:r>
            <a:r>
              <a:rPr lang="ru-RU" altLang="ru-RU" sz="2700" dirty="0" err="1">
                <a:solidFill>
                  <a:srgbClr val="C00000"/>
                </a:solidFill>
                <a:latin typeface="Arial" panose="020B0604020202020204" pitchFamily="34" charset="0"/>
                <a:cs typeface="Arial" panose="020B0604020202020204" pitchFamily="34" charset="0"/>
              </a:rPr>
              <a:t>мун</a:t>
            </a:r>
            <a:r>
              <a:rPr lang="ru-RU" altLang="ru-RU" sz="2700" dirty="0">
                <a:solidFill>
                  <a:srgbClr val="C00000"/>
                </a:solidFill>
                <a:latin typeface="Arial" panose="020B0604020202020204" pitchFamily="34" charset="0"/>
                <a:cs typeface="Arial" panose="020B0604020202020204" pitchFamily="34" charset="0"/>
              </a:rPr>
              <a:t>. </a:t>
            </a:r>
            <a:r>
              <a:rPr lang="ru-RU" altLang="ru-RU" sz="2700" dirty="0" err="1">
                <a:solidFill>
                  <a:srgbClr val="C00000"/>
                </a:solidFill>
                <a:latin typeface="Arial" panose="020B0604020202020204" pitchFamily="34" charset="0"/>
                <a:cs typeface="Arial" panose="020B0604020202020204" pitchFamily="34" charset="0"/>
              </a:rPr>
              <a:t>фин.контроль</a:t>
            </a:r>
            <a:r>
              <a:rPr lang="ru-RU" altLang="ru-RU" sz="2700" dirty="0">
                <a:solidFill>
                  <a:srgbClr val="C00000"/>
                </a:solidFill>
                <a:latin typeface="Arial" panose="020B0604020202020204" pitchFamily="34" charset="0"/>
                <a:cs typeface="Arial" panose="020B0604020202020204" pitchFamily="34" charset="0"/>
              </a:rPr>
              <a:t> (ч. 8 ст. 99) (3 </a:t>
            </a:r>
            <a:r>
              <a:rPr lang="ru-RU" altLang="ru-RU" sz="2700" dirty="0" err="1">
                <a:solidFill>
                  <a:srgbClr val="C00000"/>
                </a:solidFill>
                <a:latin typeface="Arial" panose="020B0604020202020204" pitchFamily="34" charset="0"/>
                <a:cs typeface="Arial" panose="020B0604020202020204" pitchFamily="34" charset="0"/>
              </a:rPr>
              <a:t>ур</a:t>
            </a:r>
            <a:r>
              <a:rPr lang="ru-RU" altLang="ru-RU" sz="2700" dirty="0">
                <a:solidFill>
                  <a:srgbClr val="C00000"/>
                </a:solidFill>
                <a:latin typeface="Arial" panose="020B0604020202020204" pitchFamily="34" charset="0"/>
                <a:cs typeface="Arial" panose="020B0604020202020204" pitchFamily="34" charset="0"/>
              </a:rPr>
              <a:t>. + контроль контролёров со стороны ФК)</a:t>
            </a:r>
          </a:p>
          <a:p>
            <a:pPr>
              <a:spcBef>
                <a:spcPct val="0"/>
              </a:spcBef>
            </a:pPr>
            <a:r>
              <a:rPr lang="ru-RU" altLang="ru-RU" sz="2700" dirty="0">
                <a:solidFill>
                  <a:srgbClr val="C00000"/>
                </a:solidFill>
                <a:latin typeface="Arial" panose="020B0604020202020204" pitchFamily="34" charset="0"/>
                <a:cs typeface="Arial" panose="020B0604020202020204" pitchFamily="34" charset="0"/>
              </a:rPr>
              <a:t>3. Ведомственный контроль</a:t>
            </a:r>
          </a:p>
          <a:p>
            <a:pPr>
              <a:spcBef>
                <a:spcPct val="0"/>
              </a:spcBef>
            </a:pPr>
            <a:r>
              <a:rPr lang="ru-RU" altLang="ru-RU" sz="2700" dirty="0">
                <a:latin typeface="Arial" panose="020B0604020202020204" pitchFamily="34" charset="0"/>
                <a:cs typeface="Arial" panose="020B0604020202020204" pitchFamily="34" charset="0"/>
              </a:rPr>
              <a:t>4. Органы, осуществляющие правоприменительные функции по казначейскому обслуживанию исполнения бюджетов, органы гос. внебюджетных фондов (ч. 5 и ч. 5.1 ст. 99)</a:t>
            </a:r>
          </a:p>
          <a:p>
            <a:pPr>
              <a:spcBef>
                <a:spcPct val="0"/>
              </a:spcBef>
            </a:pPr>
            <a:r>
              <a:rPr lang="ru-RU" altLang="ru-RU" sz="2700" dirty="0">
                <a:solidFill>
                  <a:schemeClr val="accent2"/>
                </a:solidFill>
                <a:latin typeface="Arial" panose="020B0604020202020204" pitchFamily="34" charset="0"/>
                <a:cs typeface="Arial" panose="020B0604020202020204" pitchFamily="34" charset="0"/>
              </a:rPr>
              <a:t>5. Контроль со стороны заказчика</a:t>
            </a:r>
          </a:p>
          <a:p>
            <a:pPr>
              <a:spcBef>
                <a:spcPct val="0"/>
              </a:spcBef>
            </a:pPr>
            <a:r>
              <a:rPr lang="ru-RU" altLang="ru-RU" sz="2700" dirty="0">
                <a:solidFill>
                  <a:srgbClr val="7030A0"/>
                </a:solidFill>
                <a:latin typeface="Arial" panose="020B0604020202020204" pitchFamily="34" charset="0"/>
                <a:cs typeface="Arial" panose="020B0604020202020204" pitchFamily="34" charset="0"/>
              </a:rPr>
              <a:t>6. Общественный контроль</a:t>
            </a:r>
          </a:p>
          <a:p>
            <a:pPr>
              <a:spcBef>
                <a:spcPct val="0"/>
              </a:spcBef>
            </a:pPr>
            <a:r>
              <a:rPr lang="ru-RU" altLang="ru-RU" sz="2700" dirty="0">
                <a:solidFill>
                  <a:srgbClr val="FF0000"/>
                </a:solidFill>
                <a:latin typeface="Arial" panose="020B0604020202020204" pitchFamily="34" charset="0"/>
                <a:cs typeface="Arial" panose="020B0604020202020204" pitchFamily="34" charset="0"/>
              </a:rPr>
              <a:t>7. </a:t>
            </a:r>
            <a:r>
              <a:rPr lang="ru-RU" altLang="ru-RU" sz="2700" dirty="0" err="1">
                <a:solidFill>
                  <a:srgbClr val="FF0000"/>
                </a:solidFill>
                <a:latin typeface="Arial" panose="020B0604020202020204" pitchFamily="34" charset="0"/>
                <a:cs typeface="Arial" panose="020B0604020202020204" pitchFamily="34" charset="0"/>
              </a:rPr>
              <a:t>Гособоронзаказ</a:t>
            </a:r>
            <a:r>
              <a:rPr lang="ru-RU" altLang="ru-RU" sz="2700" dirty="0">
                <a:solidFill>
                  <a:srgbClr val="FF0000"/>
                </a:solidFill>
                <a:latin typeface="Arial" panose="020B0604020202020204" pitchFamily="34" charset="0"/>
                <a:cs typeface="Arial" panose="020B0604020202020204" pitchFamily="34" charset="0"/>
              </a:rPr>
              <a:t> </a:t>
            </a:r>
          </a:p>
          <a:p>
            <a:pPr>
              <a:spcBef>
                <a:spcPct val="0"/>
              </a:spcBef>
            </a:pPr>
            <a:r>
              <a:rPr lang="ru-RU" altLang="ru-RU" sz="2700" dirty="0">
                <a:solidFill>
                  <a:srgbClr val="006600"/>
                </a:solidFill>
                <a:latin typeface="Arial" panose="020B0604020202020204" pitchFamily="34" charset="0"/>
                <a:cs typeface="Arial" panose="020B0604020202020204" pitchFamily="34" charset="0"/>
              </a:rPr>
              <a:t>8. «Другой» контроль (прокуратура, МВД и др.)</a:t>
            </a:r>
          </a:p>
          <a:p>
            <a:pPr>
              <a:spcBef>
                <a:spcPct val="0"/>
              </a:spcBef>
            </a:pPr>
            <a:r>
              <a:rPr lang="ru-RU" altLang="ru-RU" sz="2700" dirty="0">
                <a:solidFill>
                  <a:srgbClr val="006600"/>
                </a:solidFill>
                <a:latin typeface="Arial" panose="020B0604020202020204" pitchFamily="34" charset="0"/>
                <a:cs typeface="Arial" panose="020B0604020202020204" pitchFamily="34" charset="0"/>
              </a:rPr>
              <a:t>9. Аудит (счетная палата)</a:t>
            </a:r>
          </a:p>
        </p:txBody>
      </p:sp>
    </p:spTree>
    <p:extLst>
      <p:ext uri="{BB962C8B-B14F-4D97-AF65-F5344CB8AC3E}">
        <p14:creationId xmlns:p14="http://schemas.microsoft.com/office/powerpoint/2010/main" val="2752706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Autofit/>
          </a:bodyPr>
          <a:lstStyle/>
          <a:p>
            <a:pPr algn="ctr"/>
            <a:r>
              <a:rPr lang="ru-RU" altLang="ru-RU" sz="2400" b="1" dirty="0">
                <a:latin typeface="Arial" panose="020B0604020202020204" pitchFamily="34" charset="0"/>
              </a:rPr>
              <a:t>Формула расчёта объёма закупок, от которого рассчитываются 25% для СМП и СОНКО</a:t>
            </a:r>
          </a:p>
        </p:txBody>
      </p:sp>
      <p:sp>
        <p:nvSpPr>
          <p:cNvPr id="17411" name="Rectangle 3"/>
          <p:cNvSpPr>
            <a:spLocks noGrp="1" noChangeArrowheads="1"/>
          </p:cNvSpPr>
          <p:nvPr>
            <p:ph type="body" idx="4294967295"/>
          </p:nvPr>
        </p:nvSpPr>
        <p:spPr>
          <a:xfrm>
            <a:off x="282633" y="1429789"/>
            <a:ext cx="11909367" cy="5267874"/>
          </a:xfrm>
          <a:prstGeom prst="rect">
            <a:avLst/>
          </a:prstGeom>
        </p:spPr>
        <p:txBody>
          <a:bodyPr>
            <a:noAutofit/>
          </a:bodyPr>
          <a:lstStyle/>
          <a:p>
            <a:pPr algn="ctr" eaLnBrk="1" hangingPunct="1">
              <a:lnSpc>
                <a:spcPct val="80000"/>
              </a:lnSpc>
              <a:buFont typeface="Wingdings" panose="05000000000000000000" pitchFamily="2" charset="2"/>
              <a:buNone/>
              <a:defRPr/>
            </a:pPr>
            <a:r>
              <a:rPr lang="ru-RU" altLang="ru-RU" sz="2400" b="1" dirty="0">
                <a:latin typeface="Arial" panose="020B0604020202020204" pitchFamily="34" charset="0"/>
                <a:cs typeface="Arial" panose="020B0604020202020204" pitchFamily="34" charset="0"/>
              </a:rPr>
              <a:t>совокупный годовой объём закупок</a:t>
            </a:r>
            <a:r>
              <a:rPr lang="ru-RU" altLang="ru-RU" sz="2400" dirty="0">
                <a:latin typeface="Arial" panose="020B0604020202020204" pitchFamily="34" charset="0"/>
                <a:cs typeface="Arial" panose="020B0604020202020204" pitchFamily="34" charset="0"/>
              </a:rPr>
              <a:t> </a:t>
            </a:r>
          </a:p>
          <a:p>
            <a:pPr algn="ctr" eaLnBrk="1" hangingPunct="1">
              <a:lnSpc>
                <a:spcPct val="80000"/>
              </a:lnSpc>
              <a:buFont typeface="Wingdings" panose="05000000000000000000" pitchFamily="2" charset="2"/>
              <a:buNone/>
              <a:defRPr/>
            </a:pPr>
            <a:r>
              <a:rPr lang="ru-RU" altLang="ru-RU" sz="2400" dirty="0">
                <a:solidFill>
                  <a:srgbClr val="FF0000"/>
                </a:solidFill>
                <a:latin typeface="Arial" panose="020B0604020202020204" pitchFamily="34" charset="0"/>
                <a:cs typeface="Arial" panose="020B0604020202020204" pitchFamily="34" charset="0"/>
              </a:rPr>
              <a:t>минус</a:t>
            </a:r>
          </a:p>
          <a:p>
            <a:pPr eaLnBrk="1" hangingPunct="1">
              <a:lnSpc>
                <a:spcPct val="80000"/>
              </a:lnSpc>
              <a:buFont typeface="Arial" panose="020B0604020202020204" pitchFamily="34" charset="0"/>
              <a:buNone/>
              <a:defRPr/>
            </a:pPr>
            <a:r>
              <a:rPr lang="ru-RU" altLang="ru-RU" sz="2400" dirty="0">
                <a:latin typeface="Arial" panose="020B0604020202020204" pitchFamily="34" charset="0"/>
                <a:cs typeface="Arial" panose="020B0604020202020204" pitchFamily="34" charset="0"/>
              </a:rPr>
              <a:t>- </a:t>
            </a:r>
            <a:r>
              <a:rPr lang="ru-RU" altLang="ru-RU" sz="2400" dirty="0">
                <a:solidFill>
                  <a:srgbClr val="0000FF"/>
                </a:solidFill>
                <a:latin typeface="Arial" panose="020B0604020202020204" pitchFamily="34" charset="0"/>
                <a:cs typeface="Arial" panose="020B0604020202020204" pitchFamily="34" charset="0"/>
              </a:rPr>
              <a:t>закупки у единственного поставщика (подрядчика, исполнителя) в соответствии с </a:t>
            </a:r>
            <a:r>
              <a:rPr lang="ru-RU" altLang="ru-RU" sz="2400" b="1" dirty="0">
                <a:solidFill>
                  <a:srgbClr val="0000FF"/>
                </a:solidFill>
                <a:latin typeface="Arial" panose="020B0604020202020204" pitchFamily="34" charset="0"/>
                <a:cs typeface="Arial" panose="020B0604020202020204" pitchFamily="34" charset="0"/>
              </a:rPr>
              <a:t>частью 1</a:t>
            </a:r>
            <a:r>
              <a:rPr lang="ru-RU" altLang="ru-RU" sz="2400" dirty="0">
                <a:solidFill>
                  <a:srgbClr val="0000FF"/>
                </a:solidFill>
                <a:latin typeface="Arial" panose="020B0604020202020204" pitchFamily="34" charset="0"/>
                <a:cs typeface="Arial" panose="020B0604020202020204" pitchFamily="34" charset="0"/>
              </a:rPr>
              <a:t> статьи 93 (т.е. все закупки у ЕП); </a:t>
            </a:r>
          </a:p>
          <a:p>
            <a:pPr algn="ctr" eaLnBrk="1" hangingPunct="1">
              <a:lnSpc>
                <a:spcPct val="80000"/>
              </a:lnSpc>
              <a:buFont typeface="Wingdings" panose="05000000000000000000" pitchFamily="2" charset="2"/>
              <a:buNone/>
              <a:defRPr/>
            </a:pPr>
            <a:r>
              <a:rPr lang="ru-RU" altLang="ru-RU" sz="2400" dirty="0">
                <a:solidFill>
                  <a:srgbClr val="FF0000"/>
                </a:solidFill>
                <a:latin typeface="Arial" panose="020B0604020202020204" pitchFamily="34" charset="0"/>
                <a:cs typeface="Arial" panose="020B0604020202020204" pitchFamily="34" charset="0"/>
              </a:rPr>
              <a:t>минус</a:t>
            </a:r>
          </a:p>
          <a:p>
            <a:pPr eaLnBrk="1" hangingPunct="1">
              <a:lnSpc>
                <a:spcPct val="80000"/>
              </a:lnSpc>
              <a:buFont typeface="Arial" panose="020B0604020202020204" pitchFamily="34" charset="0"/>
              <a:buNone/>
              <a:defRPr/>
            </a:pPr>
            <a:r>
              <a:rPr lang="ru-RU" altLang="ru-RU" sz="2400" i="1" dirty="0">
                <a:solidFill>
                  <a:schemeClr val="bg1">
                    <a:lumMod val="50000"/>
                  </a:schemeClr>
                </a:solidFill>
                <a:latin typeface="Arial" panose="020B0604020202020204" pitchFamily="34" charset="0"/>
                <a:cs typeface="Arial" panose="020B0604020202020204" pitchFamily="34" charset="0"/>
              </a:rPr>
              <a:t>- </a:t>
            </a:r>
            <a:r>
              <a:rPr lang="ru-RU" altLang="ru-RU" sz="2400" dirty="0">
                <a:latin typeface="Arial" panose="020B0604020202020204" pitchFamily="34" charset="0"/>
                <a:cs typeface="Arial" panose="020B0604020202020204" pitchFamily="34" charset="0"/>
              </a:rPr>
              <a:t>- закупки для обеспечения обороны страны и безопасности государства; </a:t>
            </a:r>
          </a:p>
          <a:p>
            <a:pPr eaLnBrk="1" hangingPunct="1">
              <a:lnSpc>
                <a:spcPct val="80000"/>
              </a:lnSpc>
              <a:buFont typeface="Wingdings" panose="05000000000000000000" pitchFamily="2" charset="2"/>
              <a:buNone/>
              <a:defRPr/>
            </a:pPr>
            <a:r>
              <a:rPr lang="ru-RU" altLang="ru-RU" sz="2400" dirty="0">
                <a:latin typeface="Arial" panose="020B0604020202020204" pitchFamily="34" charset="0"/>
                <a:cs typeface="Arial" panose="020B0604020202020204" pitchFamily="34" charset="0"/>
              </a:rPr>
              <a:t>- закупки услуг по предоставлению кредитов; </a:t>
            </a:r>
          </a:p>
          <a:p>
            <a:pPr eaLnBrk="1" hangingPunct="1">
              <a:lnSpc>
                <a:spcPct val="80000"/>
              </a:lnSpc>
              <a:buFont typeface="Wingdings" panose="05000000000000000000" pitchFamily="2" charset="2"/>
              <a:buNone/>
              <a:defRPr/>
            </a:pPr>
            <a:r>
              <a:rPr lang="ru-RU" altLang="ru-RU" sz="2400" dirty="0">
                <a:latin typeface="Arial" panose="020B0604020202020204" pitchFamily="34" charset="0"/>
                <a:cs typeface="Arial" panose="020B0604020202020204" pitchFamily="34" charset="0"/>
              </a:rPr>
              <a:t>- закупки работ в области использования атомной энергии; </a:t>
            </a:r>
          </a:p>
          <a:p>
            <a:pPr eaLnBrk="1" hangingPunct="1">
              <a:lnSpc>
                <a:spcPct val="80000"/>
              </a:lnSpc>
              <a:buFont typeface="Wingdings" panose="05000000000000000000" pitchFamily="2" charset="2"/>
              <a:buNone/>
              <a:defRPr/>
            </a:pPr>
            <a:r>
              <a:rPr lang="ru-RU" altLang="ru-RU" sz="2400" dirty="0">
                <a:latin typeface="Arial" panose="020B0604020202020204" pitchFamily="34" charset="0"/>
                <a:cs typeface="Arial" panose="020B0604020202020204" pitchFamily="34" charset="0"/>
              </a:rPr>
              <a:t>- закупки при осуществлении которых применяются закрытые способы определения поставщиков (подрядчиков, исполнителей).</a:t>
            </a:r>
          </a:p>
          <a:p>
            <a:pPr algn="ctr" eaLnBrk="1" hangingPunct="1">
              <a:lnSpc>
                <a:spcPct val="80000"/>
              </a:lnSpc>
              <a:buFont typeface="Wingdings" panose="05000000000000000000" pitchFamily="2" charset="2"/>
              <a:buNone/>
              <a:defRPr/>
            </a:pPr>
            <a:r>
              <a:rPr lang="ru-RU" altLang="ru-RU" sz="2400" dirty="0">
                <a:solidFill>
                  <a:srgbClr val="0000FF"/>
                </a:solidFill>
                <a:latin typeface="Arial" panose="020B0604020202020204" pitchFamily="34" charset="0"/>
                <a:cs typeface="Arial" panose="020B0604020202020204" pitchFamily="34" charset="0"/>
              </a:rPr>
              <a:t>От итоговой суммы рассчитываются 25% или более.</a:t>
            </a:r>
            <a:endParaRPr lang="ru-RU" alt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36052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pPr algn="ctr"/>
            <a:r>
              <a:rPr lang="ru-RU" altLang="ru-RU" sz="3600" b="1" dirty="0"/>
              <a:t>Как заказчики должны применять преимущества для СМП, СОНКО</a:t>
            </a:r>
          </a:p>
        </p:txBody>
      </p:sp>
      <p:sp>
        <p:nvSpPr>
          <p:cNvPr id="47107" name="Rectangle 3"/>
          <p:cNvSpPr>
            <a:spLocks noGrp="1" noChangeArrowheads="1"/>
          </p:cNvSpPr>
          <p:nvPr>
            <p:ph type="body" idx="4294967295"/>
          </p:nvPr>
        </p:nvSpPr>
        <p:spPr>
          <a:xfrm>
            <a:off x="290945" y="1546167"/>
            <a:ext cx="11901055" cy="4616508"/>
          </a:xfrm>
          <a:prstGeom prst="rect">
            <a:avLst/>
          </a:prstGeom>
        </p:spPr>
        <p:txBody>
          <a:bodyPr>
            <a:normAutofit/>
          </a:bodyPr>
          <a:lstStyle/>
          <a:p>
            <a:pPr marL="0" indent="0">
              <a:spcBef>
                <a:spcPct val="0"/>
              </a:spcBef>
              <a:buNone/>
            </a:pPr>
            <a:r>
              <a:rPr lang="ru-RU" altLang="ru-RU" dirty="0">
                <a:latin typeface="Arial" panose="020B0604020202020204" pitchFamily="34" charset="0"/>
                <a:cs typeface="Arial" panose="020B0604020202020204" pitchFamily="34" charset="0"/>
              </a:rPr>
              <a:t>1. Перед составлением плана-графика оценить СГОЗ и просчитать 25%, выбрать закупки только для СМП, СОНКО</a:t>
            </a:r>
          </a:p>
          <a:p>
            <a:pPr marL="0" indent="0">
              <a:spcBef>
                <a:spcPct val="0"/>
              </a:spcBef>
              <a:buNone/>
            </a:pPr>
            <a:r>
              <a:rPr lang="ru-RU" altLang="ru-RU" dirty="0">
                <a:latin typeface="Arial" panose="020B0604020202020204" pitchFamily="34" charset="0"/>
                <a:cs typeface="Arial" panose="020B0604020202020204" pitchFamily="34" charset="0"/>
              </a:rPr>
              <a:t>     2.1. Прописать в извещении ограничение, что закупка </a:t>
            </a:r>
            <a:r>
              <a:rPr lang="ru-RU" altLang="ru-RU" dirty="0">
                <a:solidFill>
                  <a:srgbClr val="0000FF"/>
                </a:solidFill>
                <a:latin typeface="Arial" panose="020B0604020202020204" pitchFamily="34" charset="0"/>
                <a:cs typeface="Arial" panose="020B0604020202020204" pitchFamily="34" charset="0"/>
              </a:rPr>
              <a:t>только для СМП, СОНКО </a:t>
            </a:r>
            <a:r>
              <a:rPr lang="ru-RU" altLang="ru-RU" b="1" dirty="0">
                <a:latin typeface="Arial" panose="020B0604020202020204" pitchFamily="34" charset="0"/>
                <a:cs typeface="Arial" panose="020B0604020202020204" pitchFamily="34" charset="0"/>
              </a:rPr>
              <a:t>(НМЦК не более 20 млн)</a:t>
            </a:r>
          </a:p>
          <a:p>
            <a:pPr marL="0" indent="0">
              <a:spcBef>
                <a:spcPct val="0"/>
              </a:spcBef>
              <a:buNone/>
            </a:pPr>
            <a:r>
              <a:rPr lang="ru-RU" altLang="ru-RU" dirty="0">
                <a:latin typeface="Arial" panose="020B0604020202020204" pitchFamily="34" charset="0"/>
                <a:cs typeface="Arial" panose="020B0604020202020204" pitchFamily="34" charset="0"/>
              </a:rPr>
              <a:t>     2.2. Или – закупка </a:t>
            </a:r>
            <a:r>
              <a:rPr lang="ru-RU" altLang="ru-RU" dirty="0">
                <a:solidFill>
                  <a:srgbClr val="0000FF"/>
                </a:solidFill>
                <a:latin typeface="Arial" panose="020B0604020202020204" pitchFamily="34" charset="0"/>
                <a:cs typeface="Arial" panose="020B0604020202020204" pitchFamily="34" charset="0"/>
              </a:rPr>
              <a:t>для всех, но с обязательным привлечением СМП, СОНКО</a:t>
            </a:r>
            <a:r>
              <a:rPr lang="ru-RU" altLang="ru-RU" dirty="0">
                <a:latin typeface="Arial" panose="020B0604020202020204" pitchFamily="34" charset="0"/>
                <a:cs typeface="Arial" panose="020B0604020202020204" pitchFamily="34" charset="0"/>
              </a:rPr>
              <a:t> в % от цены контракта (см. ПП 1466)</a:t>
            </a:r>
          </a:p>
          <a:p>
            <a:pPr marL="0" indent="0">
              <a:spcBef>
                <a:spcPct val="0"/>
              </a:spcBef>
              <a:buNone/>
            </a:pPr>
            <a:r>
              <a:rPr lang="ru-RU" altLang="ru-RU" dirty="0">
                <a:latin typeface="Arial" panose="020B0604020202020204" pitchFamily="34" charset="0"/>
                <a:cs typeface="Arial" panose="020B0604020202020204" pitchFamily="34" charset="0"/>
              </a:rPr>
              <a:t>3. Проверить проект контракта (при привлечении – обязанность сообщать, штрафы и т.д. – см. ПП 1466)</a:t>
            </a:r>
          </a:p>
          <a:p>
            <a:pPr marL="0" indent="0">
              <a:spcBef>
                <a:spcPct val="0"/>
              </a:spcBef>
              <a:buNone/>
            </a:pPr>
            <a:r>
              <a:rPr lang="ru-RU" altLang="ru-RU" dirty="0">
                <a:latin typeface="Arial" panose="020B0604020202020204" pitchFamily="34" charset="0"/>
                <a:cs typeface="Arial" panose="020B0604020202020204" pitchFamily="34" charset="0"/>
              </a:rPr>
              <a:t>4. Проверить наличие декларации СМП, СОНКО в заявке</a:t>
            </a:r>
          </a:p>
          <a:p>
            <a:pPr marL="0" indent="0">
              <a:spcBef>
                <a:spcPct val="0"/>
              </a:spcBef>
              <a:buNone/>
            </a:pPr>
            <a:r>
              <a:rPr lang="ru-RU" altLang="ru-RU" dirty="0">
                <a:latin typeface="Arial" panose="020B0604020202020204" pitchFamily="34" charset="0"/>
                <a:cs typeface="Arial" panose="020B0604020202020204" pitchFamily="34" charset="0"/>
              </a:rPr>
              <a:t>5. До 31.03 следующего года опубликовать отчёт о СМП</a:t>
            </a:r>
          </a:p>
        </p:txBody>
      </p:sp>
      <p:sp>
        <p:nvSpPr>
          <p:cNvPr id="47108" name="TextBox 1"/>
          <p:cNvSpPr txBox="1">
            <a:spLocks noChangeArrowheads="1"/>
          </p:cNvSpPr>
          <p:nvPr/>
        </p:nvSpPr>
        <p:spPr bwMode="auto">
          <a:xfrm>
            <a:off x="878774" y="5963239"/>
            <a:ext cx="10628415" cy="400110"/>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20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Рекомендовать</a:t>
            </a:r>
            <a:r>
              <a:rPr kumimoji="0" lang="ru-RU" altLang="ru-RU"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заказчикам брать не 25% от СГОЗ, а 30% или 40%!</a:t>
            </a:r>
          </a:p>
        </p:txBody>
      </p:sp>
    </p:spTree>
    <p:extLst>
      <p:ext uri="{BB962C8B-B14F-4D97-AF65-F5344CB8AC3E}">
        <p14:creationId xmlns:p14="http://schemas.microsoft.com/office/powerpoint/2010/main" val="32246549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pPr algn="ctr"/>
            <a:r>
              <a:rPr lang="ru-RU" altLang="ru-RU" sz="3600" b="1" dirty="0"/>
              <a:t>Специальная правоспособность</a:t>
            </a:r>
          </a:p>
        </p:txBody>
      </p:sp>
      <p:sp>
        <p:nvSpPr>
          <p:cNvPr id="47107" name="Rectangle 3"/>
          <p:cNvSpPr>
            <a:spLocks noGrp="1" noChangeArrowheads="1"/>
          </p:cNvSpPr>
          <p:nvPr>
            <p:ph type="body" idx="4294967295"/>
          </p:nvPr>
        </p:nvSpPr>
        <p:spPr>
          <a:xfrm>
            <a:off x="240506" y="1301806"/>
            <a:ext cx="11710987" cy="5367338"/>
          </a:xfrm>
          <a:prstGeom prst="rect">
            <a:avLst/>
          </a:prstGeom>
        </p:spPr>
        <p:txBody>
          <a:bodyPr>
            <a:normAutofit lnSpcReduction="10000"/>
          </a:bodyPr>
          <a:lstStyle/>
          <a:p>
            <a:pPr marL="0" indent="0">
              <a:spcBef>
                <a:spcPct val="0"/>
              </a:spcBef>
              <a:buNone/>
            </a:pPr>
            <a:r>
              <a:rPr lang="ru-RU" altLang="ru-RU" dirty="0">
                <a:latin typeface="Arial" panose="020B0604020202020204" pitchFamily="34" charset="0"/>
                <a:cs typeface="Arial" panose="020B0604020202020204" pitchFamily="34" charset="0"/>
              </a:rPr>
              <a:t>П. 1 ч. 1 ст. 31 – если на ТРУ требуется специальное разрешение (лицензия, СРО и т.п.), заказчик обязан потребовать соответствующий документ, </a:t>
            </a:r>
            <a:r>
              <a:rPr lang="ru-RU" altLang="ru-RU" b="1" dirty="0">
                <a:solidFill>
                  <a:srgbClr val="FF0000"/>
                </a:solidFill>
                <a:latin typeface="Arial" panose="020B0604020202020204" pitchFamily="34" charset="0"/>
                <a:cs typeface="Arial" panose="020B0604020202020204" pitchFamily="34" charset="0"/>
              </a:rPr>
              <a:t>НО</a:t>
            </a:r>
          </a:p>
          <a:p>
            <a:pPr>
              <a:spcBef>
                <a:spcPct val="0"/>
              </a:spcBef>
              <a:buFontTx/>
              <a:buChar char="-"/>
            </a:pPr>
            <a:r>
              <a:rPr lang="ru-RU" altLang="ru-RU" dirty="0">
                <a:latin typeface="Arial" panose="020B0604020202020204" pitchFamily="34" charset="0"/>
                <a:cs typeface="Arial" panose="020B0604020202020204" pitchFamily="34" charset="0"/>
              </a:rPr>
              <a:t>лицензия или СРО требуются на конкретные ТРУ</a:t>
            </a:r>
          </a:p>
          <a:p>
            <a:pPr>
              <a:spcBef>
                <a:spcPct val="0"/>
              </a:spcBef>
              <a:buFontTx/>
              <a:buChar char="-"/>
            </a:pPr>
            <a:r>
              <a:rPr lang="ru-RU" altLang="ru-RU" dirty="0">
                <a:latin typeface="Arial" panose="020B0604020202020204" pitchFamily="34" charset="0"/>
                <a:cs typeface="Arial" panose="020B0604020202020204" pitchFamily="34" charset="0"/>
              </a:rPr>
              <a:t>копия лицензии или выписка из реестра лицензий</a:t>
            </a:r>
          </a:p>
          <a:p>
            <a:pPr>
              <a:spcBef>
                <a:spcPct val="0"/>
              </a:spcBef>
              <a:buFontTx/>
              <a:buChar char="-"/>
            </a:pPr>
            <a:r>
              <a:rPr lang="ru-RU" altLang="ru-RU" dirty="0">
                <a:latin typeface="Arial" panose="020B0604020202020204" pitchFamily="34" charset="0"/>
                <a:cs typeface="Arial" panose="020B0604020202020204" pitchFamily="34" charset="0"/>
              </a:rPr>
              <a:t>по </a:t>
            </a:r>
            <a:r>
              <a:rPr lang="ru-RU" altLang="ru-RU" dirty="0" err="1">
                <a:latin typeface="Arial" panose="020B0604020202020204" pitchFamily="34" charset="0"/>
                <a:cs typeface="Arial" panose="020B0604020202020204" pitchFamily="34" charset="0"/>
              </a:rPr>
              <a:t>ГрК</a:t>
            </a:r>
            <a:r>
              <a:rPr lang="ru-RU" altLang="ru-RU" dirty="0">
                <a:latin typeface="Arial" panose="020B0604020202020204" pitchFamily="34" charset="0"/>
                <a:cs typeface="Arial" panose="020B0604020202020204" pitchFamily="34" charset="0"/>
              </a:rPr>
              <a:t> РФ устанавливается требование о наличии СРО, но никаких документов требовать нельзя (проверять самостоятельно)</a:t>
            </a:r>
          </a:p>
          <a:p>
            <a:pPr>
              <a:spcBef>
                <a:spcPct val="0"/>
              </a:spcBef>
              <a:buFontTx/>
              <a:buChar char="-"/>
            </a:pPr>
            <a:r>
              <a:rPr lang="ru-RU" altLang="ru-RU" dirty="0">
                <a:latin typeface="Arial" panose="020B0604020202020204" pitchFamily="34" charset="0"/>
                <a:cs typeface="Arial" panose="020B0604020202020204" pitchFamily="34" charset="0"/>
              </a:rPr>
              <a:t>при закупке изысканий и проектирования – СРО только на проектирование</a:t>
            </a:r>
          </a:p>
          <a:p>
            <a:pPr>
              <a:spcBef>
                <a:spcPct val="0"/>
              </a:spcBef>
              <a:buFontTx/>
              <a:buChar char="-"/>
            </a:pPr>
            <a:r>
              <a:rPr lang="ru-RU" altLang="ru-RU" dirty="0">
                <a:latin typeface="Arial" panose="020B0604020202020204" pitchFamily="34" charset="0"/>
                <a:cs typeface="Arial" panose="020B0604020202020204" pitchFamily="34" charset="0"/>
              </a:rPr>
              <a:t>если в одну закупку объединены функционально связанные работы, подлежащие лицензированию, и работы, для выполнения которых лицензия не требуется, нельзя требовать у участника закупки наличия лицензии, так как это приводит к уменьшению количества участников закупки</a:t>
            </a:r>
          </a:p>
        </p:txBody>
      </p:sp>
    </p:spTree>
    <p:extLst>
      <p:ext uri="{BB962C8B-B14F-4D97-AF65-F5344CB8AC3E}">
        <p14:creationId xmlns:p14="http://schemas.microsoft.com/office/powerpoint/2010/main" val="2293243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algn="ctr"/>
            <a:r>
              <a:rPr lang="ru-RU" altLang="ru-RU" sz="3600" b="1" dirty="0"/>
              <a:t>Дополнительные требования</a:t>
            </a:r>
          </a:p>
        </p:txBody>
      </p:sp>
      <p:sp>
        <p:nvSpPr>
          <p:cNvPr id="47107" name="Rectangle 3"/>
          <p:cNvSpPr>
            <a:spLocks noGrp="1" noChangeArrowheads="1"/>
          </p:cNvSpPr>
          <p:nvPr>
            <p:ph type="body" idx="4294967295"/>
          </p:nvPr>
        </p:nvSpPr>
        <p:spPr>
          <a:xfrm>
            <a:off x="481013" y="1330325"/>
            <a:ext cx="11710987" cy="5367338"/>
          </a:xfrm>
          <a:prstGeom prst="rect">
            <a:avLst/>
          </a:prstGeom>
        </p:spPr>
        <p:txBody>
          <a:bodyPr>
            <a:normAutofit lnSpcReduction="10000"/>
          </a:bodyPr>
          <a:lstStyle/>
          <a:p>
            <a:pPr marL="0" indent="0">
              <a:spcBef>
                <a:spcPct val="0"/>
              </a:spcBef>
              <a:buNone/>
            </a:pPr>
            <a:r>
              <a:rPr lang="ru-RU" altLang="ru-RU" dirty="0">
                <a:latin typeface="Arial" panose="020B0604020202020204" pitchFamily="34" charset="0"/>
                <a:cs typeface="Arial" panose="020B0604020202020204" pitchFamily="34" charset="0"/>
              </a:rPr>
              <a:t>«</a:t>
            </a:r>
            <a:r>
              <a:rPr lang="ru-RU" altLang="ru-RU" b="1" dirty="0">
                <a:latin typeface="Arial" panose="020B0604020202020204" pitchFamily="34" charset="0"/>
                <a:cs typeface="Arial" panose="020B0604020202020204" pitchFamily="34" charset="0"/>
              </a:rPr>
              <a:t>Универсальная </a:t>
            </a:r>
            <a:r>
              <a:rPr lang="ru-RU" altLang="ru-RU" b="1" dirty="0" err="1">
                <a:latin typeface="Arial" panose="020B0604020202020204" pitchFamily="34" charset="0"/>
                <a:cs typeface="Arial" panose="020B0604020202020204" pitchFamily="34" charset="0"/>
              </a:rPr>
              <a:t>предквалификация</a:t>
            </a:r>
            <a:r>
              <a:rPr lang="ru-RU" altLang="ru-RU" dirty="0">
                <a:latin typeface="Arial" panose="020B0604020202020204" pitchFamily="34" charset="0"/>
                <a:cs typeface="Arial" panose="020B0604020202020204" pitchFamily="34" charset="0"/>
              </a:rPr>
              <a:t>» - в закупках с НМЦК </a:t>
            </a:r>
            <a:r>
              <a:rPr lang="ru-RU" altLang="ru-RU" u="sng" dirty="0">
                <a:latin typeface="Arial" panose="020B0604020202020204" pitchFamily="34" charset="0"/>
                <a:cs typeface="Arial" panose="020B0604020202020204" pitchFamily="34" charset="0"/>
              </a:rPr>
              <a:t>от 20 млн руб.</a:t>
            </a:r>
            <a:r>
              <a:rPr lang="ru-RU" altLang="ru-RU" dirty="0">
                <a:latin typeface="Arial" panose="020B0604020202020204" pitchFamily="34" charset="0"/>
                <a:cs typeface="Arial" panose="020B0604020202020204" pitchFamily="34" charset="0"/>
              </a:rPr>
              <a:t> следует предусмотреть условие: за последние 3 года у участника должен быть исполненный контракт по Закону N 44-ФЗ или 223-ФЗ. Сумма контракта - не меньше 20% НМЦК. Если выставлялись неустойки, они должны быть уплачены.</a:t>
            </a:r>
          </a:p>
          <a:p>
            <a:pPr marL="0" indent="0">
              <a:spcBef>
                <a:spcPct val="0"/>
              </a:spcBef>
              <a:buNone/>
            </a:pPr>
            <a:r>
              <a:rPr lang="ru-RU" altLang="ru-RU" dirty="0">
                <a:latin typeface="Arial" panose="020B0604020202020204" pitchFamily="34" charset="0"/>
                <a:cs typeface="Arial" panose="020B0604020202020204" pitchFamily="34" charset="0"/>
              </a:rPr>
              <a:t>Соответствие требованиям универсальной </a:t>
            </a:r>
            <a:r>
              <a:rPr lang="ru-RU" altLang="ru-RU" dirty="0" err="1">
                <a:latin typeface="Arial" panose="020B0604020202020204" pitchFamily="34" charset="0"/>
                <a:cs typeface="Arial" panose="020B0604020202020204" pitchFamily="34" charset="0"/>
              </a:rPr>
              <a:t>предквалификации</a:t>
            </a:r>
            <a:r>
              <a:rPr lang="ru-RU" altLang="ru-RU" dirty="0">
                <a:latin typeface="Arial" panose="020B0604020202020204" pitchFamily="34" charset="0"/>
                <a:cs typeface="Arial" panose="020B0604020202020204" pitchFamily="34" charset="0"/>
              </a:rPr>
              <a:t> подтверждают:</a:t>
            </a:r>
          </a:p>
          <a:p>
            <a:pPr marL="0" indent="0">
              <a:spcBef>
                <a:spcPct val="0"/>
              </a:spcBef>
              <a:buNone/>
            </a:pPr>
            <a:r>
              <a:rPr lang="ru-RU" altLang="ru-RU" dirty="0">
                <a:latin typeface="Arial" panose="020B0604020202020204" pitchFamily="34" charset="0"/>
                <a:cs typeface="Arial" panose="020B0604020202020204" pitchFamily="34" charset="0"/>
              </a:rPr>
              <a:t>- номером записи из реестра контрактов, предусмотренного Законом N 44-ФЗ;</a:t>
            </a:r>
          </a:p>
          <a:p>
            <a:pPr marL="0" indent="0">
              <a:spcBef>
                <a:spcPct val="0"/>
              </a:spcBef>
              <a:buNone/>
            </a:pPr>
            <a:r>
              <a:rPr lang="ru-RU" altLang="ru-RU" dirty="0">
                <a:latin typeface="Arial" panose="020B0604020202020204" pitchFamily="34" charset="0"/>
                <a:cs typeface="Arial" panose="020B0604020202020204" pitchFamily="34" charset="0"/>
              </a:rPr>
              <a:t>- выпиской из реестра контрактов, составляющих гостайну;</a:t>
            </a:r>
          </a:p>
          <a:p>
            <a:pPr marL="0" indent="0">
              <a:spcBef>
                <a:spcPct val="0"/>
              </a:spcBef>
              <a:buNone/>
            </a:pPr>
            <a:r>
              <a:rPr lang="ru-RU" altLang="ru-RU" dirty="0">
                <a:latin typeface="Arial" panose="020B0604020202020204" pitchFamily="34" charset="0"/>
                <a:cs typeface="Arial" panose="020B0604020202020204" pitchFamily="34" charset="0"/>
              </a:rPr>
              <a:t>- исполненным контрактом или договором.</a:t>
            </a:r>
          </a:p>
          <a:p>
            <a:pPr marL="0" indent="0">
              <a:spcBef>
                <a:spcPct val="0"/>
              </a:spcBef>
              <a:buNone/>
            </a:pPr>
            <a:endParaRPr lang="ru-RU" altLang="ru-RU" dirty="0">
              <a:latin typeface="Arial" panose="020B0604020202020204" pitchFamily="34" charset="0"/>
              <a:cs typeface="Arial" panose="020B0604020202020204" pitchFamily="34" charset="0"/>
            </a:endParaRPr>
          </a:p>
          <a:p>
            <a:pPr marL="0" indent="0">
              <a:spcBef>
                <a:spcPct val="0"/>
              </a:spcBef>
              <a:buNone/>
            </a:pPr>
            <a:r>
              <a:rPr lang="ru-RU" altLang="ru-RU" dirty="0">
                <a:solidFill>
                  <a:srgbClr val="FF0000"/>
                </a:solidFill>
                <a:latin typeface="Arial" panose="020B0604020202020204" pitchFamily="34" charset="0"/>
                <a:cs typeface="Arial" panose="020B0604020202020204" pitchFamily="34" charset="0"/>
              </a:rPr>
              <a:t>Если применяется ПП 2571, то «универсальная </a:t>
            </a:r>
            <a:r>
              <a:rPr lang="ru-RU" altLang="ru-RU" dirty="0" err="1">
                <a:solidFill>
                  <a:srgbClr val="FF0000"/>
                </a:solidFill>
                <a:latin typeface="Arial" panose="020B0604020202020204" pitchFamily="34" charset="0"/>
                <a:cs typeface="Arial" panose="020B0604020202020204" pitchFamily="34" charset="0"/>
              </a:rPr>
              <a:t>предквалификация</a:t>
            </a:r>
            <a:r>
              <a:rPr lang="ru-RU" altLang="ru-RU" dirty="0">
                <a:solidFill>
                  <a:srgbClr val="FF0000"/>
                </a:solidFill>
                <a:latin typeface="Arial" panose="020B0604020202020204" pitchFamily="34" charset="0"/>
                <a:cs typeface="Arial" panose="020B0604020202020204" pitchFamily="34" charset="0"/>
              </a:rPr>
              <a:t>» не устанавливается</a:t>
            </a:r>
          </a:p>
        </p:txBody>
      </p:sp>
    </p:spTree>
    <p:extLst>
      <p:ext uri="{BB962C8B-B14F-4D97-AF65-F5344CB8AC3E}">
        <p14:creationId xmlns:p14="http://schemas.microsoft.com/office/powerpoint/2010/main" val="637487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a:bodyPr>
          <a:lstStyle/>
          <a:p>
            <a:pPr algn="ctr"/>
            <a:r>
              <a:rPr lang="ru-RU" altLang="ru-RU" sz="3600" b="1" dirty="0"/>
              <a:t>Дополнительные требования</a:t>
            </a:r>
          </a:p>
        </p:txBody>
      </p:sp>
      <p:sp>
        <p:nvSpPr>
          <p:cNvPr id="47107" name="Rectangle 3"/>
          <p:cNvSpPr>
            <a:spLocks noGrp="1" noChangeArrowheads="1"/>
          </p:cNvSpPr>
          <p:nvPr>
            <p:ph type="body" idx="4294967295"/>
          </p:nvPr>
        </p:nvSpPr>
        <p:spPr>
          <a:xfrm>
            <a:off x="481013" y="1330325"/>
            <a:ext cx="11710987" cy="5367338"/>
          </a:xfrm>
          <a:prstGeom prst="rect">
            <a:avLst/>
          </a:prstGeom>
        </p:spPr>
        <p:txBody>
          <a:bodyPr>
            <a:normAutofit/>
          </a:bodyPr>
          <a:lstStyle/>
          <a:p>
            <a:r>
              <a:rPr lang="ru-RU" altLang="ru-RU" sz="2800" b="1" dirty="0"/>
              <a:t>Основание </a:t>
            </a:r>
            <a:r>
              <a:rPr lang="ru-RU" altLang="ru-RU" sz="2800" dirty="0"/>
              <a:t>– Постановление Правительства РФ от </a:t>
            </a:r>
            <a:r>
              <a:rPr lang="ru-RU" altLang="ru-RU" sz="2800" b="1" dirty="0"/>
              <a:t>29.12.2021 N 2571 </a:t>
            </a:r>
            <a:r>
              <a:rPr lang="ru-RU" altLang="ru-RU" sz="2800" dirty="0"/>
              <a:t>"О дополнительных требованиях к участникам закупки отдельных видов товаров, работ, услуг для обеспечения государственных и муниципальных нужд, а также об информации и документах, подтверждающих соответствие участников закупки указанным дополнительным требованиям, и признании утратившими силу некоторых актов и отдельных положений актов Правительства Российской Федерации«</a:t>
            </a:r>
          </a:p>
          <a:p>
            <a:r>
              <a:rPr lang="ru-RU" sz="2800" b="1" dirty="0"/>
              <a:t>Задача заказчика</a:t>
            </a:r>
            <a:r>
              <a:rPr lang="ru-RU" sz="2800" dirty="0"/>
              <a:t>: прописать требования по нужной позиции -</a:t>
            </a:r>
            <a:r>
              <a:rPr lang="en-US" sz="2800" dirty="0"/>
              <a:t>&gt;</a:t>
            </a:r>
            <a:r>
              <a:rPr lang="ru-RU" sz="2800" dirty="0"/>
              <a:t> комиссия открывает ПП 2571 и сверяет с ним представленные документы</a:t>
            </a:r>
          </a:p>
          <a:p>
            <a:r>
              <a:rPr lang="ru-RU" dirty="0">
                <a:solidFill>
                  <a:srgbClr val="C00000"/>
                </a:solidFill>
              </a:rPr>
              <a:t>ФАС: часто нарушения – не применяется ПП 2571, неверная позиция и т.п.</a:t>
            </a:r>
            <a:endParaRPr lang="ru-RU" sz="2800" dirty="0">
              <a:solidFill>
                <a:srgbClr val="C00000"/>
              </a:solidFill>
            </a:endParaRPr>
          </a:p>
        </p:txBody>
      </p:sp>
    </p:spTree>
    <p:extLst>
      <p:ext uri="{BB962C8B-B14F-4D97-AF65-F5344CB8AC3E}">
        <p14:creationId xmlns:p14="http://schemas.microsoft.com/office/powerpoint/2010/main" val="4238025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ctr" eaLnBrk="1" hangingPunct="1"/>
            <a:r>
              <a:rPr lang="ru-RU" altLang="ru-RU" b="1" dirty="0"/>
              <a:t>Разделы</a:t>
            </a:r>
          </a:p>
        </p:txBody>
      </p:sp>
      <p:sp>
        <p:nvSpPr>
          <p:cNvPr id="39939" name="Rectangle 3"/>
          <p:cNvSpPr>
            <a:spLocks noGrp="1" noChangeArrowheads="1"/>
          </p:cNvSpPr>
          <p:nvPr>
            <p:ph type="body" idx="4294967295"/>
          </p:nvPr>
        </p:nvSpPr>
        <p:spPr>
          <a:xfrm>
            <a:off x="0" y="1104900"/>
            <a:ext cx="11853863" cy="5603875"/>
          </a:xfrm>
          <a:prstGeom prst="rect">
            <a:avLst/>
          </a:prstGeom>
        </p:spPr>
        <p:txBody>
          <a:bodyPr>
            <a:normAutofit fontScale="85000" lnSpcReduction="10000"/>
          </a:bodyPr>
          <a:lstStyle/>
          <a:p>
            <a:r>
              <a:rPr lang="ru-RU" altLang="ru-RU" dirty="0"/>
              <a:t>Раздел I. Дополнительные требования к участникам закупки в сфере </a:t>
            </a:r>
            <a:r>
              <a:rPr lang="ru-RU" altLang="ru-RU" b="1" dirty="0"/>
              <a:t>культуры и культурного наследия</a:t>
            </a:r>
            <a:r>
              <a:rPr lang="ru-RU" altLang="ru-RU" dirty="0"/>
              <a:t>, информация и документы, подтверждающие соответствие участников закупок таким дополнительным требованиям</a:t>
            </a:r>
          </a:p>
          <a:p>
            <a:r>
              <a:rPr lang="ru-RU" altLang="ru-RU" dirty="0"/>
              <a:t>Раздел II. Дополнительные требования к участникам закупки в сфере </a:t>
            </a:r>
            <a:r>
              <a:rPr lang="ru-RU" altLang="ru-RU" b="1" dirty="0"/>
              <a:t>градостроительной деятельности</a:t>
            </a:r>
            <a:r>
              <a:rPr lang="ru-RU" altLang="ru-RU" dirty="0"/>
              <a:t>, информация и документы, подтверждающие соответствие участников закупок таким дополнительным требованиям</a:t>
            </a:r>
          </a:p>
          <a:p>
            <a:r>
              <a:rPr lang="ru-RU" altLang="ru-RU" dirty="0"/>
              <a:t>Раздел III. Дополнительные требования к участникам закупки в сфере </a:t>
            </a:r>
            <a:r>
              <a:rPr lang="ru-RU" altLang="ru-RU" b="1" dirty="0"/>
              <a:t>дорожной деятельности</a:t>
            </a:r>
            <a:r>
              <a:rPr lang="ru-RU" altLang="ru-RU" dirty="0"/>
              <a:t>, информация и документы, подтверждающие соответствие участников закупок таким дополнительным требованиям</a:t>
            </a:r>
          </a:p>
          <a:p>
            <a:r>
              <a:rPr lang="ru-RU" altLang="ru-RU" dirty="0"/>
              <a:t>Раздел IV. Дополнительные требования к участникам закупки в сфере </a:t>
            </a:r>
            <a:r>
              <a:rPr lang="ru-RU" altLang="ru-RU" b="1" dirty="0"/>
              <a:t>обороны и безопасности государства</a:t>
            </a:r>
            <a:r>
              <a:rPr lang="ru-RU" altLang="ru-RU" dirty="0"/>
              <a:t>, информация и документы, подтверждающие соответствие участников закупок таким дополнительным требованиям</a:t>
            </a:r>
          </a:p>
          <a:p>
            <a:r>
              <a:rPr lang="ru-RU" altLang="ru-RU" dirty="0"/>
              <a:t>Раздел V. Дополнительные требования к участникам закупки в сфере использования </a:t>
            </a:r>
            <a:r>
              <a:rPr lang="ru-RU" altLang="ru-RU" b="1" dirty="0"/>
              <a:t>атомной энергии</a:t>
            </a:r>
            <a:r>
              <a:rPr lang="ru-RU" altLang="ru-RU" dirty="0"/>
              <a:t>, информация и документы, подтверждающие соответствие участников закупок таким дополнительным требованиям</a:t>
            </a:r>
          </a:p>
        </p:txBody>
      </p:sp>
    </p:spTree>
    <p:extLst>
      <p:ext uri="{BB962C8B-B14F-4D97-AF65-F5344CB8AC3E}">
        <p14:creationId xmlns:p14="http://schemas.microsoft.com/office/powerpoint/2010/main" val="3099742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ctr" eaLnBrk="1" hangingPunct="1"/>
            <a:r>
              <a:rPr lang="ru-RU" altLang="ru-RU" b="1" dirty="0"/>
              <a:t>Разделы</a:t>
            </a:r>
          </a:p>
        </p:txBody>
      </p:sp>
      <p:sp>
        <p:nvSpPr>
          <p:cNvPr id="39939" name="Rectangle 3"/>
          <p:cNvSpPr>
            <a:spLocks noGrp="1" noChangeArrowheads="1"/>
          </p:cNvSpPr>
          <p:nvPr>
            <p:ph type="body" idx="4294967295"/>
          </p:nvPr>
        </p:nvSpPr>
        <p:spPr>
          <a:xfrm>
            <a:off x="0" y="1104900"/>
            <a:ext cx="11853863" cy="5603875"/>
          </a:xfrm>
          <a:prstGeom prst="rect">
            <a:avLst/>
          </a:prstGeom>
        </p:spPr>
        <p:txBody>
          <a:bodyPr>
            <a:normAutofit fontScale="77500" lnSpcReduction="20000"/>
          </a:bodyPr>
          <a:lstStyle/>
          <a:p>
            <a:r>
              <a:rPr lang="ru-RU" altLang="ru-RU" dirty="0"/>
              <a:t>Раздел VI. Дополнительные требования к участникам закупки в сфере </a:t>
            </a:r>
            <a:r>
              <a:rPr lang="ru-RU" altLang="ru-RU" b="1" dirty="0"/>
              <a:t>здравоохранения, образования, науки, обеспечения санитарно-эпидемиологического благополучия населения, </a:t>
            </a:r>
            <a:r>
              <a:rPr lang="ru-RU" altLang="ru-RU" b="1" dirty="0">
                <a:solidFill>
                  <a:srgbClr val="FF0000"/>
                </a:solidFill>
              </a:rPr>
              <a:t>охраны</a:t>
            </a:r>
            <a:r>
              <a:rPr lang="ru-RU" altLang="ru-RU" dirty="0"/>
              <a:t>, информация и документы, подтверждающие соответствие участников закупок таким дополнительным требованиям</a:t>
            </a:r>
          </a:p>
          <a:p>
            <a:r>
              <a:rPr lang="ru-RU" altLang="ru-RU" dirty="0"/>
              <a:t>Раздел VII. Дополнительные требования к участникам закупки, по результатам которой заключается </a:t>
            </a:r>
            <a:r>
              <a:rPr lang="ru-RU" altLang="ru-RU" b="1" dirty="0"/>
              <a:t>контракт со встречными инвестиционными обязательствами</a:t>
            </a:r>
            <a:r>
              <a:rPr lang="ru-RU" altLang="ru-RU" dirty="0"/>
              <a:t>, информация и документы, подтверждающие соответствие участников закупок таким дополнительным требованиям</a:t>
            </a:r>
          </a:p>
          <a:p>
            <a:r>
              <a:rPr lang="ru-RU" altLang="ru-RU" dirty="0"/>
              <a:t>Раздел VIII. Дополнительные требования к участникам закупки в сфере </a:t>
            </a:r>
            <a:r>
              <a:rPr lang="ru-RU" altLang="ru-RU" b="1" dirty="0"/>
              <a:t>регулярных перевозок пассажиров и багажа</a:t>
            </a:r>
            <a:r>
              <a:rPr lang="ru-RU" altLang="ru-RU" dirty="0"/>
              <a:t> автомобильным транспортом и городским наземным электрическим транспортом, информация и документы, подтверждающие соответствие участников закупок таким дополнительным требованиям</a:t>
            </a:r>
          </a:p>
          <a:p>
            <a:r>
              <a:rPr lang="ru-RU" altLang="ru-RU" dirty="0"/>
              <a:t>Раздел IX. Дополнительные требования к участникам закупки в сфере изучения, использования, воспроизводства, охраны </a:t>
            </a:r>
            <a:r>
              <a:rPr lang="ru-RU" altLang="ru-RU" b="1" dirty="0"/>
              <a:t>природных ресурсов и охраны окружающей среды</a:t>
            </a:r>
            <a:r>
              <a:rPr lang="ru-RU" altLang="ru-RU" dirty="0"/>
              <a:t>, информация и документы, подтверждающие соответствие участников закупок таким дополнительным требованиям</a:t>
            </a:r>
          </a:p>
          <a:p>
            <a:r>
              <a:rPr lang="ru-RU" altLang="ru-RU" dirty="0"/>
              <a:t>Раздел X. Дополнительные требования к участникам закупки в сфере </a:t>
            </a:r>
            <a:r>
              <a:rPr lang="ru-RU" altLang="ru-RU" b="1" dirty="0"/>
              <a:t>оценочной деятельности</a:t>
            </a:r>
            <a:r>
              <a:rPr lang="ru-RU" altLang="ru-RU" dirty="0"/>
              <a:t>, информация и документы, подтверждающие соответствие участников закупок таким дополнительным требованиям</a:t>
            </a:r>
          </a:p>
        </p:txBody>
      </p:sp>
    </p:spTree>
    <p:extLst>
      <p:ext uri="{BB962C8B-B14F-4D97-AF65-F5344CB8AC3E}">
        <p14:creationId xmlns:p14="http://schemas.microsoft.com/office/powerpoint/2010/main" val="38383285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r>
              <a:rPr lang="ru-RU" altLang="ru-RU" b="1" dirty="0"/>
              <a:t>Дополнительные требования (условия)</a:t>
            </a:r>
          </a:p>
        </p:txBody>
      </p:sp>
      <p:sp>
        <p:nvSpPr>
          <p:cNvPr id="39939" name="Rectangle 3"/>
          <p:cNvSpPr>
            <a:spLocks noGrp="1" noChangeArrowheads="1"/>
          </p:cNvSpPr>
          <p:nvPr>
            <p:ph type="body" idx="4294967295"/>
          </p:nvPr>
        </p:nvSpPr>
        <p:spPr>
          <a:xfrm>
            <a:off x="166255" y="1780050"/>
            <a:ext cx="11376025" cy="4702175"/>
          </a:xfrm>
          <a:prstGeom prst="rect">
            <a:avLst/>
          </a:prstGeom>
        </p:spPr>
        <p:txBody>
          <a:bodyPr>
            <a:normAutofit/>
          </a:bodyPr>
          <a:lstStyle/>
          <a:p>
            <a:pPr eaLnBrk="1" hangingPunct="1">
              <a:lnSpc>
                <a:spcPct val="90000"/>
              </a:lnSpc>
            </a:pPr>
            <a:r>
              <a:rPr lang="ru-RU" altLang="ru-RU" dirty="0"/>
              <a:t>1. Только конкурентные закупки</a:t>
            </a:r>
            <a:endParaRPr lang="ru-RU" altLang="ru-RU" b="1" dirty="0"/>
          </a:p>
          <a:p>
            <a:pPr eaLnBrk="1" hangingPunct="1">
              <a:lnSpc>
                <a:spcPct val="90000"/>
              </a:lnSpc>
            </a:pPr>
            <a:r>
              <a:rPr lang="ru-RU" altLang="ru-RU" dirty="0"/>
              <a:t>2. НМЦК более определенной суммы (по разным позициям суммы разные, но </a:t>
            </a:r>
            <a:r>
              <a:rPr lang="en-US" altLang="ru-RU" dirty="0"/>
              <a:t>min </a:t>
            </a:r>
            <a:r>
              <a:rPr lang="ru-RU" altLang="ru-RU" dirty="0"/>
              <a:t>от 500 </a:t>
            </a:r>
            <a:r>
              <a:rPr lang="ru-RU" altLang="ru-RU" dirty="0" err="1"/>
              <a:t>тыс.руб</a:t>
            </a:r>
            <a:r>
              <a:rPr lang="ru-RU" altLang="ru-RU" dirty="0"/>
              <a:t>.) – пример: </a:t>
            </a:r>
          </a:p>
          <a:p>
            <a:pPr marL="0" indent="0">
              <a:buNone/>
            </a:pPr>
            <a:r>
              <a:rPr lang="ru-RU" altLang="ru-RU" sz="2400" dirty="0"/>
              <a:t>«позиции 1 - 5, 16, 22 и 41 приложения применяются в случае, если при осуществлении закупки начальная (максимальная) цена контракта превышает 500 тыс. рублей;»</a:t>
            </a:r>
          </a:p>
          <a:p>
            <a:pPr eaLnBrk="1" hangingPunct="1">
              <a:lnSpc>
                <a:spcPct val="90000"/>
              </a:lnSpc>
            </a:pPr>
            <a:r>
              <a:rPr lang="ru-RU" altLang="ru-RU" dirty="0"/>
              <a:t>3. Даны понятия опыта, цены исполненных договоров</a:t>
            </a:r>
          </a:p>
          <a:p>
            <a:pPr eaLnBrk="1" hangingPunct="1">
              <a:lnSpc>
                <a:spcPct val="90000"/>
              </a:lnSpc>
            </a:pPr>
            <a:r>
              <a:rPr lang="ru-RU" altLang="ru-RU" dirty="0"/>
              <a:t>4. Договоры с оплаченной неустойкой (или без)</a:t>
            </a:r>
          </a:p>
          <a:p>
            <a:pPr eaLnBrk="1" hangingPunct="1">
              <a:lnSpc>
                <a:spcPct val="90000"/>
              </a:lnSpc>
            </a:pPr>
            <a:r>
              <a:rPr lang="ru-RU" altLang="ru-RU" dirty="0"/>
              <a:t>5. Доп. условия (например, контракты из реестра ЕИС, справки за 90 дней до подачи заявки и т.п.)</a:t>
            </a:r>
          </a:p>
        </p:txBody>
      </p:sp>
    </p:spTree>
    <p:extLst>
      <p:ext uri="{BB962C8B-B14F-4D97-AF65-F5344CB8AC3E}">
        <p14:creationId xmlns:p14="http://schemas.microsoft.com/office/powerpoint/2010/main" val="15595354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eaLnBrk="1" hangingPunct="1"/>
            <a:r>
              <a:rPr lang="ru-RU" altLang="ru-RU" b="1" dirty="0"/>
              <a:t>Дополнительные требования (основные)</a:t>
            </a:r>
          </a:p>
        </p:txBody>
      </p:sp>
      <p:sp>
        <p:nvSpPr>
          <p:cNvPr id="39939" name="Rectangle 3"/>
          <p:cNvSpPr>
            <a:spLocks noGrp="1" noChangeArrowheads="1"/>
          </p:cNvSpPr>
          <p:nvPr>
            <p:ph type="body" idx="4294967295"/>
          </p:nvPr>
        </p:nvSpPr>
        <p:spPr>
          <a:xfrm>
            <a:off x="0" y="1804988"/>
            <a:ext cx="11376025" cy="4702175"/>
          </a:xfrm>
          <a:prstGeom prst="rect">
            <a:avLst/>
          </a:prstGeom>
        </p:spPr>
        <p:txBody>
          <a:bodyPr>
            <a:normAutofit/>
          </a:bodyPr>
          <a:lstStyle/>
          <a:p>
            <a:pPr eaLnBrk="1" hangingPunct="1">
              <a:lnSpc>
                <a:spcPct val="90000"/>
              </a:lnSpc>
            </a:pPr>
            <a:r>
              <a:rPr lang="ru-RU" altLang="ru-RU" dirty="0"/>
              <a:t>1. Наличие опыта исполнения - в течение 3-5 лет до даты подачи заявки на участие в закупке. При этом стоимость ранее исполненного контракта (договора) составляет не менее __% НМЦК.</a:t>
            </a:r>
          </a:p>
          <a:p>
            <a:pPr marL="0" indent="0" algn="ctr" eaLnBrk="1" hangingPunct="1">
              <a:lnSpc>
                <a:spcPct val="90000"/>
              </a:lnSpc>
              <a:buNone/>
            </a:pPr>
            <a:r>
              <a:rPr lang="ru-RU" altLang="ru-RU" b="1" dirty="0"/>
              <a:t>и (или)</a:t>
            </a:r>
          </a:p>
          <a:p>
            <a:pPr eaLnBrk="1" hangingPunct="1">
              <a:lnSpc>
                <a:spcPct val="90000"/>
              </a:lnSpc>
            </a:pPr>
            <a:r>
              <a:rPr lang="ru-RU" altLang="ru-RU" dirty="0"/>
              <a:t>2. Наличие собственного и (или) арендованного на срок исполнения контракта оборудования, недвижимости и других материальных ресурсов.</a:t>
            </a:r>
          </a:p>
          <a:p>
            <a:pPr marL="0" indent="0" algn="ctr">
              <a:buNone/>
            </a:pPr>
            <a:r>
              <a:rPr lang="ru-RU" altLang="ru-RU" b="1" dirty="0"/>
              <a:t>и (или)</a:t>
            </a:r>
          </a:p>
          <a:p>
            <a:pPr eaLnBrk="1" hangingPunct="1">
              <a:lnSpc>
                <a:spcPct val="90000"/>
              </a:lnSpc>
            </a:pPr>
            <a:r>
              <a:rPr lang="ru-RU" altLang="ru-RU" dirty="0"/>
              <a:t>3. Наличие в штате сотрудников / сотрудники без судимости</a:t>
            </a:r>
          </a:p>
        </p:txBody>
      </p:sp>
    </p:spTree>
    <p:extLst>
      <p:ext uri="{BB962C8B-B14F-4D97-AF65-F5344CB8AC3E}">
        <p14:creationId xmlns:p14="http://schemas.microsoft.com/office/powerpoint/2010/main" val="31172706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ctr" eaLnBrk="1" hangingPunct="1"/>
            <a:r>
              <a:rPr lang="ru-RU" altLang="ru-RU" b="1" dirty="0" err="1"/>
              <a:t>Доптребования</a:t>
            </a:r>
            <a:r>
              <a:rPr lang="ru-RU" altLang="ru-RU" b="1" dirty="0"/>
              <a:t> – нарушения</a:t>
            </a:r>
          </a:p>
        </p:txBody>
      </p:sp>
      <p:sp>
        <p:nvSpPr>
          <p:cNvPr id="39939" name="Rectangle 3"/>
          <p:cNvSpPr>
            <a:spLocks noGrp="1" noChangeArrowheads="1"/>
          </p:cNvSpPr>
          <p:nvPr>
            <p:ph type="body" idx="4294967295"/>
          </p:nvPr>
        </p:nvSpPr>
        <p:spPr>
          <a:xfrm>
            <a:off x="0" y="1104900"/>
            <a:ext cx="11853863" cy="5603875"/>
          </a:xfrm>
          <a:prstGeom prst="rect">
            <a:avLst/>
          </a:prstGeom>
        </p:spPr>
        <p:txBody>
          <a:bodyPr>
            <a:noAutofit/>
          </a:bodyPr>
          <a:lstStyle/>
          <a:p>
            <a:r>
              <a:rPr lang="ru-RU" altLang="ru-RU" dirty="0"/>
              <a:t>Учитываются только документы, направляемые ЭТП (не в составе заявки) </a:t>
            </a:r>
          </a:p>
          <a:p>
            <a:pPr marL="0" indent="0">
              <a:buNone/>
            </a:pPr>
            <a:r>
              <a:rPr lang="ru-RU" altLang="ru-RU" dirty="0"/>
              <a:t>- постановление Арбитражного суда Московского округа от 09.03.2023 по делу № А40-100012/22.</a:t>
            </a:r>
          </a:p>
          <a:p>
            <a:endParaRPr lang="ru-RU" altLang="ru-RU" dirty="0"/>
          </a:p>
          <a:p>
            <a:r>
              <a:rPr lang="ru-RU" altLang="ru-RU" dirty="0"/>
              <a:t>Отсутствие в ЕИС статуса «исполнение завершено» или «исполнение прекращено» представленного в составе заявки контракта (договора) не отражает отсутствие надлежащего опыта у участника закупки </a:t>
            </a:r>
          </a:p>
          <a:p>
            <a:pPr marL="0" indent="0">
              <a:buNone/>
            </a:pPr>
            <a:r>
              <a:rPr lang="ru-RU" altLang="ru-RU" dirty="0"/>
              <a:t>- дела № А82-25984/2018, № А63-7609/2022, № А40-3611/2022</a:t>
            </a:r>
          </a:p>
          <a:p>
            <a:endParaRPr lang="ru-RU" altLang="ru-RU" dirty="0"/>
          </a:p>
          <a:p>
            <a:endParaRPr lang="ru-RU" altLang="ru-RU" dirty="0"/>
          </a:p>
        </p:txBody>
      </p:sp>
    </p:spTree>
    <p:extLst>
      <p:ext uri="{BB962C8B-B14F-4D97-AF65-F5344CB8AC3E}">
        <p14:creationId xmlns:p14="http://schemas.microsoft.com/office/powerpoint/2010/main" val="195762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pPr algn="ctr" eaLnBrk="1" hangingPunct="1"/>
            <a:r>
              <a:rPr lang="ru-RU" altLang="ru-RU" sz="4000" b="1" dirty="0">
                <a:latin typeface="Arial" panose="020B0604020202020204" pitchFamily="34" charset="0"/>
                <a:cs typeface="Arial" panose="020B0604020202020204" pitchFamily="34" charset="0"/>
              </a:rPr>
              <a:t>Основные Виды контроля</a:t>
            </a:r>
          </a:p>
        </p:txBody>
      </p:sp>
      <p:sp>
        <p:nvSpPr>
          <p:cNvPr id="144387" name="Rectangle 3"/>
          <p:cNvSpPr>
            <a:spLocks noGrp="1" noChangeArrowheads="1"/>
          </p:cNvSpPr>
          <p:nvPr>
            <p:ph type="body" idx="4294967295"/>
          </p:nvPr>
        </p:nvSpPr>
        <p:spPr>
          <a:xfrm>
            <a:off x="157943" y="1288473"/>
            <a:ext cx="11820698" cy="5380671"/>
          </a:xfrm>
          <a:prstGeom prst="rect">
            <a:avLst/>
          </a:prstGeom>
        </p:spPr>
        <p:txBody>
          <a:bodyPr>
            <a:normAutofit/>
          </a:bodyPr>
          <a:lstStyle/>
          <a:p>
            <a:pPr marL="0" indent="0" eaLnBrk="1" hangingPunct="1">
              <a:buNone/>
              <a:defRPr/>
            </a:pPr>
            <a:r>
              <a:rPr lang="ru-RU" altLang="ru-RU" sz="2600" b="1" dirty="0">
                <a:latin typeface="Arial" panose="020B0604020202020204" pitchFamily="34" charset="0"/>
                <a:cs typeface="Arial" panose="020B0604020202020204" pitchFamily="34" charset="0"/>
              </a:rPr>
              <a:t>Ч. 3 ст. 99 </a:t>
            </a:r>
            <a:r>
              <a:rPr lang="ru-RU" altLang="ru-RU" sz="2600" dirty="0">
                <a:latin typeface="Arial" panose="020B0604020202020204" pitchFamily="34" charset="0"/>
                <a:cs typeface="Arial" panose="020B0604020202020204" pitchFamily="34" charset="0"/>
              </a:rPr>
              <a:t>– УФАС и аналоги, НПА = ПП 1576</a:t>
            </a:r>
            <a:endParaRPr lang="ru-RU" altLang="ru-RU" sz="2600" b="1" dirty="0">
              <a:latin typeface="Arial" panose="020B0604020202020204" pitchFamily="34" charset="0"/>
              <a:cs typeface="Arial" panose="020B0604020202020204" pitchFamily="34" charset="0"/>
            </a:endParaRPr>
          </a:p>
          <a:p>
            <a:pPr marL="514350" indent="-514350" eaLnBrk="1" hangingPunct="1">
              <a:buAutoNum type="arabicPeriod"/>
              <a:defRPr/>
            </a:pPr>
            <a:endParaRPr lang="ru-RU" altLang="ru-RU" sz="2600" dirty="0">
              <a:latin typeface="Arial" panose="020B0604020202020204" pitchFamily="34" charset="0"/>
              <a:cs typeface="Arial" panose="020B0604020202020204" pitchFamily="34" charset="0"/>
            </a:endParaRPr>
          </a:p>
          <a:p>
            <a:pPr marL="0" indent="0">
              <a:buNone/>
              <a:defRPr/>
            </a:pPr>
            <a:r>
              <a:rPr lang="ru-RU" altLang="ru-RU" sz="2600" b="1" dirty="0">
                <a:latin typeface="Arial" panose="020B0604020202020204" pitchFamily="34" charset="0"/>
                <a:cs typeface="Arial" panose="020B0604020202020204" pitchFamily="34" charset="0"/>
              </a:rPr>
              <a:t>Ч. 5 ст. 99 </a:t>
            </a:r>
            <a:r>
              <a:rPr lang="ru-RU" altLang="ru-RU" sz="2600" dirty="0">
                <a:latin typeface="Arial" panose="020B0604020202020204" pitchFamily="34" charset="0"/>
                <a:cs typeface="Arial" panose="020B0604020202020204" pitchFamily="34" charset="0"/>
              </a:rPr>
              <a:t>– казначейство и аналоги, НПА = ПП 1193, ПП 1367, ПП 60</a:t>
            </a:r>
          </a:p>
          <a:p>
            <a:pPr marL="0" indent="0" eaLnBrk="1" hangingPunct="1">
              <a:buNone/>
              <a:defRPr/>
            </a:pPr>
            <a:endParaRPr lang="ru-RU" altLang="ru-RU" sz="2600" dirty="0">
              <a:latin typeface="Arial" panose="020B0604020202020204" pitchFamily="34" charset="0"/>
              <a:cs typeface="Arial" panose="020B0604020202020204" pitchFamily="34" charset="0"/>
            </a:endParaRPr>
          </a:p>
          <a:p>
            <a:pPr marL="0" indent="0" eaLnBrk="1" hangingPunct="1">
              <a:buNone/>
              <a:defRPr/>
            </a:pPr>
            <a:r>
              <a:rPr lang="ru-RU" altLang="ru-RU" sz="2600" b="1" dirty="0">
                <a:latin typeface="Arial" panose="020B0604020202020204" pitchFamily="34" charset="0"/>
                <a:cs typeface="Arial" panose="020B0604020202020204" pitchFamily="34" charset="0"/>
              </a:rPr>
              <a:t>Ч. 8 ст. 99 </a:t>
            </a:r>
            <a:r>
              <a:rPr lang="ru-RU" altLang="ru-RU" sz="2600" dirty="0">
                <a:latin typeface="Arial" panose="020B0604020202020204" pitchFamily="34" charset="0"/>
                <a:cs typeface="Arial" panose="020B0604020202020204" pitchFamily="34" charset="0"/>
              </a:rPr>
              <a:t>– ВФК, НПА = стандарты ВФК</a:t>
            </a:r>
          </a:p>
          <a:p>
            <a:pPr marL="0" indent="0" eaLnBrk="1" hangingPunct="1">
              <a:buNone/>
              <a:defRPr/>
            </a:pPr>
            <a:endParaRPr lang="ru-RU" altLang="ru-RU" sz="2600" dirty="0">
              <a:latin typeface="Arial" panose="020B0604020202020204" pitchFamily="34" charset="0"/>
              <a:cs typeface="Arial" panose="020B0604020202020204" pitchFamily="34" charset="0"/>
            </a:endParaRPr>
          </a:p>
          <a:p>
            <a:pPr marL="0" indent="0" eaLnBrk="1" hangingPunct="1">
              <a:buNone/>
              <a:defRPr/>
            </a:pPr>
            <a:r>
              <a:rPr lang="ru-RU" altLang="ru-RU" sz="2600" b="1" dirty="0">
                <a:latin typeface="Arial" panose="020B0604020202020204" pitchFamily="34" charset="0"/>
                <a:cs typeface="Arial" panose="020B0604020202020204" pitchFamily="34" charset="0"/>
              </a:rPr>
              <a:t>Бюджетный кодекс РФ </a:t>
            </a:r>
            <a:r>
              <a:rPr lang="ru-RU" altLang="ru-RU" sz="2600" dirty="0">
                <a:latin typeface="Arial" panose="020B0604020202020204" pitchFamily="34" charset="0"/>
                <a:cs typeface="Arial" panose="020B0604020202020204" pitchFamily="34" charset="0"/>
              </a:rPr>
              <a:t>– ВФК, НПА = БК РФ, стандарты ВФК</a:t>
            </a:r>
          </a:p>
          <a:p>
            <a:pPr marL="0" indent="0" eaLnBrk="1" hangingPunct="1">
              <a:buNone/>
              <a:defRPr/>
            </a:pPr>
            <a:endParaRPr lang="ru-RU" altLang="ru-RU" sz="2600" dirty="0">
              <a:latin typeface="Arial" panose="020B0604020202020204" pitchFamily="34" charset="0"/>
              <a:cs typeface="Arial" panose="020B0604020202020204" pitchFamily="34" charset="0"/>
            </a:endParaRPr>
          </a:p>
          <a:p>
            <a:pPr marL="0" indent="0" eaLnBrk="1" hangingPunct="1">
              <a:buNone/>
              <a:defRPr/>
            </a:pPr>
            <a:r>
              <a:rPr lang="ru-RU" altLang="ru-RU" sz="2600" b="1" dirty="0">
                <a:latin typeface="Arial" panose="020B0604020202020204" pitchFamily="34" charset="0"/>
                <a:cs typeface="Arial" panose="020B0604020202020204" pitchFamily="34" charset="0"/>
              </a:rPr>
              <a:t>Аудит</a:t>
            </a:r>
            <a:r>
              <a:rPr lang="ru-RU" altLang="ru-RU" sz="2600" dirty="0">
                <a:latin typeface="Arial" panose="020B0604020202020204" pitchFamily="34" charset="0"/>
                <a:cs typeface="Arial" panose="020B0604020202020204" pitchFamily="34" charset="0"/>
              </a:rPr>
              <a:t> – КСП, НПА = МР СП, СГА 101, СГА 102</a:t>
            </a:r>
          </a:p>
          <a:p>
            <a:pPr marL="0" indent="0" eaLnBrk="1" hangingPunct="1">
              <a:buNone/>
              <a:defRPr/>
            </a:pPr>
            <a:endParaRPr lang="ru-RU" altLang="ru-RU" sz="2600" dirty="0">
              <a:latin typeface="Arial" panose="020B0604020202020204" pitchFamily="34" charset="0"/>
              <a:cs typeface="Arial" panose="020B0604020202020204" pitchFamily="34" charset="0"/>
            </a:endParaRPr>
          </a:p>
          <a:p>
            <a:pPr marL="0" indent="0" eaLnBrk="1" hangingPunct="1">
              <a:buNone/>
              <a:defRPr/>
            </a:pPr>
            <a:r>
              <a:rPr lang="ru-RU" altLang="ru-RU" sz="2600" b="1" dirty="0">
                <a:latin typeface="Arial" panose="020B0604020202020204" pitchFamily="34" charset="0"/>
                <a:cs typeface="Arial" panose="020B0604020202020204" pitchFamily="34" charset="0"/>
              </a:rPr>
              <a:t>Ведомственный контроль </a:t>
            </a:r>
            <a:r>
              <a:rPr lang="ru-RU" altLang="ru-RU" sz="2600" dirty="0">
                <a:latin typeface="Arial" panose="020B0604020202020204" pitchFamily="34" charset="0"/>
                <a:cs typeface="Arial" panose="020B0604020202020204" pitchFamily="34" charset="0"/>
              </a:rPr>
              <a:t>– вышестоящие, НПА = ПП 89 и рег./</a:t>
            </a:r>
            <a:r>
              <a:rPr lang="ru-RU" altLang="ru-RU" sz="2600" dirty="0" err="1">
                <a:latin typeface="Arial" panose="020B0604020202020204" pitchFamily="34" charset="0"/>
                <a:cs typeface="Arial" panose="020B0604020202020204" pitchFamily="34" charset="0"/>
              </a:rPr>
              <a:t>мун</a:t>
            </a:r>
            <a:r>
              <a:rPr lang="ru-RU" altLang="ru-RU" sz="2600" dirty="0">
                <a:latin typeface="Arial" panose="020B0604020202020204" pitchFamily="34" charset="0"/>
                <a:cs typeface="Arial" panose="020B0604020202020204" pitchFamily="34" charset="0"/>
              </a:rPr>
              <a:t>. НПА</a:t>
            </a:r>
          </a:p>
          <a:p>
            <a:pPr marL="0" indent="0" eaLnBrk="1" hangingPunct="1">
              <a:buNone/>
              <a:defRPr/>
            </a:pPr>
            <a:endParaRPr lang="ru-RU" altLang="ru-RU"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1128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algn="ctr" eaLnBrk="1" hangingPunct="1"/>
            <a:r>
              <a:rPr lang="ru-RU" altLang="ru-RU" b="1" dirty="0" err="1"/>
              <a:t>Доптребования</a:t>
            </a:r>
            <a:r>
              <a:rPr lang="ru-RU" altLang="ru-RU" b="1" dirty="0"/>
              <a:t> – с учётом характера</a:t>
            </a:r>
          </a:p>
        </p:txBody>
      </p:sp>
      <p:sp>
        <p:nvSpPr>
          <p:cNvPr id="39939" name="Rectangle 3"/>
          <p:cNvSpPr>
            <a:spLocks noGrp="1" noChangeArrowheads="1"/>
          </p:cNvSpPr>
          <p:nvPr>
            <p:ph type="body" idx="4294967295"/>
          </p:nvPr>
        </p:nvSpPr>
        <p:spPr>
          <a:xfrm>
            <a:off x="0" y="1104900"/>
            <a:ext cx="11853863" cy="5603875"/>
          </a:xfrm>
          <a:prstGeom prst="rect">
            <a:avLst/>
          </a:prstGeom>
        </p:spPr>
        <p:txBody>
          <a:bodyPr>
            <a:noAutofit/>
          </a:bodyPr>
          <a:lstStyle/>
          <a:p>
            <a:r>
              <a:rPr lang="ru-RU" altLang="ru-RU" dirty="0"/>
              <a:t>Участник закупки работ по устройству тротуаров посчитал, что их относят к благоустройству из раздела </a:t>
            </a:r>
            <a:r>
              <a:rPr lang="ru-RU" altLang="ru-RU" dirty="0" err="1"/>
              <a:t>доптребований</a:t>
            </a:r>
            <a:r>
              <a:rPr lang="ru-RU" altLang="ru-RU" dirty="0"/>
              <a:t> в сфере градостроительства. Московское областное УФАС (Решение Московского областного УФАС России от 23.06.2022 по делу N 050/06/105-21698/2022) его не поддержало: поскольку тротуар — элемент обустройства автодороги, заказчик правильно установил </a:t>
            </a:r>
            <a:r>
              <a:rPr lang="ru-RU" altLang="ru-RU" dirty="0" err="1"/>
              <a:t>доптребования</a:t>
            </a:r>
            <a:r>
              <a:rPr lang="ru-RU" altLang="ru-RU" dirty="0"/>
              <a:t> в сфере дорожной деятельности.</a:t>
            </a:r>
          </a:p>
          <a:p>
            <a:r>
              <a:rPr lang="ru-RU" altLang="ru-RU" dirty="0"/>
              <a:t>Тульское же УФАС (Решение Тульского УФАС России от 04.07.2022 по делу N 071/06/106-563/2022) отнесло сходные работы к благоустройству в сфере градостроительства.</a:t>
            </a:r>
          </a:p>
        </p:txBody>
      </p:sp>
    </p:spTree>
    <p:extLst>
      <p:ext uri="{BB962C8B-B14F-4D97-AF65-F5344CB8AC3E}">
        <p14:creationId xmlns:p14="http://schemas.microsoft.com/office/powerpoint/2010/main" val="26102665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algn="ctr" eaLnBrk="1" hangingPunct="1"/>
            <a:r>
              <a:rPr lang="ru-RU" altLang="ru-RU" b="1" dirty="0" err="1"/>
              <a:t>Доптребования</a:t>
            </a:r>
            <a:r>
              <a:rPr lang="ru-RU" altLang="ru-RU" b="1" dirty="0"/>
              <a:t> – с учётом характера</a:t>
            </a:r>
          </a:p>
        </p:txBody>
      </p:sp>
      <p:sp>
        <p:nvSpPr>
          <p:cNvPr id="39939" name="Rectangle 3"/>
          <p:cNvSpPr>
            <a:spLocks noGrp="1" noChangeArrowheads="1"/>
          </p:cNvSpPr>
          <p:nvPr>
            <p:ph type="body" idx="4294967295"/>
          </p:nvPr>
        </p:nvSpPr>
        <p:spPr>
          <a:xfrm>
            <a:off x="0" y="1104900"/>
            <a:ext cx="11853863" cy="5603875"/>
          </a:xfrm>
          <a:prstGeom prst="rect">
            <a:avLst/>
          </a:prstGeom>
        </p:spPr>
        <p:txBody>
          <a:bodyPr>
            <a:noAutofit/>
          </a:bodyPr>
          <a:lstStyle/>
          <a:p>
            <a:r>
              <a:rPr lang="ru-RU" altLang="ru-RU" sz="2400" dirty="0"/>
              <a:t>Тамбовское УФАС (Решение Тамбовского УФАС России от 11.05.2022 по делу N 068/06/31-255/2022) решило, что при закупке работ по установке дорожного освещения нужны </a:t>
            </a:r>
            <a:r>
              <a:rPr lang="ru-RU" altLang="ru-RU" sz="2400" dirty="0" err="1"/>
              <a:t>доптребования</a:t>
            </a:r>
            <a:r>
              <a:rPr lang="ru-RU" altLang="ru-RU" sz="2400" dirty="0"/>
              <a:t> в сфере дорожной деятельности, поскольку освещение — часть дороги. </a:t>
            </a:r>
          </a:p>
          <a:p>
            <a:r>
              <a:rPr lang="ru-RU" altLang="ru-RU" sz="2400" dirty="0"/>
              <a:t>Липецкое же УФАС (Решение Липецкого УФАС России от 05.05.2022 N 048/06/106-418/2022) отметило: если для освещения создают новые линии электропередач, это работы на линейном объекте.</a:t>
            </a:r>
          </a:p>
          <a:p>
            <a:r>
              <a:rPr lang="ru-RU" altLang="ru-RU" sz="2400" dirty="0"/>
              <a:t>При закупке работ по возведению искусственных дорожных сооружений, например мостов, путепроводов, лестниц, нужны </a:t>
            </a:r>
            <a:r>
              <a:rPr lang="ru-RU" altLang="ru-RU" sz="2400" dirty="0" err="1"/>
              <a:t>доптребования</a:t>
            </a:r>
            <a:r>
              <a:rPr lang="ru-RU" altLang="ru-RU" sz="2400" dirty="0"/>
              <a:t> в сфере дорожной деятельности. К такому выводу пришли, в частности, АС г. Москвы (Решение Арбитражного суда г. Москвы от 17.10.2022 по делу N А40-140610/2022-92-1084), Новосибирское (Решение Новосибирского УФАС России от 03.06.2022 N 054/06/31-984/2022) и Хабаровское (Решение Хабаровского УФАС России от 10.11.2022 N 129) УФАС.</a:t>
            </a:r>
          </a:p>
        </p:txBody>
      </p:sp>
    </p:spTree>
    <p:extLst>
      <p:ext uri="{BB962C8B-B14F-4D97-AF65-F5344CB8AC3E}">
        <p14:creationId xmlns:p14="http://schemas.microsoft.com/office/powerpoint/2010/main" val="29373643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Заголовок 1"/>
          <p:cNvSpPr>
            <a:spLocks noGrp="1"/>
          </p:cNvSpPr>
          <p:nvPr>
            <p:ph type="title"/>
          </p:nvPr>
        </p:nvSpPr>
        <p:spPr>
          <a:xfrm>
            <a:off x="463062" y="188855"/>
            <a:ext cx="11149818" cy="6228569"/>
          </a:xfrm>
        </p:spPr>
        <p:txBody>
          <a:bodyPr>
            <a:noAutofit/>
          </a:bodyPr>
          <a:lstStyle/>
          <a:p>
            <a:pPr algn="ctr"/>
            <a:r>
              <a:rPr lang="ru-RU" altLang="ru-RU" sz="5400" b="1" dirty="0">
                <a:solidFill>
                  <a:srgbClr val="FF0000"/>
                </a:solidFill>
                <a:latin typeface="Arial" panose="020B0604020202020204" pitchFamily="34" charset="0"/>
                <a:cs typeface="Arial" panose="020B0604020202020204" pitchFamily="34" charset="0"/>
              </a:rPr>
              <a:t>4. Выбор способа закупки, случаи закупки у единственного поставщика</a:t>
            </a:r>
          </a:p>
        </p:txBody>
      </p:sp>
    </p:spTree>
    <p:extLst>
      <p:ext uri="{BB962C8B-B14F-4D97-AF65-F5344CB8AC3E}">
        <p14:creationId xmlns:p14="http://schemas.microsoft.com/office/powerpoint/2010/main" val="6893195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algn="ctr" eaLnBrk="1" hangingPunct="1"/>
            <a:r>
              <a:rPr lang="ru-RU" altLang="ru-RU" sz="3600" b="1" dirty="0">
                <a:latin typeface="Arial" panose="020B0604020202020204" pitchFamily="34" charset="0"/>
                <a:cs typeface="Arial" panose="020B0604020202020204" pitchFamily="34" charset="0"/>
              </a:rPr>
              <a:t>Типичные нарушения при выборе способа</a:t>
            </a:r>
          </a:p>
        </p:txBody>
      </p:sp>
      <p:sp>
        <p:nvSpPr>
          <p:cNvPr id="11267" name="Rectangle 3"/>
          <p:cNvSpPr>
            <a:spLocks noGrp="1" noChangeArrowheads="1"/>
          </p:cNvSpPr>
          <p:nvPr>
            <p:ph type="body" idx="4294967295"/>
          </p:nvPr>
        </p:nvSpPr>
        <p:spPr>
          <a:xfrm>
            <a:off x="463063" y="1687484"/>
            <a:ext cx="11728938" cy="4843491"/>
          </a:xfrm>
          <a:prstGeom prst="rect">
            <a:avLst/>
          </a:prstGeom>
        </p:spPr>
        <p:txBody>
          <a:bodyPr>
            <a:normAutofit/>
          </a:bodyPr>
          <a:lstStyle/>
          <a:p>
            <a:pPr marL="457200" indent="-457200">
              <a:lnSpc>
                <a:spcPct val="80000"/>
              </a:lnSpc>
              <a:spcBef>
                <a:spcPts val="600"/>
              </a:spcBef>
              <a:buFont typeface="Wingdings" panose="05000000000000000000" pitchFamily="2" charset="2"/>
              <a:buAutoNum type="arabicPeriod"/>
            </a:pPr>
            <a:r>
              <a:rPr lang="ru-RU" altLang="ru-RU" sz="3200" dirty="0">
                <a:latin typeface="Arial" panose="020B0604020202020204" pitchFamily="34" charset="0"/>
                <a:cs typeface="Arial" panose="020B0604020202020204" pitchFamily="34" charset="0"/>
              </a:rPr>
              <a:t>«Перебор» закупок по п. 4 ст. 93 (более 2 млн., или более 10% СГОЗ, реже - более 600 т. на 1 контракт)</a:t>
            </a:r>
          </a:p>
          <a:p>
            <a:pPr marL="457200" indent="-457200">
              <a:lnSpc>
                <a:spcPct val="80000"/>
              </a:lnSpc>
              <a:spcBef>
                <a:spcPts val="600"/>
              </a:spcBef>
              <a:buFont typeface="Wingdings" panose="05000000000000000000" pitchFamily="2" charset="2"/>
              <a:buAutoNum type="arabicPeriod"/>
            </a:pPr>
            <a:r>
              <a:rPr lang="ru-RU" altLang="ru-RU" sz="3200" dirty="0">
                <a:latin typeface="Arial" panose="020B0604020202020204" pitchFamily="34" charset="0"/>
                <a:cs typeface="Arial" panose="020B0604020202020204" pitchFamily="34" charset="0"/>
              </a:rPr>
              <a:t>«Перебор» закупок по п. 5 ст. 93 (превышение годового лимита, реже - более 600 т. на 1 контракт)</a:t>
            </a:r>
          </a:p>
          <a:p>
            <a:pPr marL="457200" indent="-457200">
              <a:lnSpc>
                <a:spcPct val="80000"/>
              </a:lnSpc>
              <a:spcBef>
                <a:spcPts val="600"/>
              </a:spcBef>
              <a:buFont typeface="Wingdings" panose="05000000000000000000" pitchFamily="2" charset="2"/>
              <a:buAutoNum type="arabicPeriod"/>
            </a:pPr>
            <a:r>
              <a:rPr lang="ru-RU" altLang="ru-RU" sz="3200" dirty="0">
                <a:latin typeface="Arial" panose="020B0604020202020204" pitchFamily="34" charset="0"/>
                <a:cs typeface="Arial" panose="020B0604020202020204" pitchFamily="34" charset="0"/>
              </a:rPr>
              <a:t>Неправильный пункт ст. 93 (ЕП)</a:t>
            </a:r>
          </a:p>
          <a:p>
            <a:pPr marL="457200" indent="-457200">
              <a:lnSpc>
                <a:spcPct val="80000"/>
              </a:lnSpc>
              <a:spcBef>
                <a:spcPts val="600"/>
              </a:spcBef>
              <a:buFont typeface="Wingdings" panose="05000000000000000000" pitchFamily="2" charset="2"/>
              <a:buAutoNum type="arabicPeriod"/>
            </a:pPr>
            <a:r>
              <a:rPr lang="ru-RU" altLang="ru-RU" sz="3200" dirty="0">
                <a:latin typeface="Arial" panose="020B0604020202020204" pitchFamily="34" charset="0"/>
                <a:cs typeface="Arial" panose="020B0604020202020204" pitchFamily="34" charset="0"/>
              </a:rPr>
              <a:t>«Безлимитная» котировка вне перечня</a:t>
            </a:r>
          </a:p>
          <a:p>
            <a:pPr marL="457200" indent="-457200">
              <a:lnSpc>
                <a:spcPct val="80000"/>
              </a:lnSpc>
              <a:spcBef>
                <a:spcPts val="600"/>
              </a:spcBef>
              <a:buFont typeface="Wingdings" panose="05000000000000000000" pitchFamily="2" charset="2"/>
              <a:buAutoNum type="arabicPeriod"/>
            </a:pPr>
            <a:r>
              <a:rPr lang="ru-RU" altLang="ru-RU" sz="3200" dirty="0">
                <a:latin typeface="Arial" panose="020B0604020202020204" pitchFamily="34" charset="0"/>
                <a:cs typeface="Arial" panose="020B0604020202020204" pitchFamily="34" charset="0"/>
              </a:rPr>
              <a:t>Аукцион на отдых и оздоровление детей</a:t>
            </a:r>
          </a:p>
          <a:p>
            <a:pPr marL="457200" indent="-457200">
              <a:lnSpc>
                <a:spcPct val="80000"/>
              </a:lnSpc>
              <a:spcBef>
                <a:spcPts val="600"/>
              </a:spcBef>
              <a:buFont typeface="Wingdings" panose="05000000000000000000" pitchFamily="2" charset="2"/>
              <a:buAutoNum type="arabicPeriod"/>
            </a:pPr>
            <a:r>
              <a:rPr lang="ru-RU" altLang="ru-RU" sz="3200" dirty="0">
                <a:latin typeface="Arial" panose="020B0604020202020204" pitchFamily="34" charset="0"/>
                <a:cs typeface="Arial" panose="020B0604020202020204" pitchFamily="34" charset="0"/>
              </a:rPr>
              <a:t>Конкурс по «аукционному перечню»</a:t>
            </a:r>
          </a:p>
          <a:p>
            <a:pPr marL="457200" indent="-457200">
              <a:lnSpc>
                <a:spcPct val="80000"/>
              </a:lnSpc>
              <a:spcBef>
                <a:spcPts val="600"/>
              </a:spcBef>
              <a:buFont typeface="Wingdings" panose="05000000000000000000" pitchFamily="2" charset="2"/>
              <a:buAutoNum type="arabicPeriod"/>
            </a:pPr>
            <a:r>
              <a:rPr lang="ru-RU" altLang="ru-RU" sz="3200" dirty="0">
                <a:latin typeface="Arial" panose="020B0604020202020204" pitchFamily="34" charset="0"/>
                <a:cs typeface="Arial" panose="020B0604020202020204" pitchFamily="34" charset="0"/>
              </a:rPr>
              <a:t>Закупка без контракта и/или без плана-графика</a:t>
            </a:r>
          </a:p>
          <a:p>
            <a:pPr marL="457200" indent="-457200">
              <a:lnSpc>
                <a:spcPct val="80000"/>
              </a:lnSpc>
              <a:spcBef>
                <a:spcPts val="600"/>
              </a:spcBef>
              <a:buFont typeface="Wingdings" panose="05000000000000000000" pitchFamily="2" charset="2"/>
              <a:buAutoNum type="arabicPeriod"/>
            </a:pPr>
            <a:r>
              <a:rPr lang="ru-RU" altLang="ru-RU" sz="3200" dirty="0">
                <a:latin typeface="Arial" panose="020B0604020202020204" pitchFamily="34" charset="0"/>
                <a:cs typeface="Arial" panose="020B0604020202020204" pitchFamily="34" charset="0"/>
              </a:rPr>
              <a:t>Иные случаи (редкие)</a:t>
            </a:r>
          </a:p>
        </p:txBody>
      </p:sp>
    </p:spTree>
    <p:extLst>
      <p:ext uri="{BB962C8B-B14F-4D97-AF65-F5344CB8AC3E}">
        <p14:creationId xmlns:p14="http://schemas.microsoft.com/office/powerpoint/2010/main" val="33614433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algn="ctr" eaLnBrk="1" hangingPunct="1"/>
            <a:r>
              <a:rPr lang="ru-RU" altLang="ru-RU" b="1" dirty="0">
                <a:solidFill>
                  <a:srgbClr val="FF0000"/>
                </a:solidFill>
              </a:rPr>
              <a:t>Электронный аукцион</a:t>
            </a:r>
          </a:p>
        </p:txBody>
      </p:sp>
      <p:sp>
        <p:nvSpPr>
          <p:cNvPr id="8195" name="Rectangle 3"/>
          <p:cNvSpPr>
            <a:spLocks noGrp="1" noChangeArrowheads="1"/>
          </p:cNvSpPr>
          <p:nvPr>
            <p:ph type="body" idx="4294967295"/>
          </p:nvPr>
        </p:nvSpPr>
        <p:spPr>
          <a:xfrm>
            <a:off x="332250" y="1792750"/>
            <a:ext cx="11377612" cy="4465637"/>
          </a:xfrm>
          <a:prstGeom prst="rect">
            <a:avLst/>
          </a:prstGeom>
        </p:spPr>
        <p:txBody>
          <a:bodyPr>
            <a:normAutofit lnSpcReduction="10000"/>
          </a:bodyPr>
          <a:lstStyle/>
          <a:p>
            <a:pPr>
              <a:defRPr/>
            </a:pPr>
            <a:r>
              <a:rPr lang="ru-RU" altLang="ru-RU" sz="3200" b="1" dirty="0"/>
              <a:t>Формализованный способ, нарушения в основном по документации и по допуску/отклонению заявок</a:t>
            </a:r>
          </a:p>
          <a:p>
            <a:pPr>
              <a:defRPr/>
            </a:pPr>
            <a:endParaRPr lang="ru-RU" altLang="ru-RU" dirty="0"/>
          </a:p>
          <a:p>
            <a:pPr marL="0" indent="0">
              <a:buNone/>
              <a:defRPr/>
            </a:pPr>
            <a:r>
              <a:rPr lang="ru-RU" altLang="ru-RU" b="1" dirty="0"/>
              <a:t>Когда НЕЛЬЗЯ проводить электронный аукцион:</a:t>
            </a:r>
          </a:p>
          <a:p>
            <a:pPr>
              <a:defRPr/>
            </a:pPr>
            <a:r>
              <a:rPr lang="ru-RU" altLang="ru-RU" dirty="0"/>
              <a:t>Когда заказчик обязан проводить закупки закрытыми способами (</a:t>
            </a:r>
            <a:r>
              <a:rPr lang="ru-RU" altLang="ru-RU" dirty="0" err="1"/>
              <a:t>гостайна</a:t>
            </a:r>
            <a:r>
              <a:rPr lang="ru-RU" altLang="ru-RU" dirty="0"/>
              <a:t>)</a:t>
            </a:r>
          </a:p>
          <a:p>
            <a:pPr>
              <a:defRPr/>
            </a:pPr>
            <a:r>
              <a:rPr lang="ru-RU" altLang="ru-RU" dirty="0"/>
              <a:t>При закупке оказания услуг по организации отдыха детей и их оздоровления </a:t>
            </a:r>
          </a:p>
          <a:p>
            <a:pPr>
              <a:defRPr/>
            </a:pPr>
            <a:r>
              <a:rPr lang="ru-RU" altLang="ru-RU" b="1" dirty="0">
                <a:solidFill>
                  <a:srgbClr val="0000FF"/>
                </a:solidFill>
              </a:rPr>
              <a:t>В остальных случаях </a:t>
            </a:r>
            <a:r>
              <a:rPr lang="ru-RU" altLang="ru-RU" b="1" u="sng" dirty="0">
                <a:solidFill>
                  <a:srgbClr val="0000FF"/>
                </a:solidFill>
              </a:rPr>
              <a:t>всегда</a:t>
            </a:r>
            <a:r>
              <a:rPr lang="ru-RU" altLang="ru-RU" b="1" dirty="0">
                <a:solidFill>
                  <a:srgbClr val="0000FF"/>
                </a:solidFill>
              </a:rPr>
              <a:t> можно проводить электронный аукцион (закрытый электронный аукцион)</a:t>
            </a:r>
          </a:p>
          <a:p>
            <a:pPr eaLnBrk="1" hangingPunct="1">
              <a:defRPr/>
            </a:pPr>
            <a:endParaRPr lang="ru-RU" altLang="ru-RU" dirty="0"/>
          </a:p>
        </p:txBody>
      </p:sp>
    </p:spTree>
    <p:extLst>
      <p:ext uri="{BB962C8B-B14F-4D97-AF65-F5344CB8AC3E}">
        <p14:creationId xmlns:p14="http://schemas.microsoft.com/office/powerpoint/2010/main" val="9857602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ru-RU" altLang="ru-RU">
                <a:latin typeface="Arial" panose="020B0604020202020204" pitchFamily="34" charset="0"/>
                <a:cs typeface="Arial" panose="020B0604020202020204" pitchFamily="34" charset="0"/>
              </a:rPr>
              <a:t>«Аукционный перечень»</a:t>
            </a:r>
          </a:p>
        </p:txBody>
      </p:sp>
      <p:sp>
        <p:nvSpPr>
          <p:cNvPr id="8195" name="Rectangle 3"/>
          <p:cNvSpPr>
            <a:spLocks noGrp="1" noChangeArrowheads="1"/>
          </p:cNvSpPr>
          <p:nvPr>
            <p:ph type="body" idx="4294967295"/>
          </p:nvPr>
        </p:nvSpPr>
        <p:spPr>
          <a:xfrm>
            <a:off x="235743" y="1397057"/>
            <a:ext cx="11720513" cy="5272087"/>
          </a:xfrm>
          <a:prstGeom prst="rect">
            <a:avLst/>
          </a:prstGeom>
        </p:spPr>
        <p:txBody>
          <a:bodyPr>
            <a:normAutofit/>
          </a:bodyPr>
          <a:lstStyle/>
          <a:p>
            <a:pPr marL="0" indent="0" eaLnBrk="1" hangingPunct="1">
              <a:buNone/>
            </a:pPr>
            <a:r>
              <a:rPr lang="ru-RU" altLang="ru-RU" sz="2400" u="sng" dirty="0">
                <a:latin typeface="Arial" panose="020B0604020202020204" pitchFamily="34" charset="0"/>
                <a:cs typeface="Arial" panose="020B0604020202020204" pitchFamily="34" charset="0"/>
              </a:rPr>
              <a:t>Недопонимание</a:t>
            </a:r>
          </a:p>
          <a:p>
            <a:pPr marL="0" indent="0" eaLnBrk="1" hangingPunct="1">
              <a:buNone/>
            </a:pPr>
            <a:r>
              <a:rPr lang="ru-RU" altLang="ru-RU" sz="2400" dirty="0">
                <a:latin typeface="Arial" panose="020B0604020202020204" pitchFamily="34" charset="0"/>
                <a:cs typeface="Arial" panose="020B0604020202020204" pitchFamily="34" charset="0"/>
              </a:rPr>
              <a:t>Распоряжение Правительства РФ от 21 марта 2016 г. N 471-р «О перечне товаров, работ, услуг, в случае осуществления закупок которых </a:t>
            </a:r>
            <a:r>
              <a:rPr lang="ru-RU" altLang="ru-RU" sz="2400" b="1" dirty="0">
                <a:latin typeface="Arial" panose="020B0604020202020204" pitchFamily="34" charset="0"/>
                <a:cs typeface="Arial" panose="020B0604020202020204" pitchFamily="34" charset="0"/>
              </a:rPr>
              <a:t>заказчик обязан проводить аукцион в электронной форме </a:t>
            </a:r>
            <a:r>
              <a:rPr lang="ru-RU" altLang="ru-RU" sz="2400" dirty="0">
                <a:latin typeface="Arial" panose="020B0604020202020204" pitchFamily="34" charset="0"/>
                <a:cs typeface="Arial" panose="020B0604020202020204" pitchFamily="34" charset="0"/>
              </a:rPr>
              <a:t>(электронный аукцион)»</a:t>
            </a:r>
          </a:p>
          <a:p>
            <a:pPr eaLnBrk="1" hangingPunct="1"/>
            <a:r>
              <a:rPr lang="ru-RU" altLang="ru-RU" sz="2400" b="1" dirty="0">
                <a:solidFill>
                  <a:srgbClr val="FF0000"/>
                </a:solidFill>
                <a:latin typeface="Arial" panose="020B0604020202020204" pitchFamily="34" charset="0"/>
                <a:cs typeface="Arial" panose="020B0604020202020204" pitchFamily="34" charset="0"/>
              </a:rPr>
              <a:t>Неверно!</a:t>
            </a:r>
            <a:r>
              <a:rPr lang="ru-RU" altLang="ru-RU" sz="2400" dirty="0">
                <a:latin typeface="Arial" panose="020B0604020202020204" pitchFamily="34" charset="0"/>
                <a:cs typeface="Arial" panose="020B0604020202020204" pitchFamily="34" charset="0"/>
              </a:rPr>
              <a:t> «</a:t>
            </a:r>
            <a:r>
              <a:rPr lang="ru-RU" altLang="ru-RU" sz="2400" i="1" dirty="0">
                <a:latin typeface="Arial" panose="020B0604020202020204" pitchFamily="34" charset="0"/>
                <a:cs typeface="Arial" panose="020B0604020202020204" pitchFamily="34" charset="0"/>
              </a:rPr>
              <a:t>ТРУ из перечня покупать только электронным аукционом</a:t>
            </a:r>
            <a:r>
              <a:rPr lang="ru-RU" altLang="ru-RU" sz="2400" dirty="0">
                <a:latin typeface="Arial" panose="020B0604020202020204" pitchFamily="34" charset="0"/>
                <a:cs typeface="Arial" panose="020B0604020202020204" pitchFamily="34" charset="0"/>
              </a:rPr>
              <a:t>»</a:t>
            </a:r>
          </a:p>
          <a:p>
            <a:pPr eaLnBrk="1" hangingPunct="1"/>
            <a:r>
              <a:rPr lang="ru-RU" altLang="ru-RU" sz="2400" b="1" dirty="0">
                <a:solidFill>
                  <a:srgbClr val="006600"/>
                </a:solidFill>
                <a:latin typeface="Arial" panose="020B0604020202020204" pitchFamily="34" charset="0"/>
                <a:cs typeface="Arial" panose="020B0604020202020204" pitchFamily="34" charset="0"/>
              </a:rPr>
              <a:t>Верно! </a:t>
            </a:r>
            <a:r>
              <a:rPr lang="ru-RU" altLang="ru-RU" sz="2400" dirty="0">
                <a:latin typeface="Arial" panose="020B0604020202020204" pitchFamily="34" charset="0"/>
                <a:cs typeface="Arial" panose="020B0604020202020204" pitchFamily="34" charset="0"/>
              </a:rPr>
              <a:t>«</a:t>
            </a:r>
            <a:r>
              <a:rPr lang="ru-RU" altLang="ru-RU" sz="2400" b="1" dirty="0">
                <a:latin typeface="Arial" panose="020B0604020202020204" pitchFamily="34" charset="0"/>
                <a:cs typeface="Arial" panose="020B0604020202020204" pitchFamily="34" charset="0"/>
              </a:rPr>
              <a:t>ТРУ из перечня нельзя покупать только конкурсами</a:t>
            </a:r>
            <a:r>
              <a:rPr lang="ru-RU" altLang="ru-RU" sz="2400" dirty="0">
                <a:latin typeface="Arial" panose="020B0604020202020204" pitchFamily="34" charset="0"/>
                <a:cs typeface="Arial" panose="020B0604020202020204" pitchFamily="34" charset="0"/>
              </a:rPr>
              <a:t>»</a:t>
            </a:r>
          </a:p>
          <a:p>
            <a:pPr marL="0" indent="0" eaLnBrk="1" hangingPunct="1">
              <a:buNone/>
            </a:pPr>
            <a:r>
              <a:rPr lang="ru-RU" altLang="ru-RU" sz="2400" dirty="0">
                <a:latin typeface="Arial" panose="020B0604020202020204" pitchFamily="34" charset="0"/>
                <a:cs typeface="Arial" panose="020B0604020202020204" pitchFamily="34" charset="0"/>
              </a:rPr>
              <a:t>«Аукционный перечень» не распространяется на:</a:t>
            </a:r>
          </a:p>
          <a:p>
            <a:pPr eaLnBrk="1" hangingPunct="1"/>
            <a:r>
              <a:rPr lang="ru-RU" altLang="ru-RU" sz="2400" dirty="0">
                <a:latin typeface="Arial" panose="020B0604020202020204" pitchFamily="34" charset="0"/>
                <a:cs typeface="Arial" panose="020B0604020202020204" pitchFamily="34" charset="0"/>
              </a:rPr>
              <a:t>Закупки у единственного поставщика</a:t>
            </a:r>
          </a:p>
          <a:p>
            <a:pPr eaLnBrk="1" hangingPunct="1"/>
            <a:r>
              <a:rPr lang="ru-RU" altLang="ru-RU" sz="2400" dirty="0">
                <a:latin typeface="Arial" panose="020B0604020202020204" pitchFamily="34" charset="0"/>
                <a:cs typeface="Arial" panose="020B0604020202020204" pitchFamily="34" charset="0"/>
              </a:rPr>
              <a:t>Запросы котировок</a:t>
            </a:r>
          </a:p>
          <a:p>
            <a:pPr marL="0" indent="0" eaLnBrk="1" hangingPunct="1">
              <a:buNone/>
            </a:pPr>
            <a:r>
              <a:rPr lang="ru-RU" altLang="ru-RU" sz="2400" b="1" dirty="0">
                <a:latin typeface="Arial" panose="020B0604020202020204" pitchFamily="34" charset="0"/>
                <a:cs typeface="Arial" panose="020B0604020202020204" pitchFamily="34" charset="0"/>
              </a:rPr>
              <a:t>Резюме: ЕСЛИ заказчик проводит конкурс – проверяем ТРУ по РП 471-р, в иных случаях «аукционный перечень» игнорируем</a:t>
            </a:r>
          </a:p>
        </p:txBody>
      </p:sp>
    </p:spTree>
    <p:extLst>
      <p:ext uri="{BB962C8B-B14F-4D97-AF65-F5344CB8AC3E}">
        <p14:creationId xmlns:p14="http://schemas.microsoft.com/office/powerpoint/2010/main" val="21551911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65760" y="1317078"/>
            <a:ext cx="11685588" cy="5367337"/>
          </a:xfrm>
          <a:prstGeom prst="rect">
            <a:avLst/>
          </a:prstGeom>
        </p:spPr>
        <p:txBody>
          <a:bodyPr>
            <a:normAutofit/>
          </a:bodyPr>
          <a:lstStyle/>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Некачественное описание объекта закупки</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Некачественная инструкция по заполнению заявки</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Формальные нарушения в извещении или контракте</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Завышение начальной цены</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«Таран» (3 «</a:t>
            </a:r>
            <a:r>
              <a:rPr lang="ru-RU" sz="3200" dirty="0" err="1">
                <a:latin typeface="Arial" panose="020B0604020202020204" pitchFamily="34" charset="0"/>
                <a:cs typeface="Arial" panose="020B0604020202020204" pitchFamily="34" charset="0"/>
                <a:sym typeface="Wingdings" panose="05000000000000000000" pitchFamily="2" charset="2"/>
              </a:rPr>
              <a:t>таранщика</a:t>
            </a:r>
            <a:r>
              <a:rPr lang="ru-RU" sz="3200" dirty="0">
                <a:latin typeface="Arial" panose="020B0604020202020204" pitchFamily="34" charset="0"/>
                <a:cs typeface="Arial" panose="020B0604020202020204" pitchFamily="34" charset="0"/>
                <a:sym typeface="Wingdings" panose="05000000000000000000" pitchFamily="2" charset="2"/>
              </a:rPr>
              <a:t>» и максимальная цена)</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«Карусель» (2-3 участника постоянно выигрывают)</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Картельный сговор</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«Заточка» документации под 1 поставщика</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Участник-камикадзе (скидывает цену и срывает закупку)</a:t>
            </a:r>
          </a:p>
          <a:p>
            <a:pPr marL="457200" indent="-457200">
              <a:spcBef>
                <a:spcPts val="450"/>
              </a:spcBef>
              <a:buFont typeface="+mj-lt"/>
              <a:buAutoNum type="arabicPeriod"/>
              <a:defRPr/>
            </a:pPr>
            <a:r>
              <a:rPr lang="ru-RU" sz="3200" dirty="0">
                <a:latin typeface="Arial" panose="020B0604020202020204" pitchFamily="34" charset="0"/>
                <a:cs typeface="Arial" panose="020B0604020202020204" pitchFamily="34" charset="0"/>
                <a:sym typeface="Wingdings" panose="05000000000000000000" pitchFamily="2" charset="2"/>
              </a:rPr>
              <a:t> Многочисленные жалобы по формальным моментам</a:t>
            </a:r>
          </a:p>
          <a:p>
            <a:pPr marL="457200" indent="-457200">
              <a:spcBef>
                <a:spcPts val="450"/>
              </a:spcBef>
              <a:buFont typeface="+mj-lt"/>
              <a:buAutoNum type="arabicPeriod"/>
              <a:defRPr/>
            </a:pPr>
            <a:endParaRPr lang="ru-RU" sz="1800" dirty="0">
              <a:latin typeface="Arial" panose="020B0604020202020204" pitchFamily="34" charset="0"/>
              <a:cs typeface="Arial" panose="020B0604020202020204" pitchFamily="34" charset="0"/>
              <a:sym typeface="Wingdings" panose="05000000000000000000" pitchFamily="2" charset="2"/>
            </a:endParaRPr>
          </a:p>
        </p:txBody>
      </p:sp>
      <p:sp>
        <p:nvSpPr>
          <p:cNvPr id="32771" name="Заголовок 1"/>
          <p:cNvSpPr txBox="1">
            <a:spLocks/>
          </p:cNvSpPr>
          <p:nvPr/>
        </p:nvSpPr>
        <p:spPr bwMode="auto">
          <a:xfrm>
            <a:off x="476251" y="408190"/>
            <a:ext cx="8621713"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altLang="ru-RU"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Проблемы и махинации в ЭА</a:t>
            </a:r>
          </a:p>
        </p:txBody>
      </p:sp>
    </p:spTree>
    <p:extLst>
      <p:ext uri="{BB962C8B-B14F-4D97-AF65-F5344CB8AC3E}">
        <p14:creationId xmlns:p14="http://schemas.microsoft.com/office/powerpoint/2010/main" val="23348672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normAutofit/>
          </a:bodyPr>
          <a:lstStyle/>
          <a:p>
            <a:pPr eaLnBrk="1" hangingPunct="1"/>
            <a:r>
              <a:rPr lang="ru-RU" altLang="ru-RU"/>
              <a:t>«Таран» на электронном аукционе</a:t>
            </a:r>
          </a:p>
        </p:txBody>
      </p:sp>
      <p:sp>
        <p:nvSpPr>
          <p:cNvPr id="25603" name="Объект 2"/>
          <p:cNvSpPr>
            <a:spLocks noGrp="1"/>
          </p:cNvSpPr>
          <p:nvPr>
            <p:ph idx="4294967295"/>
          </p:nvPr>
        </p:nvSpPr>
        <p:spPr>
          <a:xfrm>
            <a:off x="349134" y="1112894"/>
            <a:ext cx="11911013" cy="5556250"/>
          </a:xfrm>
          <a:prstGeom prst="rect">
            <a:avLst/>
          </a:prstGeom>
        </p:spPr>
        <p:txBody>
          <a:bodyPr>
            <a:noAutofit/>
          </a:bodyPr>
          <a:lstStyle/>
          <a:p>
            <a:pPr marL="0" indent="0">
              <a:spcBef>
                <a:spcPts val="600"/>
              </a:spcBef>
              <a:buNone/>
            </a:pPr>
            <a:r>
              <a:rPr lang="ru-RU" altLang="ru-RU" sz="2200" b="1" dirty="0"/>
              <a:t>Электронный аукцион, НМЦК 10 000 000</a:t>
            </a:r>
          </a:p>
          <a:p>
            <a:pPr marL="0" indent="0">
              <a:spcBef>
                <a:spcPts val="600"/>
              </a:spcBef>
              <a:buNone/>
            </a:pPr>
            <a:r>
              <a:rPr lang="ru-RU" altLang="ru-RU" sz="2200" dirty="0"/>
              <a:t>Участвуют 3 </a:t>
            </a:r>
            <a:r>
              <a:rPr lang="ru-RU" altLang="ru-RU" sz="2200" dirty="0" err="1"/>
              <a:t>сговорщика</a:t>
            </a:r>
            <a:r>
              <a:rPr lang="ru-RU" altLang="ru-RU" sz="2200" dirty="0"/>
              <a:t>:</a:t>
            </a:r>
          </a:p>
          <a:p>
            <a:pPr marL="0" indent="0">
              <a:spcBef>
                <a:spcPts val="600"/>
              </a:spcBef>
              <a:buNone/>
            </a:pPr>
            <a:r>
              <a:rPr lang="ru-RU" altLang="ru-RU" sz="2200" dirty="0">
                <a:solidFill>
                  <a:srgbClr val="C00000"/>
                </a:solidFill>
              </a:rPr>
              <a:t>- 2 «</a:t>
            </a:r>
            <a:r>
              <a:rPr lang="ru-RU" altLang="ru-RU" sz="2200" dirty="0" err="1">
                <a:solidFill>
                  <a:srgbClr val="C00000"/>
                </a:solidFill>
              </a:rPr>
              <a:t>таранщика</a:t>
            </a:r>
            <a:r>
              <a:rPr lang="ru-RU" altLang="ru-RU" sz="2200" dirty="0">
                <a:solidFill>
                  <a:srgbClr val="C00000"/>
                </a:solidFill>
              </a:rPr>
              <a:t>»</a:t>
            </a:r>
          </a:p>
          <a:p>
            <a:pPr marL="0" indent="0">
              <a:spcBef>
                <a:spcPts val="600"/>
              </a:spcBef>
              <a:buNone/>
            </a:pPr>
            <a:r>
              <a:rPr lang="ru-RU" altLang="ru-RU" sz="2200" dirty="0">
                <a:solidFill>
                  <a:srgbClr val="C00000"/>
                </a:solidFill>
              </a:rPr>
              <a:t>- 1 «ведущий» (победитель)</a:t>
            </a:r>
          </a:p>
          <a:p>
            <a:pPr marL="0" indent="0">
              <a:spcBef>
                <a:spcPts val="600"/>
              </a:spcBef>
              <a:buNone/>
            </a:pPr>
            <a:r>
              <a:rPr lang="ru-RU" altLang="ru-RU" sz="2200" b="1" dirty="0"/>
              <a:t>Цель: </a:t>
            </a:r>
            <a:r>
              <a:rPr lang="ru-RU" altLang="ru-RU" sz="2200" dirty="0"/>
              <a:t>получить контракт по максимальной цене</a:t>
            </a:r>
          </a:p>
          <a:p>
            <a:pPr marL="0" indent="0">
              <a:spcBef>
                <a:spcPts val="600"/>
              </a:spcBef>
              <a:buNone/>
            </a:pPr>
            <a:r>
              <a:rPr lang="ru-RU" altLang="ru-RU" sz="2200" b="1" dirty="0"/>
              <a:t>Схема: </a:t>
            </a:r>
            <a:r>
              <a:rPr lang="ru-RU" altLang="ru-RU" sz="2200" dirty="0"/>
              <a:t>2 «</a:t>
            </a:r>
            <a:r>
              <a:rPr lang="ru-RU" altLang="ru-RU" sz="2200" dirty="0" err="1"/>
              <a:t>таранщика</a:t>
            </a:r>
            <a:r>
              <a:rPr lang="ru-RU" altLang="ru-RU" sz="2200" dirty="0"/>
              <a:t>» в первые секунды ЭА скидывают цену до уровня, когда честным поставщикам участвовать не интересно. «Ведущий» в последнюю минуту дополнительного времени делает ставку на минимальный % ниже НМЦК или ниже предложения честного участника (при наличии). Места распределяются так:</a:t>
            </a:r>
          </a:p>
          <a:p>
            <a:pPr marL="0" indent="0">
              <a:spcBef>
                <a:spcPts val="600"/>
              </a:spcBef>
              <a:buNone/>
            </a:pPr>
            <a:r>
              <a:rPr lang="ru-RU" altLang="ru-RU" sz="2200" dirty="0">
                <a:solidFill>
                  <a:srgbClr val="C00000"/>
                </a:solidFill>
              </a:rPr>
              <a:t>1 место – 1-й «</a:t>
            </a:r>
            <a:r>
              <a:rPr lang="ru-RU" altLang="ru-RU" sz="2200" dirty="0" err="1">
                <a:solidFill>
                  <a:srgbClr val="C00000"/>
                </a:solidFill>
              </a:rPr>
              <a:t>таранщик</a:t>
            </a:r>
            <a:r>
              <a:rPr lang="ru-RU" altLang="ru-RU" sz="2200" dirty="0">
                <a:solidFill>
                  <a:srgbClr val="C00000"/>
                </a:solidFill>
              </a:rPr>
              <a:t>» - цена 5 рублей</a:t>
            </a:r>
          </a:p>
          <a:p>
            <a:pPr marL="0" indent="0">
              <a:spcBef>
                <a:spcPts val="600"/>
              </a:spcBef>
              <a:buNone/>
            </a:pPr>
            <a:r>
              <a:rPr lang="ru-RU" altLang="ru-RU" sz="2200" dirty="0">
                <a:solidFill>
                  <a:srgbClr val="C00000"/>
                </a:solidFill>
              </a:rPr>
              <a:t>2 место – 2-й «</a:t>
            </a:r>
            <a:r>
              <a:rPr lang="ru-RU" altLang="ru-RU" sz="2200" dirty="0" err="1">
                <a:solidFill>
                  <a:srgbClr val="C00000"/>
                </a:solidFill>
              </a:rPr>
              <a:t>таранщик</a:t>
            </a:r>
            <a:r>
              <a:rPr lang="ru-RU" altLang="ru-RU" sz="2200" dirty="0">
                <a:solidFill>
                  <a:srgbClr val="C00000"/>
                </a:solidFill>
              </a:rPr>
              <a:t>» - цена 6 рублей</a:t>
            </a:r>
          </a:p>
          <a:p>
            <a:pPr marL="0" indent="0">
              <a:spcBef>
                <a:spcPts val="600"/>
              </a:spcBef>
              <a:buNone/>
            </a:pPr>
            <a:r>
              <a:rPr lang="ru-RU" altLang="ru-RU" sz="2200" b="1" dirty="0">
                <a:solidFill>
                  <a:srgbClr val="C00000"/>
                </a:solidFill>
              </a:rPr>
              <a:t>3 место – «ведущий» - цена 9 999 999 рублей</a:t>
            </a:r>
          </a:p>
          <a:p>
            <a:pPr marL="0" indent="0">
              <a:spcBef>
                <a:spcPts val="600"/>
              </a:spcBef>
              <a:buNone/>
            </a:pPr>
            <a:r>
              <a:rPr lang="ru-RU" altLang="ru-RU" sz="2200" dirty="0"/>
              <a:t>2-х «</a:t>
            </a:r>
            <a:r>
              <a:rPr lang="ru-RU" altLang="ru-RU" sz="2200" dirty="0" err="1"/>
              <a:t>таранщиков</a:t>
            </a:r>
            <a:r>
              <a:rPr lang="ru-RU" altLang="ru-RU" sz="2200" dirty="0"/>
              <a:t>» комиссия отклоняет по 2-м частям (в РНП, нет лицензии, несоответствие и т.д.) </a:t>
            </a:r>
            <a:r>
              <a:rPr lang="en-US" altLang="ru-RU" sz="2200" dirty="0"/>
              <a:t>=&gt;</a:t>
            </a:r>
            <a:r>
              <a:rPr lang="ru-RU" altLang="ru-RU" sz="2200" dirty="0"/>
              <a:t> «ведущий» становится победителем по </a:t>
            </a:r>
            <a:r>
              <a:rPr lang="en-US" altLang="ru-RU" sz="2200" dirty="0"/>
              <a:t>[</a:t>
            </a:r>
            <a:r>
              <a:rPr lang="ru-RU" altLang="ru-RU" sz="2200" dirty="0"/>
              <a:t>почти</a:t>
            </a:r>
            <a:r>
              <a:rPr lang="en-US" altLang="ru-RU" sz="2200" dirty="0"/>
              <a:t>]</a:t>
            </a:r>
            <a:r>
              <a:rPr lang="ru-RU" altLang="ru-RU" sz="2200" dirty="0"/>
              <a:t> максимальной цене.</a:t>
            </a:r>
          </a:p>
        </p:txBody>
      </p:sp>
    </p:spTree>
    <p:extLst>
      <p:ext uri="{BB962C8B-B14F-4D97-AF65-F5344CB8AC3E}">
        <p14:creationId xmlns:p14="http://schemas.microsoft.com/office/powerpoint/2010/main" val="29090376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lstStyle/>
          <a:p>
            <a:pPr eaLnBrk="1" hangingPunct="1"/>
            <a:r>
              <a:rPr lang="ru-RU" altLang="ru-RU" dirty="0"/>
              <a:t>Пример «тарана»</a:t>
            </a:r>
          </a:p>
        </p:txBody>
      </p:sp>
      <p:pic>
        <p:nvPicPr>
          <p:cNvPr id="3" name="Рисунок 2"/>
          <p:cNvPicPr>
            <a:picLocks noChangeAspect="1"/>
          </p:cNvPicPr>
          <p:nvPr/>
        </p:nvPicPr>
        <p:blipFill>
          <a:blip r:embed="rId2"/>
          <a:stretch>
            <a:fillRect/>
          </a:stretch>
        </p:blipFill>
        <p:spPr>
          <a:xfrm>
            <a:off x="0" y="1412402"/>
            <a:ext cx="12017438" cy="4572761"/>
          </a:xfrm>
          <a:prstGeom prst="rect">
            <a:avLst/>
          </a:prstGeom>
        </p:spPr>
      </p:pic>
    </p:spTree>
    <p:extLst>
      <p:ext uri="{BB962C8B-B14F-4D97-AF65-F5344CB8AC3E}">
        <p14:creationId xmlns:p14="http://schemas.microsoft.com/office/powerpoint/2010/main" val="24760231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Заголовок 1"/>
          <p:cNvSpPr>
            <a:spLocks noGrp="1"/>
          </p:cNvSpPr>
          <p:nvPr>
            <p:ph type="title"/>
          </p:nvPr>
        </p:nvSpPr>
        <p:spPr/>
        <p:txBody>
          <a:bodyPr>
            <a:normAutofit/>
          </a:bodyPr>
          <a:lstStyle/>
          <a:p>
            <a:pPr eaLnBrk="1" hangingPunct="1"/>
            <a:r>
              <a:rPr lang="ru-RU" altLang="ru-RU" b="1" dirty="0"/>
              <a:t>Что делать по «тарану»</a:t>
            </a:r>
          </a:p>
        </p:txBody>
      </p:sp>
      <p:sp>
        <p:nvSpPr>
          <p:cNvPr id="25603" name="Объект 2"/>
          <p:cNvSpPr>
            <a:spLocks noGrp="1"/>
          </p:cNvSpPr>
          <p:nvPr>
            <p:ph idx="4294967295"/>
          </p:nvPr>
        </p:nvSpPr>
        <p:spPr>
          <a:xfrm>
            <a:off x="280987" y="1451640"/>
            <a:ext cx="11911013" cy="5330825"/>
          </a:xfrm>
          <a:prstGeom prst="rect">
            <a:avLst/>
          </a:prstGeom>
        </p:spPr>
        <p:txBody>
          <a:bodyPr>
            <a:noAutofit/>
          </a:bodyPr>
          <a:lstStyle/>
          <a:p>
            <a:pPr marL="457200" indent="-457200">
              <a:spcBef>
                <a:spcPts val="600"/>
              </a:spcBef>
              <a:buAutoNum type="arabicPeriod"/>
            </a:pPr>
            <a:r>
              <a:rPr lang="ru-RU" altLang="ru-RU" sz="3200" b="1" dirty="0"/>
              <a:t>Ничего</a:t>
            </a:r>
            <a:r>
              <a:rPr lang="ru-RU" altLang="ru-RU" sz="3200" dirty="0"/>
              <a:t> – это нарушение со стороны участников, а не со стороны заказчика</a:t>
            </a:r>
          </a:p>
          <a:p>
            <a:pPr marL="457200" indent="-457200">
              <a:spcBef>
                <a:spcPts val="600"/>
              </a:spcBef>
              <a:buAutoNum type="arabicPeriod"/>
            </a:pPr>
            <a:r>
              <a:rPr lang="ru-RU" altLang="ru-RU" sz="3200" b="1" dirty="0"/>
              <a:t>Написать обращение в УФАС: </a:t>
            </a:r>
            <a:r>
              <a:rPr lang="ru-RU" altLang="ru-RU" sz="3200" dirty="0"/>
              <a:t>нами при проведении проверки заказчика… обнаружены признаки нарушения участниками закупки закона 135-ФЗ «О защите конкуренции» в виде согласованных действий, так называемый «таран», копию протоколов аукциона и рассмотрения заявок прикладываем… </a:t>
            </a:r>
          </a:p>
          <a:p>
            <a:pPr marL="0" indent="0">
              <a:spcBef>
                <a:spcPts val="600"/>
              </a:spcBef>
              <a:buNone/>
            </a:pPr>
            <a:r>
              <a:rPr lang="ru-RU" altLang="ru-RU" sz="3200" dirty="0"/>
              <a:t>Далее УФАС всё должен сделать сам</a:t>
            </a:r>
          </a:p>
        </p:txBody>
      </p:sp>
    </p:spTree>
    <p:extLst>
      <p:ext uri="{BB962C8B-B14F-4D97-AF65-F5344CB8AC3E}">
        <p14:creationId xmlns:p14="http://schemas.microsoft.com/office/powerpoint/2010/main" val="1582034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4815" y="188855"/>
            <a:ext cx="9223421" cy="1215995"/>
          </a:xfrm>
        </p:spPr>
        <p:txBody>
          <a:bodyPr/>
          <a:lstStyle/>
          <a:p>
            <a:pPr algn="ctr" eaLnBrk="1" hangingPunct="1"/>
            <a:r>
              <a:rPr lang="ru-RU" altLang="ru-RU" b="1" dirty="0">
                <a:solidFill>
                  <a:srgbClr val="FF0000"/>
                </a:solidFill>
                <a:latin typeface="Arial" panose="020B0604020202020204" pitchFamily="34" charset="0"/>
                <a:cs typeface="Arial" panose="020B0604020202020204" pitchFamily="34" charset="0"/>
              </a:rPr>
              <a:t>Ведомственный контроль </a:t>
            </a:r>
            <a:r>
              <a:rPr lang="ru-RU" altLang="ru-RU" b="1" dirty="0">
                <a:latin typeface="Arial" panose="020B0604020202020204" pitchFamily="34" charset="0"/>
                <a:cs typeface="Arial" panose="020B0604020202020204" pitchFamily="34" charset="0"/>
              </a:rPr>
              <a:t>– ст. 100</a:t>
            </a:r>
          </a:p>
        </p:txBody>
      </p:sp>
      <p:sp>
        <p:nvSpPr>
          <p:cNvPr id="50179" name="Rectangle 3"/>
          <p:cNvSpPr>
            <a:spLocks noGrp="1" noChangeArrowheads="1"/>
          </p:cNvSpPr>
          <p:nvPr>
            <p:ph type="body" idx="4294967295"/>
          </p:nvPr>
        </p:nvSpPr>
        <p:spPr>
          <a:xfrm>
            <a:off x="0" y="1555750"/>
            <a:ext cx="5913438" cy="4999038"/>
          </a:xfrm>
          <a:prstGeom prst="rect">
            <a:avLst/>
          </a:prstGeom>
        </p:spPr>
        <p:txBody>
          <a:bodyPr>
            <a:normAutofit/>
          </a:bodyPr>
          <a:lstStyle/>
          <a:p>
            <a:pPr eaLnBrk="1" hangingPunct="1"/>
            <a:r>
              <a:rPr lang="ru-RU" altLang="ru-RU" sz="2400" dirty="0">
                <a:latin typeface="Arial" panose="020B0604020202020204" pitchFamily="34" charset="0"/>
                <a:cs typeface="Arial" panose="020B0604020202020204" pitchFamily="34" charset="0"/>
              </a:rPr>
              <a:t>Проверяют вышестоящие организации.</a:t>
            </a:r>
          </a:p>
          <a:p>
            <a:pPr eaLnBrk="1" hangingPunct="1"/>
            <a:r>
              <a:rPr lang="ru-RU" altLang="ru-RU" sz="2400" dirty="0">
                <a:latin typeface="Arial" panose="020B0604020202020204" pitchFamily="34" charset="0"/>
                <a:cs typeface="Arial" panose="020B0604020202020204" pitchFamily="34" charset="0"/>
              </a:rPr>
              <a:t>Порядок ведомственного контроля на каждом уровне устанавливают:</a:t>
            </a:r>
          </a:p>
          <a:p>
            <a:pPr eaLnBrk="1" hangingPunct="1">
              <a:buFont typeface="Wingdings" panose="05000000000000000000" pitchFamily="2" charset="2"/>
              <a:buNone/>
            </a:pPr>
            <a:r>
              <a:rPr lang="ru-RU" altLang="ru-RU" sz="2400" dirty="0">
                <a:latin typeface="Arial" panose="020B0604020202020204" pitchFamily="34" charset="0"/>
                <a:cs typeface="Arial" panose="020B0604020202020204" pitchFamily="34" charset="0"/>
              </a:rPr>
              <a:t>	- Правительство РФ (</a:t>
            </a:r>
            <a:r>
              <a:rPr lang="ru-RU" altLang="ru-RU" sz="1800" dirty="0">
                <a:solidFill>
                  <a:srgbClr val="0000FF"/>
                </a:solidFill>
                <a:latin typeface="Arial" panose="020B0604020202020204" pitchFamily="34" charset="0"/>
                <a:cs typeface="Arial" panose="020B0604020202020204" pitchFamily="34" charset="0"/>
              </a:rPr>
              <a:t>Постановление Правительства РФ от 10.02.2014 N 89 "Об утверждении Правил осуществления ведомственного контроля в сфере закупок для обеспечения федеральных нужд"</a:t>
            </a:r>
            <a:r>
              <a:rPr lang="ru-RU" altLang="ru-RU" sz="2400" dirty="0">
                <a:latin typeface="Arial" panose="020B0604020202020204" pitchFamily="34" charset="0"/>
                <a:cs typeface="Arial" panose="020B0604020202020204" pitchFamily="34" charset="0"/>
              </a:rPr>
              <a:t>), </a:t>
            </a:r>
          </a:p>
          <a:p>
            <a:pPr eaLnBrk="1" hangingPunct="1">
              <a:buFont typeface="Wingdings" panose="05000000000000000000" pitchFamily="2" charset="2"/>
              <a:buNone/>
            </a:pPr>
            <a:r>
              <a:rPr lang="ru-RU" altLang="ru-RU" sz="2400" dirty="0">
                <a:latin typeface="Arial" panose="020B0604020202020204" pitchFamily="34" charset="0"/>
                <a:cs typeface="Arial" panose="020B0604020202020204" pitchFamily="34" charset="0"/>
              </a:rPr>
              <a:t>	- ФОИВ</a:t>
            </a:r>
          </a:p>
          <a:p>
            <a:pPr eaLnBrk="1" hangingPunct="1">
              <a:buFont typeface="Wingdings" panose="05000000000000000000" pitchFamily="2" charset="2"/>
              <a:buNone/>
            </a:pPr>
            <a:r>
              <a:rPr lang="ru-RU" altLang="ru-RU" sz="2400" dirty="0">
                <a:latin typeface="Arial" panose="020B0604020202020204" pitchFamily="34" charset="0"/>
                <a:cs typeface="Arial" panose="020B0604020202020204" pitchFamily="34" charset="0"/>
              </a:rPr>
              <a:t>	- высший исполнительный орган государственной власти субъекта РФ, </a:t>
            </a:r>
          </a:p>
          <a:p>
            <a:pPr eaLnBrk="1" hangingPunct="1">
              <a:buFont typeface="Wingdings" panose="05000000000000000000" pitchFamily="2" charset="2"/>
              <a:buNone/>
            </a:pPr>
            <a:r>
              <a:rPr lang="ru-RU" altLang="ru-RU" sz="2400" dirty="0">
                <a:latin typeface="Arial" panose="020B0604020202020204" pitchFamily="34" charset="0"/>
                <a:cs typeface="Arial" panose="020B0604020202020204" pitchFamily="34" charset="0"/>
              </a:rPr>
              <a:t>	- местная администрация </a:t>
            </a:r>
          </a:p>
        </p:txBody>
      </p:sp>
      <p:sp>
        <p:nvSpPr>
          <p:cNvPr id="4" name="Объект 2"/>
          <p:cNvSpPr txBox="1">
            <a:spLocks/>
          </p:cNvSpPr>
          <p:nvPr/>
        </p:nvSpPr>
        <p:spPr>
          <a:xfrm>
            <a:off x="6097259" y="1555668"/>
            <a:ext cx="5908694" cy="51657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Вышестоящие органы проверяют нижестоящих - например:</a:t>
            </a:r>
          </a:p>
          <a:p>
            <a:pPr marL="228600" marR="0" lvl="0" indent="-228600" algn="l" defTabSz="914400" rtl="0" eaLnBrk="1" fontAlgn="auto" latinLnBrk="0" hangingPunct="1">
              <a:lnSpc>
                <a:spcPct val="90000"/>
              </a:lnSpc>
              <a:spcBef>
                <a:spcPct val="0"/>
              </a:spcBef>
              <a:spcAft>
                <a:spcPts val="0"/>
              </a:spcAft>
              <a:buClrTx/>
              <a:buSzTx/>
              <a:buFontTx/>
              <a:buChar char="-"/>
              <a:tabLst/>
              <a:defRPr/>
            </a:pPr>
            <a:r>
              <a:rPr kumimoji="0" lang="ru-RU"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ФТС -</a:t>
            </a:r>
            <a:r>
              <a:rPr kumimoji="0" lang="en-US"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&gt;</a:t>
            </a:r>
            <a:r>
              <a:rPr kumimoji="0" lang="ru-RU"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Региональная таможня -</a:t>
            </a:r>
            <a:r>
              <a:rPr kumimoji="0" lang="en-US"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&gt;</a:t>
            </a:r>
            <a:r>
              <a:rPr kumimoji="0" lang="ru-RU"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таможенный пост</a:t>
            </a:r>
          </a:p>
          <a:p>
            <a:pPr marL="228600" marR="0" lvl="0" indent="-228600" algn="l" defTabSz="914400" rtl="0" eaLnBrk="1" fontAlgn="auto" latinLnBrk="0" hangingPunct="1">
              <a:lnSpc>
                <a:spcPct val="90000"/>
              </a:lnSpc>
              <a:spcBef>
                <a:spcPct val="0"/>
              </a:spcBef>
              <a:spcAft>
                <a:spcPts val="0"/>
              </a:spcAft>
              <a:buClrTx/>
              <a:buSzTx/>
              <a:buFontTx/>
              <a:buChar char="-"/>
              <a:tabLst/>
              <a:defRPr/>
            </a:pPr>
            <a:r>
              <a:rPr kumimoji="0" lang="ru-RU"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Администрация города -</a:t>
            </a:r>
            <a:r>
              <a:rPr kumimoji="0" lang="en-US"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&gt;</a:t>
            </a:r>
            <a:r>
              <a:rPr kumimoji="0" lang="ru-RU"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Управление культуры -</a:t>
            </a:r>
            <a:r>
              <a:rPr kumimoji="0" lang="en-US"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&gt;</a:t>
            </a:r>
            <a:r>
              <a:rPr kumimoji="0" lang="ru-RU" altLang="ru-RU" sz="2800" b="0" i="1"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 городская библиотека</a:t>
            </a: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Могут проверять всё, что захотят (что указано в НПА)</a:t>
            </a:r>
          </a:p>
          <a:p>
            <a:pPr marL="228600" marR="0" lvl="0" indent="-2286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altLang="ru-RU" sz="2800" b="0" i="0" u="none" strike="noStrike" kern="1200" cap="none" spc="0" normalizeH="0" baseline="0" noProof="0" dirty="0">
                <a:ln>
                  <a:noFill/>
                </a:ln>
                <a:solidFill>
                  <a:prstClr val="black"/>
                </a:solidFill>
                <a:effectLst/>
                <a:uLnTx/>
                <a:uFillTx/>
                <a:latin typeface="Arial" panose="020B0604020202020204"/>
                <a:ea typeface="+mn-ea"/>
                <a:cs typeface="Arial" panose="020B0604020202020204" pitchFamily="34" charset="0"/>
              </a:rPr>
              <a:t>По результатам обычно только дисциплинарная ответственность или передача</a:t>
            </a:r>
          </a:p>
        </p:txBody>
      </p:sp>
    </p:spTree>
    <p:extLst>
      <p:ext uri="{BB962C8B-B14F-4D97-AF65-F5344CB8AC3E}">
        <p14:creationId xmlns:p14="http://schemas.microsoft.com/office/powerpoint/2010/main" val="14506856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eaLnBrk="1" hangingPunct="1"/>
            <a:r>
              <a:rPr lang="ru-RU" altLang="ru-RU" sz="4800" b="1" dirty="0">
                <a:solidFill>
                  <a:srgbClr val="FF0000"/>
                </a:solidFill>
                <a:latin typeface="Arial" panose="020B0604020202020204" pitchFamily="34" charset="0"/>
                <a:cs typeface="Arial" panose="020B0604020202020204" pitchFamily="34" charset="0"/>
              </a:rPr>
              <a:t>Запрос котировок</a:t>
            </a:r>
          </a:p>
        </p:txBody>
      </p:sp>
      <p:sp>
        <p:nvSpPr>
          <p:cNvPr id="5123" name="Rectangle 3"/>
          <p:cNvSpPr>
            <a:spLocks noGrp="1" noChangeArrowheads="1"/>
          </p:cNvSpPr>
          <p:nvPr>
            <p:ph type="body" idx="4294967295"/>
          </p:nvPr>
        </p:nvSpPr>
        <p:spPr>
          <a:xfrm>
            <a:off x="277812" y="1753409"/>
            <a:ext cx="11636375" cy="4656138"/>
          </a:xfrm>
          <a:prstGeom prst="rect">
            <a:avLst/>
          </a:prstGeom>
        </p:spPr>
        <p:txBody>
          <a:bodyPr/>
          <a:lstStyle/>
          <a:p>
            <a:pPr eaLnBrk="1" hangingPunct="1">
              <a:defRPr/>
            </a:pPr>
            <a:r>
              <a:rPr lang="ru-RU" altLang="ru-RU" b="1" dirty="0">
                <a:latin typeface="Arial" panose="020B0604020202020204" pitchFamily="34" charset="0"/>
                <a:cs typeface="Arial" panose="020B0604020202020204" pitchFamily="34" charset="0"/>
              </a:rPr>
              <a:t>Право заказчика если:</a:t>
            </a:r>
          </a:p>
          <a:p>
            <a:pPr>
              <a:buNone/>
              <a:defRPr/>
            </a:pPr>
            <a:r>
              <a:rPr lang="ru-RU" altLang="ru-RU" dirty="0">
                <a:latin typeface="Arial" panose="020B0604020202020204" pitchFamily="34" charset="0"/>
                <a:cs typeface="Arial" panose="020B0604020202020204" pitchFamily="34" charset="0"/>
              </a:rPr>
              <a:t>	</a:t>
            </a:r>
            <a:r>
              <a:rPr lang="ru-RU" altLang="ru-RU" dirty="0">
                <a:solidFill>
                  <a:srgbClr val="0000FF"/>
                </a:solidFill>
                <a:latin typeface="Arial" panose="020B0604020202020204" pitchFamily="34" charset="0"/>
                <a:cs typeface="Arial" panose="020B0604020202020204" pitchFamily="34" charset="0"/>
              </a:rPr>
              <a:t>НМЦК до 10 млн</a:t>
            </a:r>
            <a:r>
              <a:rPr lang="ru-RU" altLang="ru-RU" dirty="0">
                <a:latin typeface="Arial" panose="020B0604020202020204" pitchFamily="34" charset="0"/>
                <a:cs typeface="Arial" panose="020B0604020202020204" pitchFamily="34" charset="0"/>
              </a:rPr>
              <a:t>., общий объем – годового лимита нет (</a:t>
            </a:r>
            <a:r>
              <a:rPr lang="ru-RU" altLang="ru-RU" i="1" dirty="0">
                <a:latin typeface="Arial" panose="020B0604020202020204" pitchFamily="34" charset="0"/>
                <a:cs typeface="Arial" panose="020B0604020202020204" pitchFamily="34" charset="0"/>
              </a:rPr>
              <a:t>ранее – 20% от СГОЗ или до 100 млн.</a:t>
            </a:r>
            <a:r>
              <a:rPr lang="ru-RU" altLang="ru-RU" dirty="0">
                <a:latin typeface="Arial" panose="020B0604020202020204" pitchFamily="34" charset="0"/>
                <a:cs typeface="Arial" panose="020B0604020202020204" pitchFamily="34" charset="0"/>
              </a:rPr>
              <a:t>). </a:t>
            </a:r>
          </a:p>
          <a:p>
            <a:pPr>
              <a:buNone/>
              <a:defRPr/>
            </a:pPr>
            <a:r>
              <a:rPr lang="ru-RU" altLang="ru-RU" b="1" dirty="0">
                <a:latin typeface="Arial" panose="020B0604020202020204" pitchFamily="34" charset="0"/>
                <a:cs typeface="Arial" panose="020B0604020202020204" pitchFamily="34" charset="0"/>
              </a:rPr>
              <a:t>+ исключительные («безлимитные») ЗК</a:t>
            </a:r>
          </a:p>
          <a:p>
            <a:pPr>
              <a:buNone/>
              <a:defRPr/>
            </a:pPr>
            <a:r>
              <a:rPr lang="ru-RU" altLang="ru-RU" b="1" dirty="0"/>
              <a:t>Типичные нарушения: </a:t>
            </a:r>
          </a:p>
          <a:p>
            <a:pPr>
              <a:buFontTx/>
              <a:buChar char="-"/>
              <a:defRPr/>
            </a:pPr>
            <a:r>
              <a:rPr lang="ru-RU" altLang="ru-RU" dirty="0"/>
              <a:t>формальные, </a:t>
            </a:r>
          </a:p>
          <a:p>
            <a:pPr>
              <a:buFontTx/>
              <a:buChar char="-"/>
              <a:defRPr/>
            </a:pPr>
            <a:r>
              <a:rPr lang="ru-RU" altLang="ru-RU" dirty="0"/>
              <a:t>превышение лимита на одну закупку, </a:t>
            </a:r>
          </a:p>
          <a:p>
            <a:pPr>
              <a:buFontTx/>
              <a:buChar char="-"/>
              <a:defRPr/>
            </a:pPr>
            <a:r>
              <a:rPr lang="ru-RU" altLang="ru-RU" strike="sngStrike" dirty="0"/>
              <a:t>превышение годового лимита</a:t>
            </a:r>
            <a:r>
              <a:rPr lang="ru-RU" altLang="ru-RU" strike="sngStrike" dirty="0">
                <a:latin typeface="Arial" panose="020B0604020202020204" pitchFamily="34" charset="0"/>
                <a:cs typeface="Arial" panose="020B0604020202020204" pitchFamily="34" charset="0"/>
              </a:rPr>
              <a:t> </a:t>
            </a:r>
          </a:p>
          <a:p>
            <a:pPr>
              <a:buFontTx/>
              <a:buChar char="-"/>
              <a:defRPr/>
            </a:pPr>
            <a:r>
              <a:rPr lang="ru-RU" altLang="ru-RU" dirty="0">
                <a:latin typeface="Arial" panose="020B0604020202020204" pitchFamily="34" charset="0"/>
                <a:cs typeface="Arial" panose="020B0604020202020204" pitchFamily="34" charset="0"/>
              </a:rPr>
              <a:t>исключительные («безлимитные») ЗК – не по закону</a:t>
            </a:r>
          </a:p>
        </p:txBody>
      </p:sp>
    </p:spTree>
    <p:extLst>
      <p:ext uri="{BB962C8B-B14F-4D97-AF65-F5344CB8AC3E}">
        <p14:creationId xmlns:p14="http://schemas.microsoft.com/office/powerpoint/2010/main" val="39267678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algn="ctr" eaLnBrk="1" hangingPunct="1"/>
            <a:r>
              <a:rPr lang="ru-RU" altLang="ru-RU" sz="4800" b="1" dirty="0">
                <a:solidFill>
                  <a:srgbClr val="FF0000"/>
                </a:solidFill>
                <a:latin typeface="Arial" panose="020B0604020202020204" pitchFamily="34" charset="0"/>
                <a:cs typeface="Arial" panose="020B0604020202020204" pitchFamily="34" charset="0"/>
              </a:rPr>
              <a:t>Конкурс</a:t>
            </a:r>
          </a:p>
        </p:txBody>
      </p:sp>
      <p:sp>
        <p:nvSpPr>
          <p:cNvPr id="5123" name="Rectangle 3"/>
          <p:cNvSpPr>
            <a:spLocks noGrp="1" noChangeArrowheads="1"/>
          </p:cNvSpPr>
          <p:nvPr>
            <p:ph type="body" idx="4294967295"/>
          </p:nvPr>
        </p:nvSpPr>
        <p:spPr>
          <a:xfrm>
            <a:off x="555625" y="1911350"/>
            <a:ext cx="11636375" cy="4656138"/>
          </a:xfrm>
          <a:prstGeom prst="rect">
            <a:avLst/>
          </a:prstGeom>
        </p:spPr>
        <p:txBody>
          <a:bodyPr>
            <a:normAutofit/>
          </a:bodyPr>
          <a:lstStyle/>
          <a:p>
            <a:pPr marL="0" indent="0">
              <a:buNone/>
            </a:pPr>
            <a:r>
              <a:rPr lang="ru-RU" altLang="ru-RU" sz="3200" b="1" dirty="0"/>
              <a:t>Типичные нарушения в конкурсе</a:t>
            </a:r>
          </a:p>
          <a:p>
            <a:pPr marL="0" indent="0">
              <a:buNone/>
            </a:pPr>
            <a:endParaRPr lang="ru-RU" altLang="ru-RU" sz="3200" dirty="0"/>
          </a:p>
          <a:p>
            <a:pPr marL="514350" indent="-514350">
              <a:buAutoNum type="arabicPeriod"/>
            </a:pPr>
            <a:r>
              <a:rPr lang="ru-RU" altLang="ru-RU" sz="3200" dirty="0"/>
              <a:t>Неправомерный выбор способа («аукционный перечень»)</a:t>
            </a:r>
          </a:p>
          <a:p>
            <a:pPr marL="514350" indent="-514350">
              <a:buAutoNum type="arabicPeriod"/>
            </a:pPr>
            <a:r>
              <a:rPr lang="ru-RU" altLang="ru-RU" sz="3200" dirty="0"/>
              <a:t>Неверное установление критериев оценки (см. ПП 2064)</a:t>
            </a:r>
          </a:p>
          <a:p>
            <a:pPr marL="514350" indent="-514350">
              <a:buAutoNum type="arabicPeriod"/>
            </a:pPr>
            <a:r>
              <a:rPr lang="ru-RU" altLang="ru-RU" sz="3200" dirty="0"/>
              <a:t>Неверное рассмотрение заявок по критериям (суд)</a:t>
            </a:r>
          </a:p>
          <a:p>
            <a:pPr marL="514350" indent="-514350">
              <a:buAutoNum type="arabicPeriod"/>
            </a:pPr>
            <a:r>
              <a:rPr lang="ru-RU" altLang="ru-RU" sz="3200" dirty="0"/>
              <a:t>Формальные нарушения</a:t>
            </a:r>
          </a:p>
        </p:txBody>
      </p:sp>
    </p:spTree>
    <p:extLst>
      <p:ext uri="{BB962C8B-B14F-4D97-AF65-F5344CB8AC3E}">
        <p14:creationId xmlns:p14="http://schemas.microsoft.com/office/powerpoint/2010/main" val="19120851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ru-RU" altLang="ru-RU" b="1" dirty="0"/>
              <a:t>Критерии оценки</a:t>
            </a:r>
          </a:p>
        </p:txBody>
      </p:sp>
      <p:sp>
        <p:nvSpPr>
          <p:cNvPr id="28675" name="Rectangle 3"/>
          <p:cNvSpPr>
            <a:spLocks noGrp="1" noChangeArrowheads="1"/>
          </p:cNvSpPr>
          <p:nvPr>
            <p:ph type="body" idx="4294967295"/>
          </p:nvPr>
        </p:nvSpPr>
        <p:spPr>
          <a:xfrm>
            <a:off x="380308" y="1725872"/>
            <a:ext cx="11163300" cy="4633913"/>
          </a:xfrm>
          <a:prstGeom prst="rect">
            <a:avLst/>
          </a:prstGeom>
        </p:spPr>
        <p:txBody>
          <a:bodyPr>
            <a:normAutofit/>
          </a:bodyPr>
          <a:lstStyle/>
          <a:p>
            <a:r>
              <a:rPr lang="ru-RU" altLang="ru-RU" sz="2600" dirty="0"/>
              <a:t>Статья 32 Закона и Постановление Правительства РФ от </a:t>
            </a:r>
            <a:r>
              <a:rPr lang="ru-RU" altLang="ru-RU" sz="2600" b="1" dirty="0"/>
              <a:t>31.12.2021 N 2604</a:t>
            </a:r>
            <a:r>
              <a:rPr lang="ru-RU" altLang="ru-RU" sz="2600" dirty="0"/>
              <a:t> – </a:t>
            </a:r>
            <a:r>
              <a:rPr lang="ru-RU" altLang="ru-RU" sz="2600" b="1" dirty="0"/>
              <a:t>критерии оценки:</a:t>
            </a:r>
          </a:p>
          <a:p>
            <a:pPr>
              <a:buNone/>
            </a:pPr>
            <a:r>
              <a:rPr lang="ru-RU" altLang="ru-RU" sz="2600" dirty="0"/>
              <a:t>(стоимостные)</a:t>
            </a:r>
          </a:p>
          <a:p>
            <a:pPr>
              <a:buNone/>
            </a:pPr>
            <a:r>
              <a:rPr lang="ru-RU" altLang="ru-RU" sz="2600" b="1" dirty="0"/>
              <a:t>а) цена контракта, сумма цен единиц товара, работы, услуги;</a:t>
            </a:r>
          </a:p>
          <a:p>
            <a:pPr>
              <a:buNone/>
            </a:pPr>
            <a:r>
              <a:rPr lang="ru-RU" altLang="ru-RU" sz="2600" b="1" dirty="0"/>
              <a:t>б) расходы;</a:t>
            </a:r>
          </a:p>
          <a:p>
            <a:pPr>
              <a:buNone/>
            </a:pPr>
            <a:r>
              <a:rPr lang="ru-RU" altLang="ru-RU" sz="2600" dirty="0">
                <a:solidFill>
                  <a:srgbClr val="FF0000"/>
                </a:solidFill>
              </a:rPr>
              <a:t>Или</a:t>
            </a:r>
            <a:r>
              <a:rPr lang="ru-RU" altLang="ru-RU" sz="2600" dirty="0"/>
              <a:t> - </a:t>
            </a:r>
            <a:r>
              <a:rPr lang="ru-RU" altLang="ru-RU" sz="2600" b="1" dirty="0"/>
              <a:t>стоимость жизненного цикла товара или созданного в результате выполнения работы объекта (по КЖЦ)</a:t>
            </a:r>
          </a:p>
          <a:p>
            <a:pPr>
              <a:buNone/>
            </a:pPr>
            <a:r>
              <a:rPr lang="ru-RU" altLang="ru-RU" sz="2600" dirty="0"/>
              <a:t>(</a:t>
            </a:r>
            <a:r>
              <a:rPr lang="ru-RU" altLang="ru-RU" sz="2600" dirty="0" err="1"/>
              <a:t>нестоимостные</a:t>
            </a:r>
            <a:r>
              <a:rPr lang="ru-RU" altLang="ru-RU" sz="2600" dirty="0"/>
              <a:t>)</a:t>
            </a:r>
          </a:p>
          <a:p>
            <a:pPr>
              <a:buNone/>
            </a:pPr>
            <a:r>
              <a:rPr lang="ru-RU" altLang="ru-RU" sz="2600" b="1" dirty="0"/>
              <a:t>в) характеристики объекта закупки;</a:t>
            </a:r>
          </a:p>
          <a:p>
            <a:pPr>
              <a:buNone/>
            </a:pPr>
            <a:r>
              <a:rPr lang="ru-RU" altLang="ru-RU" sz="2600" b="1" dirty="0"/>
              <a:t>г) квалификация участников закупки.</a:t>
            </a:r>
          </a:p>
        </p:txBody>
      </p:sp>
    </p:spTree>
    <p:extLst>
      <p:ext uri="{BB962C8B-B14F-4D97-AF65-F5344CB8AC3E}">
        <p14:creationId xmlns:p14="http://schemas.microsoft.com/office/powerpoint/2010/main" val="17398744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eaLnBrk="1" hangingPunct="1"/>
            <a:r>
              <a:rPr lang="ru-RU" altLang="ru-RU" b="1" dirty="0"/>
              <a:t>Пример</a:t>
            </a:r>
          </a:p>
        </p:txBody>
      </p:sp>
      <p:sp>
        <p:nvSpPr>
          <p:cNvPr id="31747" name="Rectangle 3"/>
          <p:cNvSpPr>
            <a:spLocks noGrp="1" noChangeArrowheads="1"/>
          </p:cNvSpPr>
          <p:nvPr>
            <p:ph type="body" idx="4294967295"/>
          </p:nvPr>
        </p:nvSpPr>
        <p:spPr>
          <a:xfrm>
            <a:off x="339725" y="930275"/>
            <a:ext cx="11852275" cy="5708650"/>
          </a:xfrm>
          <a:prstGeom prst="rect">
            <a:avLst/>
          </a:prstGeom>
        </p:spPr>
        <p:txBody>
          <a:bodyPr>
            <a:noAutofit/>
          </a:bodyPr>
          <a:lstStyle/>
          <a:p>
            <a:pPr marL="0" indent="0">
              <a:buNone/>
            </a:pPr>
            <a:r>
              <a:rPr lang="ru-RU" altLang="ru-RU" sz="2400" dirty="0"/>
              <a:t>Критерий «Квалификация» </a:t>
            </a:r>
            <a:r>
              <a:rPr lang="ru-RU" altLang="ru-RU" sz="2400" b="1" dirty="0"/>
              <a:t>= 40% </a:t>
            </a:r>
          </a:p>
          <a:p>
            <a:pPr marL="0" indent="0">
              <a:buNone/>
            </a:pPr>
            <a:r>
              <a:rPr lang="ru-RU" altLang="ru-RU" sz="2400" dirty="0"/>
              <a:t>Показатель «</a:t>
            </a:r>
            <a:r>
              <a:rPr lang="ru-RU" sz="2400" dirty="0">
                <a:solidFill>
                  <a:srgbClr val="FF0000"/>
                </a:solidFill>
              </a:rPr>
              <a:t>Наличие у участников закупки на праве собственности или ином законном основании оборудования и других материальных ресурсов</a:t>
            </a:r>
            <a:r>
              <a:rPr lang="ru-RU" altLang="ru-RU" sz="2400" dirty="0"/>
              <a:t>» </a:t>
            </a:r>
            <a:r>
              <a:rPr lang="ru-RU" altLang="ru-RU" sz="2400" b="1" dirty="0"/>
              <a:t>= 100 б</a:t>
            </a:r>
          </a:p>
          <a:p>
            <a:pPr marL="0" indent="0">
              <a:buNone/>
            </a:pPr>
            <a:r>
              <a:rPr lang="ru-RU" altLang="ru-RU" sz="2400" b="1" dirty="0"/>
              <a:t>Детализированные показатели:</a:t>
            </a:r>
          </a:p>
          <a:p>
            <a:pPr marL="0" indent="0">
              <a:buNone/>
            </a:pPr>
            <a:r>
              <a:rPr lang="ru-RU" altLang="ru-RU" sz="2400" dirty="0"/>
              <a:t>- количество у участника закупки специализированного автотранспорта </a:t>
            </a:r>
            <a:r>
              <a:rPr lang="ru-RU" altLang="ru-RU" sz="2400" b="1" dirty="0"/>
              <a:t>= 10 б</a:t>
            </a:r>
          </a:p>
          <a:p>
            <a:pPr marL="0" indent="0">
              <a:buNone/>
            </a:pPr>
            <a:r>
              <a:rPr lang="ru-RU" altLang="ru-RU" sz="2400" dirty="0"/>
              <a:t>- наличие в структуре организации участника объекта недвижимости с целевым назначением «пищеблок» либо заключенного договора оказания услуг участника с организацией, имеющей объект недвижимости с целевым назначением «пищеблок» на срок оказания услуг, расположенного в пределах административных границ г. Севастополя </a:t>
            </a:r>
            <a:r>
              <a:rPr lang="ru-RU" altLang="ru-RU" sz="2400" b="1" dirty="0"/>
              <a:t>= 10 б</a:t>
            </a:r>
          </a:p>
          <a:p>
            <a:pPr marL="0" indent="0">
              <a:buNone/>
            </a:pPr>
            <a:r>
              <a:rPr lang="ru-RU" altLang="ru-RU" sz="2400" dirty="0"/>
              <a:t>- </a:t>
            </a:r>
            <a:r>
              <a:rPr lang="ru-RU" altLang="ru-RU" sz="2400" dirty="0">
                <a:solidFill>
                  <a:srgbClr val="FF0000"/>
                </a:solidFill>
              </a:rPr>
              <a:t>Наличие у участников закупки специалистов и иных работников определенного уровня квалификации </a:t>
            </a:r>
            <a:r>
              <a:rPr lang="ru-RU" altLang="ru-RU" sz="2400" b="1" dirty="0"/>
              <a:t>= 80 б = 100 б</a:t>
            </a:r>
          </a:p>
          <a:p>
            <a:pPr marL="0" indent="0">
              <a:buNone/>
            </a:pPr>
            <a:r>
              <a:rPr lang="ru-RU" altLang="ru-RU" sz="2400" dirty="0"/>
              <a:t>- …</a:t>
            </a:r>
          </a:p>
          <a:p>
            <a:pPr marL="0" indent="0">
              <a:buNone/>
            </a:pPr>
            <a:endParaRPr lang="ru-RU" altLang="ru-RU" sz="2200" dirty="0"/>
          </a:p>
        </p:txBody>
      </p:sp>
      <p:sp>
        <p:nvSpPr>
          <p:cNvPr id="4" name="TextBox 3"/>
          <p:cNvSpPr txBox="1"/>
          <p:nvPr/>
        </p:nvSpPr>
        <p:spPr>
          <a:xfrm>
            <a:off x="7792278" y="1009815"/>
            <a:ext cx="3291840" cy="36933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a:ea typeface="+mn-ea"/>
                <a:cs typeface="+mn-cs"/>
              </a:rPr>
              <a:t>Конкурс на услуги питания</a:t>
            </a:r>
          </a:p>
        </p:txBody>
      </p:sp>
    </p:spTree>
    <p:extLst>
      <p:ext uri="{BB962C8B-B14F-4D97-AF65-F5344CB8AC3E}">
        <p14:creationId xmlns:p14="http://schemas.microsoft.com/office/powerpoint/2010/main" val="39717760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eaLnBrk="1" hangingPunct="1"/>
            <a:r>
              <a:rPr lang="ru-RU" altLang="ru-RU" b="1" dirty="0"/>
              <a:t>Пример (продолжение)</a:t>
            </a:r>
          </a:p>
        </p:txBody>
      </p:sp>
      <p:sp>
        <p:nvSpPr>
          <p:cNvPr id="31747" name="Rectangle 3"/>
          <p:cNvSpPr>
            <a:spLocks noGrp="1" noChangeArrowheads="1"/>
          </p:cNvSpPr>
          <p:nvPr>
            <p:ph type="body" idx="4294967295"/>
          </p:nvPr>
        </p:nvSpPr>
        <p:spPr>
          <a:xfrm>
            <a:off x="339725" y="930275"/>
            <a:ext cx="11852275" cy="5708650"/>
          </a:xfrm>
          <a:prstGeom prst="rect">
            <a:avLst/>
          </a:prstGeom>
        </p:spPr>
        <p:txBody>
          <a:bodyPr>
            <a:noAutofit/>
          </a:bodyPr>
          <a:lstStyle/>
          <a:p>
            <a:pPr marL="0" indent="0">
              <a:buNone/>
            </a:pPr>
            <a:r>
              <a:rPr lang="ru-RU" altLang="ru-RU" sz="2400" dirty="0"/>
              <a:t>…</a:t>
            </a:r>
          </a:p>
          <a:p>
            <a:pPr marL="0" indent="0">
              <a:buNone/>
            </a:pPr>
            <a:r>
              <a:rPr lang="ru-RU" altLang="ru-RU" sz="2400" dirty="0"/>
              <a:t>- Наличие у участников закупки специалистов и иных работников определенного уровня квалификации </a:t>
            </a:r>
            <a:r>
              <a:rPr lang="ru-RU" altLang="ru-RU" sz="2400" b="1" dirty="0"/>
              <a:t>= 80 б = 100 б</a:t>
            </a:r>
          </a:p>
          <a:p>
            <a:pPr marL="0" indent="0">
              <a:buNone/>
            </a:pPr>
            <a:r>
              <a:rPr lang="ru-RU" altLang="ru-RU" sz="2400" b="1" dirty="0"/>
              <a:t>Ещё большая детализация:</a:t>
            </a:r>
          </a:p>
          <a:p>
            <a:pPr marL="0" indent="0">
              <a:buNone/>
            </a:pPr>
            <a:r>
              <a:rPr lang="ru-RU" altLang="ru-RU" sz="2400" dirty="0"/>
              <a:t>- - общее количество сотрудников у участника закупки (повар. имеющий 5-ый квалификационный разряд </a:t>
            </a:r>
            <a:r>
              <a:rPr lang="ru-RU" altLang="ru-RU" sz="2400" b="1" dirty="0"/>
              <a:t>= 25 б</a:t>
            </a:r>
          </a:p>
          <a:p>
            <a:pPr marL="0" indent="0">
              <a:buNone/>
            </a:pPr>
            <a:r>
              <a:rPr lang="ru-RU" altLang="ru-RU" sz="2400" dirty="0"/>
              <a:t>- - общее количество сотрудников у участника закупки (шеф-повар или заведующий производством) </a:t>
            </a:r>
            <a:r>
              <a:rPr lang="ru-RU" altLang="ru-RU" sz="2400" b="1" dirty="0"/>
              <a:t>= 25 б</a:t>
            </a:r>
          </a:p>
          <a:p>
            <a:pPr marL="0" indent="0">
              <a:buNone/>
            </a:pPr>
            <a:r>
              <a:rPr lang="ru-RU" altLang="ru-RU" sz="2400" dirty="0"/>
              <a:t>- - общее количество сотрудников у участника закупки (технолог) </a:t>
            </a:r>
            <a:r>
              <a:rPr lang="ru-RU" altLang="ru-RU" sz="2400" b="1" dirty="0"/>
              <a:t>= 25 б</a:t>
            </a:r>
          </a:p>
          <a:p>
            <a:pPr marL="0" indent="0">
              <a:buNone/>
            </a:pPr>
            <a:r>
              <a:rPr lang="ru-RU" altLang="ru-RU" sz="2400" dirty="0"/>
              <a:t>- - общее количество сотрудников у участника закупки (врач -диетолог) </a:t>
            </a:r>
            <a:r>
              <a:rPr lang="ru-RU" altLang="ru-RU" sz="2400" b="1" dirty="0"/>
              <a:t>= 25 б</a:t>
            </a:r>
          </a:p>
          <a:p>
            <a:pPr marL="0" indent="0">
              <a:buNone/>
            </a:pPr>
            <a:endParaRPr lang="ru-RU" altLang="ru-RU" sz="2400" dirty="0"/>
          </a:p>
        </p:txBody>
      </p:sp>
    </p:spTree>
    <p:extLst>
      <p:ext uri="{BB962C8B-B14F-4D97-AF65-F5344CB8AC3E}">
        <p14:creationId xmlns:p14="http://schemas.microsoft.com/office/powerpoint/2010/main" val="37515961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eaLnBrk="1" hangingPunct="1"/>
            <a:r>
              <a:rPr lang="ru-RU" altLang="ru-RU" sz="3600" b="1" dirty="0">
                <a:latin typeface="Arial" panose="020B0604020202020204" pitchFamily="34" charset="0"/>
                <a:cs typeface="Arial" panose="020B0604020202020204" pitchFamily="34" charset="0"/>
              </a:rPr>
              <a:t>Плюсы и минусы способов закупок</a:t>
            </a:r>
            <a:endParaRPr lang="ru-RU" altLang="ru-RU" b="1" dirty="0">
              <a:latin typeface="Arial" panose="020B0604020202020204" pitchFamily="34" charset="0"/>
              <a:cs typeface="Arial" panose="020B0604020202020204" pitchFamily="34" charset="0"/>
            </a:endParaRPr>
          </a:p>
        </p:txBody>
      </p:sp>
      <p:sp>
        <p:nvSpPr>
          <p:cNvPr id="6147" name="Rectangle 3"/>
          <p:cNvSpPr>
            <a:spLocks noGrp="1" noChangeArrowheads="1"/>
          </p:cNvSpPr>
          <p:nvPr>
            <p:ph type="body" idx="4294967295"/>
          </p:nvPr>
        </p:nvSpPr>
        <p:spPr>
          <a:xfrm>
            <a:off x="0" y="1314450"/>
            <a:ext cx="11463338" cy="5264150"/>
          </a:xfrm>
          <a:prstGeom prst="rect">
            <a:avLst/>
          </a:prstGeom>
        </p:spPr>
        <p:txBody>
          <a:bodyPr>
            <a:normAutofit/>
          </a:bodyPr>
          <a:lstStyle/>
          <a:p>
            <a:pPr marL="514350" indent="-514350">
              <a:buFont typeface="Arial" panose="020B0604020202020204" pitchFamily="34" charset="0"/>
              <a:buAutoNum type="arabicPeriod"/>
            </a:pPr>
            <a:r>
              <a:rPr lang="ru-RU" altLang="ru-RU" sz="3000" b="1" dirty="0">
                <a:latin typeface="Arial" panose="020B0604020202020204" pitchFamily="34" charset="0"/>
                <a:cs typeface="Arial" panose="020B0604020202020204" pitchFamily="34" charset="0"/>
              </a:rPr>
              <a:t>Ед. поставщик: </a:t>
            </a:r>
            <a:r>
              <a:rPr lang="ru-RU" altLang="ru-RU" sz="3000" dirty="0">
                <a:latin typeface="Arial" panose="020B0604020202020204" pitchFamily="34" charset="0"/>
                <a:cs typeface="Arial" panose="020B0604020202020204" pitchFamily="34" charset="0"/>
              </a:rPr>
              <a:t>есть </a:t>
            </a:r>
            <a:r>
              <a:rPr lang="ru-RU" altLang="ru-RU" sz="3000" dirty="0" err="1">
                <a:latin typeface="Arial" panose="020B0604020202020204" pitchFamily="34" charset="0"/>
                <a:cs typeface="Arial" panose="020B0604020202020204" pitchFamily="34" charset="0"/>
              </a:rPr>
              <a:t>спецслучаи</a:t>
            </a:r>
            <a:r>
              <a:rPr lang="ru-RU" altLang="ru-RU" sz="3000" dirty="0">
                <a:latin typeface="Arial" panose="020B0604020202020204" pitchFamily="34" charset="0"/>
                <a:cs typeface="Arial" panose="020B0604020202020204" pitchFamily="34" charset="0"/>
              </a:rPr>
              <a:t> закупки у ЕП; если нет подходящего случая – нельзя; «электронные магазины»</a:t>
            </a:r>
          </a:p>
          <a:p>
            <a:pPr marL="514350" indent="-514350">
              <a:buAutoNum type="arabicPeriod"/>
            </a:pPr>
            <a:r>
              <a:rPr lang="ru-RU" altLang="ru-RU" sz="3000" b="1" dirty="0">
                <a:latin typeface="Arial" panose="020B0604020202020204" pitchFamily="34" charset="0"/>
                <a:cs typeface="Arial" panose="020B0604020202020204" pitchFamily="34" charset="0"/>
              </a:rPr>
              <a:t>Аукционы: </a:t>
            </a:r>
            <a:r>
              <a:rPr lang="ru-RU" altLang="ru-RU" sz="3000" dirty="0">
                <a:latin typeface="Arial" panose="020B0604020202020204" pitchFamily="34" charset="0"/>
                <a:cs typeface="Arial" panose="020B0604020202020204" pitchFamily="34" charset="0"/>
              </a:rPr>
              <a:t>просто, но оценка только по </a:t>
            </a:r>
            <a:r>
              <a:rPr lang="en-US" altLang="ru-RU" sz="3000" dirty="0">
                <a:latin typeface="Arial" panose="020B0604020202020204" pitchFamily="34" charset="0"/>
                <a:cs typeface="Arial" panose="020B0604020202020204" pitchFamily="34" charset="0"/>
              </a:rPr>
              <a:t>min</a:t>
            </a:r>
            <a:r>
              <a:rPr lang="ru-RU" altLang="ru-RU" sz="3000" dirty="0">
                <a:latin typeface="Arial" panose="020B0604020202020204" pitchFamily="34" charset="0"/>
                <a:cs typeface="Arial" panose="020B0604020202020204" pitchFamily="34" charset="0"/>
              </a:rPr>
              <a:t> цене и срок около 20-25 дней</a:t>
            </a:r>
          </a:p>
          <a:p>
            <a:pPr marL="514350" indent="-514350">
              <a:buAutoNum type="arabicPeriod"/>
            </a:pPr>
            <a:r>
              <a:rPr lang="ru-RU" altLang="ru-RU" sz="3000" b="1" dirty="0">
                <a:latin typeface="Arial" panose="020B0604020202020204" pitchFamily="34" charset="0"/>
                <a:cs typeface="Arial" panose="020B0604020202020204" pitchFamily="34" charset="0"/>
              </a:rPr>
              <a:t>Запрос котировок: </a:t>
            </a:r>
            <a:r>
              <a:rPr lang="ru-RU" altLang="ru-RU" sz="3000" dirty="0">
                <a:latin typeface="Arial" panose="020B0604020202020204" pitchFamily="34" charset="0"/>
                <a:cs typeface="Arial" panose="020B0604020202020204" pitchFamily="34" charset="0"/>
              </a:rPr>
              <a:t>почти как аукцион, но срок 14-16 дней; есть ограничения по НМЦК и СГОЗ; участники не торгуются</a:t>
            </a:r>
          </a:p>
          <a:p>
            <a:pPr marL="0" indent="0" algn="ctr">
              <a:buNone/>
            </a:pPr>
            <a:r>
              <a:rPr lang="ru-RU" altLang="ru-RU" sz="3000" dirty="0">
                <a:solidFill>
                  <a:srgbClr val="C00000"/>
                </a:solidFill>
                <a:latin typeface="Arial" panose="020B0604020202020204" pitchFamily="34" charset="0"/>
                <a:cs typeface="Arial" panose="020B0604020202020204" pitchFamily="34" charset="0"/>
              </a:rPr>
              <a:t>(основное отличие: если надо быстро – котировка, если нужна экономия – аукцион)</a:t>
            </a:r>
          </a:p>
          <a:p>
            <a:pPr marL="0" indent="0">
              <a:buNone/>
            </a:pPr>
            <a:r>
              <a:rPr lang="ru-RU" altLang="ru-RU" sz="3000" b="1" dirty="0">
                <a:latin typeface="Arial" panose="020B0604020202020204" pitchFamily="34" charset="0"/>
                <a:cs typeface="Arial" panose="020B0604020202020204" pitchFamily="34" charset="0"/>
              </a:rPr>
              <a:t>4. Конкурсы: </a:t>
            </a:r>
            <a:r>
              <a:rPr lang="ru-RU" altLang="ru-RU" sz="3000" dirty="0">
                <a:latin typeface="Arial" panose="020B0604020202020204" pitchFamily="34" charset="0"/>
                <a:cs typeface="Arial" panose="020B0604020202020204" pitchFamily="34" charset="0"/>
              </a:rPr>
              <a:t>очень сложно составить критерии оценки, а потом по ним оценить, зато можно выбрать участника «по баллам», а не по </a:t>
            </a:r>
            <a:r>
              <a:rPr lang="en-US" altLang="ru-RU" sz="3000" dirty="0">
                <a:latin typeface="Arial" panose="020B0604020202020204" pitchFamily="34" charset="0"/>
                <a:cs typeface="Arial" panose="020B0604020202020204" pitchFamily="34" charset="0"/>
              </a:rPr>
              <a:t>min</a:t>
            </a:r>
            <a:r>
              <a:rPr lang="ru-RU" altLang="ru-RU" sz="3000" dirty="0">
                <a:latin typeface="Arial" panose="020B0604020202020204" pitchFamily="34" charset="0"/>
                <a:cs typeface="Arial" panose="020B0604020202020204" pitchFamily="34" charset="0"/>
              </a:rPr>
              <a:t> цене; долгий срок проведения</a:t>
            </a:r>
          </a:p>
          <a:p>
            <a:pPr eaLnBrk="1" hangingPunct="1">
              <a:buFont typeface="Wingdings" panose="05000000000000000000" pitchFamily="2" charset="2"/>
              <a:buNone/>
            </a:pPr>
            <a:endParaRPr lang="ru-RU" altLang="ru-RU"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6743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Заголовок 1"/>
          <p:cNvSpPr>
            <a:spLocks noGrp="1"/>
          </p:cNvSpPr>
          <p:nvPr>
            <p:ph type="title"/>
          </p:nvPr>
        </p:nvSpPr>
        <p:spPr/>
        <p:txBody>
          <a:bodyPr>
            <a:noAutofit/>
          </a:bodyPr>
          <a:lstStyle/>
          <a:p>
            <a:pPr algn="ctr"/>
            <a:r>
              <a:rPr lang="ru-RU" altLang="ru-RU" b="1" dirty="0">
                <a:solidFill>
                  <a:srgbClr val="FF0000"/>
                </a:solidFill>
                <a:latin typeface="Arial" panose="020B0604020202020204" pitchFamily="34" charset="0"/>
                <a:cs typeface="Arial" panose="020B0604020202020204" pitchFamily="34" charset="0"/>
              </a:rPr>
              <a:t>Закупки у ЕП</a:t>
            </a:r>
          </a:p>
        </p:txBody>
      </p:sp>
      <p:pic>
        <p:nvPicPr>
          <p:cNvPr id="9219"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468" y="1315246"/>
            <a:ext cx="8858250" cy="546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641003" y="6152201"/>
            <a:ext cx="2089150" cy="369888"/>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Arial" panose="020B0604020202020204"/>
                <a:ea typeface="+mn-ea"/>
                <a:cs typeface="+mn-cs"/>
              </a:rPr>
              <a:t>энергоснабжение</a:t>
            </a:r>
          </a:p>
        </p:txBody>
      </p:sp>
      <p:sp>
        <p:nvSpPr>
          <p:cNvPr id="3" name="Прямоугольник 2"/>
          <p:cNvSpPr/>
          <p:nvPr/>
        </p:nvSpPr>
        <p:spPr>
          <a:xfrm>
            <a:off x="467468" y="2108078"/>
            <a:ext cx="900113" cy="5762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222" name="TextBox 3"/>
          <p:cNvSpPr txBox="1">
            <a:spLocks noChangeArrowheads="1"/>
          </p:cNvSpPr>
          <p:nvPr/>
        </p:nvSpPr>
        <p:spPr bwMode="auto">
          <a:xfrm>
            <a:off x="9325718" y="1315246"/>
            <a:ext cx="272039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Итого: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err="1">
                <a:ln>
                  <a:noFill/>
                </a:ln>
                <a:solidFill>
                  <a:srgbClr val="C00000"/>
                </a:solidFill>
                <a:effectLst/>
                <a:uLnTx/>
                <a:uFillTx/>
                <a:latin typeface="Arial" panose="020B0604020202020204" pitchFamily="34" charset="0"/>
                <a:ea typeface="+mn-ea"/>
                <a:cs typeface="+mn-cs"/>
              </a:rPr>
              <a:t>бОльшую</a:t>
            </a: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 часть закупок у ЕП составляют закупки всего по </a:t>
            </a:r>
            <a:r>
              <a:rPr kumimoji="0" lang="en-US"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a:t>
            </a: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10 пунктам:</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1</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5</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6</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8</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9</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22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23</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29</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altLang="ru-RU" sz="18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32</a:t>
            </a:r>
          </a:p>
        </p:txBody>
      </p:sp>
    </p:spTree>
    <p:extLst>
      <p:ext uri="{BB962C8B-B14F-4D97-AF65-F5344CB8AC3E}">
        <p14:creationId xmlns:p14="http://schemas.microsoft.com/office/powerpoint/2010/main" val="36618817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p:txBody>
          <a:bodyPr>
            <a:normAutofit/>
          </a:bodyPr>
          <a:lstStyle/>
          <a:p>
            <a:pPr algn="ctr"/>
            <a:r>
              <a:rPr lang="ru-RU" altLang="ru-RU" sz="4000" b="1" dirty="0">
                <a:latin typeface="Arial" panose="020B0604020202020204" pitchFamily="34" charset="0"/>
                <a:cs typeface="Arial" panose="020B0604020202020204" pitchFamily="34" charset="0"/>
              </a:rPr>
              <a:t>Закупка «с полки»</a:t>
            </a:r>
            <a:endParaRPr lang="ru-RU" altLang="ru-RU" sz="4000" b="1" dirty="0">
              <a:solidFill>
                <a:srgbClr val="FF0000"/>
              </a:solidFill>
              <a:latin typeface="Arial" panose="020B0604020202020204" pitchFamily="34" charset="0"/>
              <a:cs typeface="Arial" panose="020B0604020202020204" pitchFamily="34" charset="0"/>
            </a:endParaRPr>
          </a:p>
        </p:txBody>
      </p:sp>
      <p:sp>
        <p:nvSpPr>
          <p:cNvPr id="51203" name="Объект 2"/>
          <p:cNvSpPr>
            <a:spLocks noGrp="1"/>
          </p:cNvSpPr>
          <p:nvPr>
            <p:ph idx="4294967295"/>
          </p:nvPr>
        </p:nvSpPr>
        <p:spPr>
          <a:xfrm>
            <a:off x="0" y="1301750"/>
            <a:ext cx="11412538" cy="5337175"/>
          </a:xfrm>
          <a:prstGeom prst="rect">
            <a:avLst/>
          </a:prstGeom>
        </p:spPr>
        <p:txBody>
          <a:bodyPr>
            <a:normAutofit lnSpcReduction="10000"/>
          </a:bodyPr>
          <a:lstStyle/>
          <a:p>
            <a:pPr marL="0" indent="0">
              <a:spcBef>
                <a:spcPts val="450"/>
              </a:spcBef>
              <a:buNone/>
              <a:defRPr/>
            </a:pPr>
            <a:r>
              <a:rPr lang="ru-RU" altLang="ru-RU" sz="2400" b="1" dirty="0">
                <a:solidFill>
                  <a:srgbClr val="FF0000"/>
                </a:solidFill>
                <a:latin typeface="Arial" panose="020B0604020202020204" pitchFamily="34" charset="0"/>
                <a:cs typeface="Arial" panose="020B0604020202020204" pitchFamily="34" charset="0"/>
              </a:rPr>
              <a:t>Ограничения: </a:t>
            </a:r>
            <a:r>
              <a:rPr lang="ru-RU" altLang="ru-RU" sz="2400" dirty="0">
                <a:solidFill>
                  <a:srgbClr val="FF0000"/>
                </a:solidFill>
                <a:latin typeface="Arial" panose="020B0604020202020204" pitchFamily="34" charset="0"/>
                <a:cs typeface="Arial" panose="020B0604020202020204" pitchFamily="34" charset="0"/>
              </a:rPr>
              <a:t>до 5 млн., годовой лимит до 100 млн. (лимит не связан с лимитами по </a:t>
            </a:r>
            <a:r>
              <a:rPr lang="ru-RU" altLang="ru-RU" sz="2400" dirty="0" err="1">
                <a:solidFill>
                  <a:srgbClr val="FF0000"/>
                </a:solidFill>
                <a:latin typeface="Arial" panose="020B0604020202020204" pitchFamily="34" charset="0"/>
                <a:cs typeface="Arial" panose="020B0604020202020204" pitchFamily="34" charset="0"/>
              </a:rPr>
              <a:t>п.п</a:t>
            </a:r>
            <a:r>
              <a:rPr lang="ru-RU" altLang="ru-RU" sz="2400" dirty="0">
                <a:solidFill>
                  <a:srgbClr val="FF0000"/>
                </a:solidFill>
                <a:latin typeface="Arial" panose="020B0604020202020204" pitchFamily="34" charset="0"/>
                <a:cs typeface="Arial" panose="020B0604020202020204" pitchFamily="34" charset="0"/>
              </a:rPr>
              <a:t>. 4, 5 ч. 1 ст. 93), через </a:t>
            </a:r>
            <a:r>
              <a:rPr lang="ru-RU" altLang="ru-RU" sz="2400" dirty="0" err="1">
                <a:solidFill>
                  <a:srgbClr val="FF0000"/>
                </a:solidFill>
                <a:latin typeface="Arial" panose="020B0604020202020204" pitchFamily="34" charset="0"/>
                <a:cs typeface="Arial" panose="020B0604020202020204" pitchFamily="34" charset="0"/>
              </a:rPr>
              <a:t>эл.площадку</a:t>
            </a:r>
            <a:r>
              <a:rPr lang="ru-RU" altLang="ru-RU" sz="2400" dirty="0">
                <a:solidFill>
                  <a:srgbClr val="FF0000"/>
                </a:solidFill>
                <a:latin typeface="Arial" panose="020B0604020202020204" pitchFamily="34" charset="0"/>
                <a:cs typeface="Arial" panose="020B0604020202020204" pitchFamily="34" charset="0"/>
              </a:rPr>
              <a:t>, ЭТП может брать плату с УЗ, только при наличии предварительных предложений</a:t>
            </a:r>
          </a:p>
          <a:p>
            <a:pPr marL="0" indent="0">
              <a:spcBef>
                <a:spcPts val="450"/>
              </a:spcBef>
              <a:buNone/>
              <a:defRPr/>
            </a:pPr>
            <a:r>
              <a:rPr lang="ru-RU" altLang="ru-RU" sz="2400" b="1" dirty="0">
                <a:solidFill>
                  <a:srgbClr val="FF0000"/>
                </a:solidFill>
                <a:latin typeface="Arial" panose="020B0604020202020204" pitchFamily="34" charset="0"/>
                <a:cs typeface="Arial" panose="020B0604020202020204" pitchFamily="34" charset="0"/>
              </a:rPr>
              <a:t>Порядок закупки:</a:t>
            </a:r>
          </a:p>
          <a:p>
            <a:pPr marL="457200" indent="-457200">
              <a:spcBef>
                <a:spcPts val="450"/>
              </a:spcBef>
              <a:buFont typeface="+mj-lt"/>
              <a:buAutoNum type="arabicPeriod"/>
              <a:defRPr/>
            </a:pPr>
            <a:r>
              <a:rPr lang="ru-RU" altLang="ru-RU" sz="2400" b="1" dirty="0">
                <a:latin typeface="Arial" panose="020B0604020202020204" pitchFamily="34" charset="0"/>
                <a:cs typeface="Arial" panose="020B0604020202020204" pitchFamily="34" charset="0"/>
              </a:rPr>
              <a:t>Предварительное предложение о поставке товаров от участников на ЭТП = заявка </a:t>
            </a:r>
            <a:r>
              <a:rPr lang="ru-RU" altLang="ru-RU" sz="2400" dirty="0">
                <a:latin typeface="Arial" panose="020B0604020202020204" pitchFamily="34" charset="0"/>
                <a:cs typeface="Arial" panose="020B0604020202020204" pitchFamily="34" charset="0"/>
              </a:rPr>
              <a:t>(наименование ТРУ, товарный знак, страна, кол-во (мин. и макс.), субъект РФ, срок действия, срок поставки (мин. и макс.) и т.д.)</a:t>
            </a:r>
          </a:p>
          <a:p>
            <a:pPr marL="457200" indent="-457200">
              <a:spcBef>
                <a:spcPts val="450"/>
              </a:spcBef>
              <a:buFont typeface="+mj-lt"/>
              <a:buAutoNum type="arabicPeriod"/>
              <a:defRPr/>
            </a:pPr>
            <a:r>
              <a:rPr lang="ru-RU" altLang="ru-RU" sz="2400" b="1" dirty="0">
                <a:latin typeface="Arial" panose="020B0604020202020204" pitchFamily="34" charset="0"/>
                <a:cs typeface="Arial" panose="020B0604020202020204" pitchFamily="34" charset="0"/>
              </a:rPr>
              <a:t>Извещение в ЕИС от заказчика </a:t>
            </a:r>
            <a:r>
              <a:rPr lang="ru-RU" altLang="ru-RU" sz="2400" dirty="0">
                <a:latin typeface="Arial" panose="020B0604020202020204" pitchFamily="34" charset="0"/>
                <a:cs typeface="Arial" panose="020B0604020202020204" pitchFamily="34" charset="0"/>
              </a:rPr>
              <a:t>(</a:t>
            </a:r>
            <a:r>
              <a:rPr lang="ru-RU" altLang="ru-RU" sz="2400" u="sng" dirty="0">
                <a:latin typeface="Arial" panose="020B0604020202020204" pitchFamily="34" charset="0"/>
                <a:cs typeface="Arial" panose="020B0604020202020204" pitchFamily="34" charset="0"/>
              </a:rPr>
              <a:t>ТРУ по Каталогу</a:t>
            </a:r>
            <a:r>
              <a:rPr lang="ru-RU" altLang="ru-RU" sz="2400" dirty="0">
                <a:latin typeface="Arial" panose="020B0604020202020204" pitchFamily="34" charset="0"/>
                <a:cs typeface="Arial" panose="020B0604020202020204" pitchFamily="34" charset="0"/>
              </a:rPr>
              <a:t>, кол-во, срок поставки, </a:t>
            </a:r>
            <a:r>
              <a:rPr lang="ru-RU" altLang="ru-RU" sz="2400" b="1" dirty="0">
                <a:latin typeface="Arial" panose="020B0604020202020204" pitchFamily="34" charset="0"/>
                <a:cs typeface="Arial" panose="020B0604020202020204" pitchFamily="34" charset="0"/>
              </a:rPr>
              <a:t>проект контракта, обоснование ЦК</a:t>
            </a:r>
            <a:r>
              <a:rPr lang="ru-RU" altLang="ru-RU" sz="2400" dirty="0">
                <a:latin typeface="Arial" panose="020B0604020202020204" pitchFamily="34" charset="0"/>
                <a:cs typeface="Arial" panose="020B0604020202020204" pitchFamily="34" charset="0"/>
              </a:rPr>
              <a:t> и т.д. – 1 товар, 1 место поставки)</a:t>
            </a:r>
          </a:p>
          <a:p>
            <a:pPr marL="457200" indent="-457200">
              <a:spcBef>
                <a:spcPts val="450"/>
              </a:spcBef>
              <a:buFont typeface="+mj-lt"/>
              <a:buAutoNum type="arabicPeriod"/>
              <a:defRPr/>
            </a:pPr>
            <a:r>
              <a:rPr lang="ru-RU" altLang="ru-RU" sz="2400" b="1" dirty="0">
                <a:latin typeface="Arial" panose="020B0604020202020204" pitchFamily="34" charset="0"/>
                <a:cs typeface="Arial" panose="020B0604020202020204" pitchFamily="34" charset="0"/>
              </a:rPr>
              <a:t>Оператор ЭП в течении 1 часа выбирает (</a:t>
            </a:r>
            <a:r>
              <a:rPr lang="ru-RU" altLang="ru-RU" sz="2400" dirty="0">
                <a:latin typeface="Arial" panose="020B0604020202020204" pitchFamily="34" charset="0"/>
                <a:cs typeface="Arial" panose="020B0604020202020204" pitchFamily="34" charset="0"/>
              </a:rPr>
              <a:t>по цене</a:t>
            </a:r>
            <a:r>
              <a:rPr lang="ru-RU" altLang="ru-RU" sz="2400" b="1" dirty="0">
                <a:latin typeface="Arial" panose="020B0604020202020204" pitchFamily="34" charset="0"/>
                <a:cs typeface="Arial" panose="020B0604020202020204" pitchFamily="34" charset="0"/>
              </a:rPr>
              <a:t>) до 5 предварительных предложений и присылает заказчику</a:t>
            </a:r>
          </a:p>
          <a:p>
            <a:pPr marL="457200" indent="-457200">
              <a:spcBef>
                <a:spcPts val="450"/>
              </a:spcBef>
              <a:buFont typeface="+mj-lt"/>
              <a:buAutoNum type="arabicPeriod"/>
              <a:defRPr/>
            </a:pPr>
            <a:r>
              <a:rPr lang="ru-RU" altLang="ru-RU" sz="2400" b="1" dirty="0">
                <a:latin typeface="Arial" panose="020B0604020202020204" pitchFamily="34" charset="0"/>
                <a:cs typeface="Arial" panose="020B0604020202020204" pitchFamily="34" charset="0"/>
              </a:rPr>
              <a:t>Заказчик (без комиссии) в 1 </a:t>
            </a:r>
            <a:r>
              <a:rPr lang="ru-RU" altLang="ru-RU" sz="2400" b="1" dirty="0" err="1">
                <a:latin typeface="Arial" panose="020B0604020202020204" pitchFamily="34" charset="0"/>
                <a:cs typeface="Arial" panose="020B0604020202020204" pitchFamily="34" charset="0"/>
              </a:rPr>
              <a:t>р.д</a:t>
            </a:r>
            <a:r>
              <a:rPr lang="ru-RU" altLang="ru-RU" sz="2400" b="1" dirty="0">
                <a:latin typeface="Arial" panose="020B0604020202020204" pitchFamily="34" charset="0"/>
                <a:cs typeface="Arial" panose="020B0604020202020204" pitchFamily="34" charset="0"/>
              </a:rPr>
              <a:t>. рассматривает предложения, ранжирует по цене</a:t>
            </a:r>
          </a:p>
          <a:p>
            <a:pPr marL="457200" indent="-457200">
              <a:spcBef>
                <a:spcPts val="450"/>
              </a:spcBef>
              <a:buFont typeface="+mj-lt"/>
              <a:buAutoNum type="arabicPeriod"/>
              <a:defRPr/>
            </a:pPr>
            <a:r>
              <a:rPr lang="ru-RU" altLang="ru-RU" sz="2400" b="1" dirty="0">
                <a:latin typeface="Arial" panose="020B0604020202020204" pitchFamily="34" charset="0"/>
                <a:cs typeface="Arial" panose="020B0604020202020204" pitchFamily="34" charset="0"/>
              </a:rPr>
              <a:t>Заключает контракт – как по котировке </a:t>
            </a:r>
            <a:r>
              <a:rPr lang="ru-RU" altLang="ru-RU" sz="2400" dirty="0">
                <a:latin typeface="Arial" panose="020B0604020202020204" pitchFamily="34" charset="0"/>
                <a:cs typeface="Arial" panose="020B0604020202020204" pitchFamily="34" charset="0"/>
              </a:rPr>
              <a:t>(1 </a:t>
            </a:r>
            <a:r>
              <a:rPr lang="ru-RU" altLang="ru-RU" sz="2400" dirty="0" err="1">
                <a:latin typeface="Arial" panose="020B0604020202020204" pitchFamily="34" charset="0"/>
                <a:cs typeface="Arial" panose="020B0604020202020204" pitchFamily="34" charset="0"/>
              </a:rPr>
              <a:t>р.д</a:t>
            </a:r>
            <a:r>
              <a:rPr lang="ru-RU" altLang="ru-RU" sz="2400" dirty="0">
                <a:latin typeface="Arial" panose="020B0604020202020204" pitchFamily="34" charset="0"/>
                <a:cs typeface="Arial" panose="020B0604020202020204" pitchFamily="34" charset="0"/>
              </a:rPr>
              <a:t>. направление, 1 </a:t>
            </a:r>
            <a:r>
              <a:rPr lang="ru-RU" altLang="ru-RU" sz="2400" dirty="0" err="1">
                <a:latin typeface="Arial" panose="020B0604020202020204" pitchFamily="34" charset="0"/>
                <a:cs typeface="Arial" panose="020B0604020202020204" pitchFamily="34" charset="0"/>
              </a:rPr>
              <a:t>р.д</a:t>
            </a:r>
            <a:r>
              <a:rPr lang="ru-RU" altLang="ru-RU" sz="2400" dirty="0">
                <a:latin typeface="Arial" panose="020B0604020202020204" pitchFamily="34" charset="0"/>
                <a:cs typeface="Arial" panose="020B0604020202020204" pitchFamily="34" charset="0"/>
              </a:rPr>
              <a:t>. поставщику, 1 </a:t>
            </a:r>
            <a:r>
              <a:rPr lang="ru-RU" altLang="ru-RU" sz="2400" dirty="0" err="1">
                <a:latin typeface="Arial" panose="020B0604020202020204" pitchFamily="34" charset="0"/>
                <a:cs typeface="Arial" panose="020B0604020202020204" pitchFamily="34" charset="0"/>
              </a:rPr>
              <a:t>р.д</a:t>
            </a:r>
            <a:r>
              <a:rPr lang="ru-RU" altLang="ru-RU" sz="2400" dirty="0">
                <a:latin typeface="Arial" panose="020B0604020202020204" pitchFamily="34" charset="0"/>
                <a:cs typeface="Arial" panose="020B0604020202020204" pitchFamily="34" charset="0"/>
              </a:rPr>
              <a:t>. заказчику, не ранее 2 </a:t>
            </a:r>
            <a:r>
              <a:rPr lang="ru-RU" altLang="ru-RU" sz="2400" dirty="0" err="1">
                <a:latin typeface="Arial" panose="020B0604020202020204" pitchFamily="34" charset="0"/>
                <a:cs typeface="Arial" panose="020B0604020202020204" pitchFamily="34" charset="0"/>
              </a:rPr>
              <a:t>р.д</a:t>
            </a:r>
            <a:r>
              <a:rPr lang="ru-RU" altLang="ru-RU" sz="2400" dirty="0">
                <a:latin typeface="Arial" panose="020B0604020202020204" pitchFamily="34" charset="0"/>
                <a:cs typeface="Arial" panose="020B0604020202020204" pitchFamily="34" charset="0"/>
              </a:rPr>
              <a:t>. заключение)</a:t>
            </a:r>
          </a:p>
        </p:txBody>
      </p:sp>
    </p:spTree>
    <p:extLst>
      <p:ext uri="{BB962C8B-B14F-4D97-AF65-F5344CB8AC3E}">
        <p14:creationId xmlns:p14="http://schemas.microsoft.com/office/powerpoint/2010/main" val="10174258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zakupki.kontur.ru/site/Files/userfiles/image/%D0%A1%D1%85%D0%B5%D0%BC%D0%B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12087225" cy="6000750"/>
          </a:xfrm>
          <a:prstGeom prst="rect">
            <a:avLst/>
          </a:prstGeom>
          <a:noFill/>
          <a:extLst>
            <a:ext uri="{909E8E84-426E-40DD-AFC4-6F175D3DCCD1}">
              <a14:hiddenFill xmlns:a14="http://schemas.microsoft.com/office/drawing/2010/main">
                <a:solidFill>
                  <a:srgbClr val="FFFFFF"/>
                </a:solidFill>
              </a14:hiddenFill>
            </a:ext>
          </a:extLst>
        </p:spPr>
      </p:pic>
      <p:sp>
        <p:nvSpPr>
          <p:cNvPr id="4" name="Заголовок 1"/>
          <p:cNvSpPr>
            <a:spLocks noGrp="1"/>
          </p:cNvSpPr>
          <p:nvPr>
            <p:ph type="title"/>
          </p:nvPr>
        </p:nvSpPr>
        <p:spPr/>
        <p:txBody>
          <a:bodyPr>
            <a:normAutofit/>
          </a:bodyPr>
          <a:lstStyle/>
          <a:p>
            <a:pPr algn="ctr"/>
            <a:r>
              <a:rPr lang="ru-RU" altLang="ru-RU" sz="3600" b="1" dirty="0">
                <a:latin typeface="Arial" panose="020B0604020202020204" pitchFamily="34" charset="0"/>
                <a:cs typeface="Arial" panose="020B0604020202020204" pitchFamily="34" charset="0"/>
              </a:rPr>
              <a:t>Пример закупки со сроками</a:t>
            </a:r>
            <a:endParaRPr lang="ru-RU" altLang="ru-RU"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3984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p:txBody>
          <a:bodyPr>
            <a:normAutofit/>
          </a:bodyPr>
          <a:lstStyle/>
          <a:p>
            <a:pPr algn="ctr"/>
            <a:r>
              <a:rPr lang="ru-RU" altLang="ru-RU" sz="3600" b="1" dirty="0">
                <a:latin typeface="Arial" panose="020B0604020202020204" pitchFamily="34" charset="0"/>
                <a:cs typeface="Arial" panose="020B0604020202020204" pitchFamily="34" charset="0"/>
              </a:rPr>
              <a:t>Пример закупки в ЕИС</a:t>
            </a:r>
            <a:endParaRPr lang="ru-RU" altLang="ru-RU" sz="3600" b="1" dirty="0">
              <a:solidFill>
                <a:srgbClr val="FF000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a:stretch>
            <a:fillRect/>
          </a:stretch>
        </p:blipFill>
        <p:spPr>
          <a:xfrm>
            <a:off x="1491915" y="996778"/>
            <a:ext cx="8955166" cy="5711563"/>
          </a:xfrm>
          <a:prstGeom prst="rect">
            <a:avLst/>
          </a:prstGeom>
        </p:spPr>
      </p:pic>
      <p:pic>
        <p:nvPicPr>
          <p:cNvPr id="5" name="Рисунок 4"/>
          <p:cNvPicPr>
            <a:picLocks noChangeAspect="1"/>
          </p:cNvPicPr>
          <p:nvPr/>
        </p:nvPicPr>
        <p:blipFill>
          <a:blip r:embed="rId3"/>
          <a:stretch>
            <a:fillRect/>
          </a:stretch>
        </p:blipFill>
        <p:spPr>
          <a:xfrm>
            <a:off x="5849181" y="2863364"/>
            <a:ext cx="6213225" cy="2270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74292070"/>
      </p:ext>
    </p:extLst>
  </p:cSld>
  <p:clrMapOvr>
    <a:masterClrMapping/>
  </p:clrMapOvr>
</p:sld>
</file>

<file path=ppt/theme/theme1.xml><?xml version="1.0" encoding="utf-8"?>
<a:theme xmlns:a="http://schemas.openxmlformats.org/drawingml/2006/main" name="Мастер преза">
  <a:themeElements>
    <a:clrScheme name="Другая 1">
      <a:dk1>
        <a:srgbClr val="000000"/>
      </a:dk1>
      <a:lt1>
        <a:srgbClr val="FFFFFF"/>
      </a:lt1>
      <a:dk2>
        <a:srgbClr val="0E2841"/>
      </a:dk2>
      <a:lt2>
        <a:srgbClr val="E8E8E8"/>
      </a:lt2>
      <a:accent1>
        <a:srgbClr val="00B0F0"/>
      </a:accent1>
      <a:accent2>
        <a:srgbClr val="F1A984"/>
      </a:accent2>
      <a:accent3>
        <a:srgbClr val="0F4861"/>
      </a:accent3>
      <a:accent4>
        <a:srgbClr val="215E99"/>
      </a:accent4>
      <a:accent5>
        <a:srgbClr val="83CAEB"/>
      </a:accent5>
      <a:accent6>
        <a:srgbClr val="CAEDFB"/>
      </a:accent6>
      <a:hlink>
        <a:srgbClr val="00B0F0"/>
      </a:hlink>
      <a:folHlink>
        <a:srgbClr val="A6C9EB"/>
      </a:folHlink>
    </a:clrScheme>
    <a:fontScheme name="Другая 1">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Мастер преза" id="{EF1A93C2-0412-4322-88D1-8105ABEEAA22}" vid="{FFE168F8-B0B6-4FDD-9AEC-6BB5B1A5AE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24006</TotalTime>
  <Words>21255</Words>
  <Application>Microsoft Office PowerPoint</Application>
  <DocSecurity>0</DocSecurity>
  <PresentationFormat>Широкоэкранный</PresentationFormat>
  <Paragraphs>1718</Paragraphs>
  <Slides>242</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3</vt:i4>
      </vt:variant>
      <vt:variant>
        <vt:lpstr>Заголовки слайдов</vt:lpstr>
      </vt:variant>
      <vt:variant>
        <vt:i4>242</vt:i4>
      </vt:variant>
    </vt:vector>
  </HeadingPairs>
  <TitlesOfParts>
    <vt:vector size="251" baseType="lpstr">
      <vt:lpstr>Aptos</vt:lpstr>
      <vt:lpstr>Arial</vt:lpstr>
      <vt:lpstr>Calibri</vt:lpstr>
      <vt:lpstr>Gilroy</vt:lpstr>
      <vt:lpstr>Roboto</vt:lpstr>
      <vt:lpstr>Wingdings</vt:lpstr>
      <vt:lpstr>Мастер преза</vt:lpstr>
      <vt:lpstr>Office Theme</vt:lpstr>
      <vt:lpstr>Тема Office</vt:lpstr>
      <vt:lpstr>Семинар 18 июня 2026 года</vt:lpstr>
      <vt:lpstr>Ведомственный контроль регламентированных закупок</vt:lpstr>
      <vt:lpstr>Чат для контролёров</vt:lpstr>
      <vt:lpstr>Полномочия ведомственного контроля, направления контроля и взаимодействие с иными контрольными органами.  Новации 2026, имеющие значение для контроля.  Типичные и редкие нарушения в закупках</vt:lpstr>
      <vt:lpstr>Для чего вы контролируете заказчиков?</vt:lpstr>
      <vt:lpstr>Основные принципы для контролёров</vt:lpstr>
      <vt:lpstr>Органы и виды контроля</vt:lpstr>
      <vt:lpstr>Основные Виды контроля</vt:lpstr>
      <vt:lpstr>Ведомственный контроль – ст. 100</vt:lpstr>
      <vt:lpstr>Общественный контроль</vt:lpstr>
      <vt:lpstr>Полномочия контролёров по 44-ФЗ</vt:lpstr>
      <vt:lpstr>Пересечения в контроле</vt:lpstr>
      <vt:lpstr>Органы контроля (субъект, муниципалитет)</vt:lpstr>
      <vt:lpstr>Документы органа контроля по ч. 3 ст. 99</vt:lpstr>
      <vt:lpstr>Документы органа контроля по ч. 5 ст. 99</vt:lpstr>
      <vt:lpstr>Документы органа контроля по ч. 8 ст. 99</vt:lpstr>
      <vt:lpstr>Пример совмещения контроля</vt:lpstr>
      <vt:lpstr>Документы ведомственного контроля</vt:lpstr>
      <vt:lpstr>Новации 2025-2026 гг.</vt:lpstr>
      <vt:lpstr>Переходный период</vt:lpstr>
      <vt:lpstr>Якобы разрешили дробление</vt:lpstr>
      <vt:lpstr>Инкриминируемые нарушения</vt:lpstr>
      <vt:lpstr>Основные причины нарушений</vt:lpstr>
      <vt:lpstr>Например</vt:lpstr>
      <vt:lpstr>Типичные нарушения по мнению ФАС</vt:lpstr>
      <vt:lpstr>Типичные нарушения по мнению прокуратуры</vt:lpstr>
      <vt:lpstr>Где чаще всего встречаются нарушения и какие</vt:lpstr>
      <vt:lpstr>Основные риски заказчика</vt:lpstr>
      <vt:lpstr>Методология проверки закупок: план-график, способы закупки, преимущества участникам закупки, спецтребования и ПП 2571, обоснование НМЦК и ЦК с ЕП</vt:lpstr>
      <vt:lpstr>1. Подготовка к проверке</vt:lpstr>
      <vt:lpstr>Этапы и формы проверок</vt:lpstr>
      <vt:lpstr>Предупреждение или пресечение</vt:lpstr>
      <vt:lpstr>Основные практические критерии</vt:lpstr>
      <vt:lpstr>Анализ заказчика</vt:lpstr>
      <vt:lpstr>Источники информации о нарушениях</vt:lpstr>
      <vt:lpstr>Рабочий план проверки </vt:lpstr>
      <vt:lpstr>Уведомление</vt:lpstr>
      <vt:lpstr>Формы</vt:lpstr>
      <vt:lpstr>Уведомление – приложение (пример)</vt:lpstr>
      <vt:lpstr>Приложение – рекоменд. форма</vt:lpstr>
      <vt:lpstr>В ходе проверки</vt:lpstr>
      <vt:lpstr>2. Нарушения при формировании плана-графика, формальные нарушения в «документации»</vt:lpstr>
      <vt:lpstr>Какие сведения необходимо включать в ПГ</vt:lpstr>
      <vt:lpstr>Какие сведения необходимо включать в ПГ</vt:lpstr>
      <vt:lpstr>Отдельные («особые») закупки</vt:lpstr>
      <vt:lpstr>Отдельные закупки</vt:lpstr>
      <vt:lpstr>Пример занесения позиции по 5-1-93</vt:lpstr>
      <vt:lpstr>Как заполнить финансирование на 3 года</vt:lpstr>
      <vt:lpstr>Пример нескольких кодов ОКПД 2</vt:lpstr>
      <vt:lpstr>Пример нескольких кодов ОКПД 2</vt:lpstr>
      <vt:lpstr>Пример детализации КВР/КБК</vt:lpstr>
      <vt:lpstr>Формирование ИКЗ</vt:lpstr>
      <vt:lpstr>Формирование ИКЗ</vt:lpstr>
      <vt:lpstr>Название закупки – нормальное!</vt:lpstr>
      <vt:lpstr>Название закупки – должно быть нормальное!</vt:lpstr>
      <vt:lpstr>Неверный код ОКПД – не нарушение… обычно</vt:lpstr>
      <vt:lpstr>Когда и как вносить изменения в ПГ</vt:lpstr>
      <vt:lpstr>Сроки изменений в ПГ по «форс-мажору»</vt:lpstr>
      <vt:lpstr>Основные нарушения по плану-графику</vt:lpstr>
      <vt:lpstr>Типичные формальные нарушения в документах закупки</vt:lpstr>
      <vt:lpstr>Признаки «заточки» в извещении:</vt:lpstr>
      <vt:lpstr>Признаки «заточки»: одинаковые КП</vt:lpstr>
      <vt:lpstr>Признаки «заточки» в извещении: требования и размеры ОИК</vt:lpstr>
      <vt:lpstr>3. Предоставление преимуществ организациям инвалидов, предприятиям и учреждениям УИС, специальная правоспособность,  дополнительные требования</vt:lpstr>
      <vt:lpstr>Преимущества</vt:lpstr>
      <vt:lpstr>Распоряжение 3500-р (пример)</vt:lpstr>
      <vt:lpstr>Как заказчик должен применять преимущества ОИ и УИС</vt:lpstr>
      <vt:lpstr>Как заказчик должен применять преимущества ОИ и УИС</vt:lpstr>
      <vt:lpstr>Преимущества СМП и СОНКО</vt:lpstr>
      <vt:lpstr>Формула расчёта объёма закупок, от которого рассчитываются 25% для СМП и СОНКО</vt:lpstr>
      <vt:lpstr>Как заказчики должны применять преимущества для СМП, СОНКО</vt:lpstr>
      <vt:lpstr>Специальная правоспособность</vt:lpstr>
      <vt:lpstr>Дополнительные требования</vt:lpstr>
      <vt:lpstr>Дополнительные требования</vt:lpstr>
      <vt:lpstr>Разделы</vt:lpstr>
      <vt:lpstr>Разделы</vt:lpstr>
      <vt:lpstr>Дополнительные требования (условия)</vt:lpstr>
      <vt:lpstr>Дополнительные требования (основные)</vt:lpstr>
      <vt:lpstr>Доптребования – нарушения</vt:lpstr>
      <vt:lpstr>Доптребования – с учётом характера</vt:lpstr>
      <vt:lpstr>Доптребования – с учётом характера</vt:lpstr>
      <vt:lpstr>4. Выбор способа закупки, случаи закупки у единственного поставщика</vt:lpstr>
      <vt:lpstr>Типичные нарушения при выборе способа</vt:lpstr>
      <vt:lpstr>Электронный аукцион</vt:lpstr>
      <vt:lpstr>«Аукционный перечень»</vt:lpstr>
      <vt:lpstr>Презентация PowerPoint</vt:lpstr>
      <vt:lpstr>«Таран» на электронном аукционе</vt:lpstr>
      <vt:lpstr>Пример «тарана»</vt:lpstr>
      <vt:lpstr>Что делать по «тарану»</vt:lpstr>
      <vt:lpstr>Запрос котировок</vt:lpstr>
      <vt:lpstr>Конкурс</vt:lpstr>
      <vt:lpstr>Критерии оценки</vt:lpstr>
      <vt:lpstr>Пример</vt:lpstr>
      <vt:lpstr>Пример (продолжение)</vt:lpstr>
      <vt:lpstr>Плюсы и минусы способов закупок</vt:lpstr>
      <vt:lpstr>Закупки у ЕП</vt:lpstr>
      <vt:lpstr>Закупка «с полки»</vt:lpstr>
      <vt:lpstr>Пример закупки со сроками</vt:lpstr>
      <vt:lpstr>Пример закупки в ЕИС</vt:lpstr>
      <vt:lpstr>Нарушения закупки «с полки»</vt:lpstr>
      <vt:lpstr>Обоснование ЦК с ЕП</vt:lpstr>
      <vt:lpstr>Отличия обоснования от определения</vt:lpstr>
      <vt:lpstr>«Упрощённые контракты»</vt:lpstr>
      <vt:lpstr>Пример контракта без контракта</vt:lpstr>
      <vt:lpstr>Запись в реестре по этому контракту</vt:lpstr>
      <vt:lpstr>Неправильные закупки по п. 1 ч. 1 ст. 93</vt:lpstr>
      <vt:lpstr>Как купить марки и конверты у Почты России по п. 1 ч. 1 ст. 93</vt:lpstr>
      <vt:lpstr>Как купить марки и конверты у Почты России по п. 1 ч. 1 ст. 93 - пример</vt:lpstr>
      <vt:lpstr>Основные ошибки при закупке у ЕП</vt:lpstr>
      <vt:lpstr>Пример: нарушения по п. 9</vt:lpstr>
      <vt:lpstr>Вода, электро и т.п. по п. 4 – можно!</vt:lpstr>
      <vt:lpstr>5. ОНМЦК и ЦК</vt:lpstr>
      <vt:lpstr>НМЦК: завышение цены</vt:lpstr>
      <vt:lpstr>Уголовная ответственность</vt:lpstr>
      <vt:lpstr>Уголовная ответственность</vt:lpstr>
      <vt:lpstr>Общий порядок действий</vt:lpstr>
      <vt:lpstr>Важно! ООЗ в НМЦК = ООЗ в Док-ции</vt:lpstr>
      <vt:lpstr>Обоснование НМЦК: методы</vt:lpstr>
      <vt:lpstr>Особенные методы</vt:lpstr>
      <vt:lpstr>Особенные методы</vt:lpstr>
      <vt:lpstr>Особенные методы</vt:lpstr>
      <vt:lpstr>Алгоритм проверки обоснования НМЦК</vt:lpstr>
      <vt:lpstr>Важные моменты (позиция Минфина России)</vt:lpstr>
      <vt:lpstr>Примеры «неверных» КП</vt:lpstr>
      <vt:lpstr>Проверять документы!</vt:lpstr>
      <vt:lpstr>Примеры нарушений</vt:lpstr>
      <vt:lpstr>Примеры нарушений</vt:lpstr>
      <vt:lpstr>Примеры нарушений</vt:lpstr>
      <vt:lpstr>Обращайте внимание на полномочия! (из презентации О.Ю. Гурина)</vt:lpstr>
      <vt:lpstr>Презентация PowerPoint</vt:lpstr>
      <vt:lpstr>Методология проверки закупок: национальный режим, описание объекта закупки, контракт и исполнение контракта (приёмка, изменение, расторжение).</vt:lpstr>
      <vt:lpstr>6. Национальный режим</vt:lpstr>
      <vt:lpstr>Проблемы ПП 1875</vt:lpstr>
      <vt:lpstr>Проблемы в закупке</vt:lpstr>
      <vt:lpstr>Пример</vt:lpstr>
      <vt:lpstr>№ РРПП в заявке - Минпромторг</vt:lpstr>
      <vt:lpstr>Пример суда</vt:lpstr>
      <vt:lpstr>Похожая позиция по ОКПД 2</vt:lpstr>
      <vt:lpstr>более сложные товары</vt:lpstr>
      <vt:lpstr>Письмо ФОИВ</vt:lpstr>
      <vt:lpstr>Шовный материал = ограничение</vt:lpstr>
      <vt:lpstr>Нюансы – про материалы</vt:lpstr>
      <vt:lpstr>Другой пример</vt:lpstr>
      <vt:lpstr>Резюме по выбору ОКПД 2</vt:lpstr>
      <vt:lpstr>Микро шпаргалка</vt:lpstr>
      <vt:lpstr>Напоминание:  Мы работаем с 4 ! реестрами</vt:lpstr>
      <vt:lpstr>Когда применяется нац. режим</vt:lpstr>
      <vt:lpstr>Нац.режим по ТРУ</vt:lpstr>
      <vt:lpstr>«Поставляемый при работах/услугах товар»</vt:lpstr>
      <vt:lpstr>«Поставляемый при работах/услугах товар»</vt:lpstr>
      <vt:lpstr>Программное обеспечение</vt:lpstr>
      <vt:lpstr>Закупка ПО</vt:lpstr>
      <vt:lpstr>Исключения из исключений</vt:lpstr>
      <vt:lpstr>Закупка у ЕП</vt:lpstr>
      <vt:lpstr>Алгоритм применения ПП 1875</vt:lpstr>
      <vt:lpstr>Алгоритм проверки ПП 1875</vt:lpstr>
      <vt:lpstr>Типичные нарушения</vt:lpstr>
      <vt:lpstr>Рассмотрение заявок</vt:lpstr>
      <vt:lpstr>Пример из практики</vt:lpstr>
      <vt:lpstr>Пример из практики</vt:lpstr>
      <vt:lpstr>Пример из практики</vt:lpstr>
      <vt:lpstr>Баллы не проверяем, если…</vt:lpstr>
      <vt:lpstr>Пример из практики</vt:lpstr>
      <vt:lpstr>Рассмотрение «совместных» заявок</vt:lpstr>
      <vt:lpstr>Презентация PowerPoint</vt:lpstr>
      <vt:lpstr>7. Описание объекта закупки</vt:lpstr>
      <vt:lpstr>Типичные нарушения</vt:lpstr>
      <vt:lpstr>Ключевые принципы</vt:lpstr>
      <vt:lpstr>Общее правило: обеспечение конкуренции</vt:lpstr>
      <vt:lpstr>Отличия маленького рынка</vt:lpstr>
      <vt:lpstr>Правила описания ОЗ (ст. 33)</vt:lpstr>
      <vt:lpstr>Правила описания ОЗ</vt:lpstr>
      <vt:lpstr>Минфин по «структуре»</vt:lpstr>
      <vt:lpstr>Доля вторичного сырья</vt:lpstr>
      <vt:lpstr>Нюансы описания объекта закупки</vt:lpstr>
      <vt:lpstr>Нюансы описания объекта закупки</vt:lpstr>
      <vt:lpstr>«Поставляемый при работах/услугах товар»</vt:lpstr>
      <vt:lpstr>Нельзя делать ТЗ из сметы!</vt:lpstr>
      <vt:lpstr>Нюансы описания объекта закупки</vt:lpstr>
      <vt:lpstr>Эффективность закупки</vt:lpstr>
      <vt:lpstr>Эффективность закупки</vt:lpstr>
      <vt:lpstr>НеОбоснованное ограничение</vt:lpstr>
      <vt:lpstr>Каталог ТРУ для Г/М нужд</vt:lpstr>
      <vt:lpstr>Укрупнённые позиции</vt:lpstr>
      <vt:lpstr>На что обращать внимание</vt:lpstr>
      <vt:lpstr>Обязательная и необязательная характеристика</vt:lpstr>
      <vt:lpstr>Правила применения КТРУ</vt:lpstr>
      <vt:lpstr>Применение КТРУ - пример</vt:lpstr>
      <vt:lpstr>Обоснование изменений по описанию из КТРУ</vt:lpstr>
      <vt:lpstr>Обоснование изменений по описанию из КТРУ</vt:lpstr>
      <vt:lpstr>Структурированное ООЗ из КТРУ</vt:lpstr>
      <vt:lpstr>Структурированное ООЗ из КТРУ</vt:lpstr>
      <vt:lpstr>Типичные ошибки</vt:lpstr>
      <vt:lpstr>8. Заключение, расторжение, исполнение контракта</vt:lpstr>
      <vt:lpstr>Условно: 3 типа контрактов</vt:lpstr>
      <vt:lpstr>Типичные нарушения</vt:lpstr>
      <vt:lpstr>Типичные нарушения</vt:lpstr>
      <vt:lpstr>Примеры из практики</vt:lpstr>
      <vt:lpstr>Примеры из практики</vt:lpstr>
      <vt:lpstr>Примеры из практики</vt:lpstr>
      <vt:lpstr>Акт приемки формы 0510452</vt:lpstr>
      <vt:lpstr>Акт приемки формы 0510452</vt:lpstr>
      <vt:lpstr>Акт приемки формы 0510452</vt:lpstr>
      <vt:lpstr>Ответственность за неиспользование типового контракта</vt:lpstr>
      <vt:lpstr>ТРУ без контракта</vt:lpstr>
      <vt:lpstr>Приёмка без контракта</vt:lpstr>
      <vt:lpstr>Презентация PowerPoint</vt:lpstr>
      <vt:lpstr>Презентация PowerPoint</vt:lpstr>
      <vt:lpstr>Изменение контракта - алгоритм</vt:lpstr>
      <vt:lpstr>Существенные условия</vt:lpstr>
      <vt:lpstr>Расторжение контракта Случаи и основания</vt:lpstr>
      <vt:lpstr>Примеры оснований по ГК</vt:lpstr>
      <vt:lpstr>Примеры из практики</vt:lpstr>
      <vt:lpstr>Изменение по национальному режиму</vt:lpstr>
      <vt:lpstr>Окончание срока действия контракта и РНП</vt:lpstr>
      <vt:lpstr>Электронное взаимодействие</vt:lpstr>
      <vt:lpstr>Меры реагирования при выявлении нарушений: предписание, представление, передача по подведомственности, КоАП РФ, судебная работа.</vt:lpstr>
      <vt:lpstr>Часть 1 статьи 107 Закона № 44-ФЗ</vt:lpstr>
      <vt:lpstr>Дисциплинарная ответственность</vt:lpstr>
      <vt:lpstr>Что необходимо учесть</vt:lpstr>
      <vt:lpstr>Освобождение от ответственности</vt:lpstr>
      <vt:lpstr>Что можно сделать</vt:lpstr>
      <vt:lpstr>Гражданско-правовая ответственность</vt:lpstr>
      <vt:lpstr>Понуждение (пример)</vt:lpstr>
      <vt:lpstr>Взыскание убытков (пример)</vt:lpstr>
      <vt:lpstr>Что можно сделать</vt:lpstr>
      <vt:lpstr>Уголовная ответственность</vt:lpstr>
      <vt:lpstr>Проблемы</vt:lpstr>
      <vt:lpstr>Пример - Отклонение заявки</vt:lpstr>
      <vt:lpstr>Классификация преступлений</vt:lpstr>
      <vt:lpstr>Пример Некачественная приемка</vt:lpstr>
      <vt:lpstr>Пример Коррупция</vt:lpstr>
      <vt:lpstr>Классификация преступлений</vt:lpstr>
      <vt:lpstr>Примеры</vt:lpstr>
      <vt:lpstr>Классификация преступлений</vt:lpstr>
      <vt:lpstr>Пример</vt:lpstr>
      <vt:lpstr>Ещё пример</vt:lpstr>
      <vt:lpstr>Что НУЖНО сделать</vt:lpstr>
      <vt:lpstr>Антимонопольная ответственность</vt:lpstr>
      <vt:lpstr>Пример</vt:lpstr>
      <vt:lpstr>Пример № 2</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abros</dc:creator>
  <cp:keywords/>
  <dc:description/>
  <cp:lastModifiedBy>abrosimovgroup@gmail.com</cp:lastModifiedBy>
  <cp:revision>1127</cp:revision>
  <dcterms:created xsi:type="dcterms:W3CDTF">2019-09-03T10:59:51Z</dcterms:created>
  <dcterms:modified xsi:type="dcterms:W3CDTF">2026-06-18T06:52:50Z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0x010100F234D57DC5BCA94C9524E988D38C7DCD</vt:lpwstr>
  </property>
</Properties>
</file>